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33"/>
  </p:notesMasterIdLst>
  <p:sldIdLst>
    <p:sldId id="275" r:id="rId9"/>
    <p:sldId id="276" r:id="rId10"/>
    <p:sldId id="277" r:id="rId11"/>
    <p:sldId id="278" r:id="rId12"/>
    <p:sldId id="279" r:id="rId13"/>
    <p:sldId id="280" r:id="rId14"/>
    <p:sldId id="256" r:id="rId15"/>
    <p:sldId id="288" r:id="rId16"/>
    <p:sldId id="293" r:id="rId17"/>
    <p:sldId id="296" r:id="rId18"/>
    <p:sldId id="295" r:id="rId19"/>
    <p:sldId id="258" r:id="rId20"/>
    <p:sldId id="297" r:id="rId21"/>
    <p:sldId id="298" r:id="rId22"/>
    <p:sldId id="299" r:id="rId23"/>
    <p:sldId id="300" r:id="rId24"/>
    <p:sldId id="304" r:id="rId25"/>
    <p:sldId id="292" r:id="rId26"/>
    <p:sldId id="257" r:id="rId27"/>
    <p:sldId id="284" r:id="rId28"/>
    <p:sldId id="285" r:id="rId29"/>
    <p:sldId id="301" r:id="rId30"/>
    <p:sldId id="302" r:id="rId31"/>
    <p:sldId id="303" r:id="rId3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54" autoAdjust="0"/>
    <p:restoredTop sz="88256" autoAdjust="0"/>
  </p:normalViewPr>
  <p:slideViewPr>
    <p:cSldViewPr>
      <p:cViewPr>
        <p:scale>
          <a:sx n="75" d="100"/>
          <a:sy n="75" d="100"/>
        </p:scale>
        <p:origin x="-58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3000AF-CA01-452F-85F5-566A7AFFFD5C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DADAF1-A041-49A9-8D94-37FBF4071FF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0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החלק התוכנתי כולל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לבחור את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להקלטה,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המוקלט, הצגה נוחה של שמות הסיגנלים המוקלטים והצגה של תוצאות ההקלטה, המגיעות מהחומרה, למשתמש.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אופציונאלי: הגדרת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חכמים, כמו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מקונן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תנאים),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הכולל השוואות לוגיות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greater than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התמקדות</a:t>
            </a:r>
            <a:r>
              <a:rPr lang="he-IL" baseline="0" dirty="0" smtClean="0"/>
              <a:t> ספציפית ברכיב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הרכיב המרכזי בפרויקט שמבצע את קליטת המידע והקונפיגורציות, שמירת המידע הרלוונטי והוצאתו בהתאם לקונפיגורציה.</a:t>
            </a:r>
          </a:p>
          <a:p>
            <a:r>
              <a:rPr lang="he-IL" baseline="0" dirty="0" smtClean="0"/>
              <a:t>שאר הרכיבים הם הרכיבים הסטנדרטיים שנמצאים בשימוש </a:t>
            </a:r>
            <a:r>
              <a:rPr lang="he-IL" baseline="0" smtClean="0"/>
              <a:t>בפרויקטים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</a:t>
            </a:r>
            <a:r>
              <a:rPr lang="he-IL" baseline="0" dirty="0" smtClean="0"/>
              <a:t> השינויים שבוצעו ברכיבים מפרויקטים אחרים: שינוי ראשון- רוחב הכתובת של המערכת וכל הישויות בה (קביעה </a:t>
            </a:r>
            <a:r>
              <a:rPr lang="he-IL" baseline="0" dirty="0" err="1" smtClean="0"/>
              <a:t>כג'נריק</a:t>
            </a:r>
            <a:r>
              <a:rPr lang="he-IL" baseline="0" dirty="0" smtClean="0"/>
              <a:t>). שינוי שני- התאמת רכיב </a:t>
            </a:r>
            <a:r>
              <a:rPr lang="en-US" baseline="0" dirty="0" smtClean="0"/>
              <a:t>OUTPUT</a:t>
            </a:r>
            <a:r>
              <a:rPr lang="he-IL" baseline="0" dirty="0" smtClean="0"/>
              <a:t>_</a:t>
            </a:r>
            <a:r>
              <a:rPr lang="en-US" baseline="0" dirty="0" smtClean="0"/>
              <a:t>BLOCK</a:t>
            </a:r>
            <a:r>
              <a:rPr lang="he-IL" baseline="0" dirty="0" smtClean="0"/>
              <a:t> והתאמתו ליציאת 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 (חיבור בפרוטוקול </a:t>
            </a:r>
            <a:r>
              <a:rPr lang="en-US" baseline="0" dirty="0" smtClean="0"/>
              <a:t>WISHBONE</a:t>
            </a:r>
            <a:r>
              <a:rPr lang="he-IL" baseline="0" dirty="0" smtClean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בהפיכת המיספור של רכיבי הווישבון לגנריים על ידי שינוי בקוד</a:t>
            </a:r>
            <a:r>
              <a:rPr lang="he-IL" baseline="0" dirty="0" smtClean="0"/>
              <a:t> ה</a:t>
            </a:r>
            <a:r>
              <a:rPr lang="en-US" baseline="0" dirty="0" smtClean="0"/>
              <a:t>VHDL</a:t>
            </a:r>
            <a:r>
              <a:rPr lang="he-IL" baseline="0" dirty="0" smtClean="0"/>
              <a:t>-&gt; בהתחלה נכתב מידע לסלייב קבוע (</a:t>
            </a:r>
            <a:r>
              <a:rPr lang="en-US" baseline="0" dirty="0" err="1" smtClean="0"/>
              <a:t>type_in</a:t>
            </a:r>
            <a:r>
              <a:rPr lang="he-IL" baseline="0" dirty="0" smtClean="0"/>
              <a:t>), ולאחר השינוי נכתב המידע שנשמר ברגיסטר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שני שלבים לזרימת המידע:</a:t>
            </a:r>
          </a:p>
          <a:p>
            <a:pPr marL="228600" indent="-228600">
              <a:buAutoNum type="arabicPeriod"/>
            </a:pPr>
            <a:r>
              <a:rPr lang="he-IL" dirty="0" smtClean="0"/>
              <a:t>קביעת </a:t>
            </a:r>
            <a:r>
              <a:rPr lang="he-IL" dirty="0" smtClean="0"/>
              <a:t>קונפיגורציות:</a:t>
            </a:r>
            <a:r>
              <a:rPr lang="he-IL" baseline="0" dirty="0" smtClean="0"/>
              <a:t> לדוגמא נבחר כטריגר סיגנל ראשון, עם עומק הקלטה של 50</a:t>
            </a:r>
            <a:r>
              <a:rPr lang="he-IL" baseline="0" dirty="0" smtClean="0"/>
              <a:t>%. כמו כן נקבעת סוג הסצנה של רכיב ה</a:t>
            </a:r>
            <a:r>
              <a:rPr lang="en-US" baseline="0" dirty="0" smtClean="0"/>
              <a:t>GENERATOR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המידע מתחיל לזרום מרכיב ה</a:t>
            </a:r>
            <a:r>
              <a:rPr lang="en-US" baseline="0" dirty="0" smtClean="0"/>
              <a:t>GENERATOR</a:t>
            </a:r>
            <a:r>
              <a:rPr lang="he-IL" baseline="0" dirty="0" smtClean="0"/>
              <a:t> אל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נקלט ונשמר ברכיב זה ולאחר מכן יוצא חזרה למשתמש דרך ה</a:t>
            </a:r>
            <a:r>
              <a:rPr lang="en-US" baseline="0" dirty="0" smtClean="0"/>
              <a:t>TX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11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ביצענו</a:t>
            </a:r>
            <a:r>
              <a:rPr lang="he-IL" baseline="0" dirty="0" smtClean="0"/>
              <a:t> שני סטים שונים של סימולציות: האחד למערכת כולה, והשני עבור קריאה וכתיבה לרגיסטרים של המערכת.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99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9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4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8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8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9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4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18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9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9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43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48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6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2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9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1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3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2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65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0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1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5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7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07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89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89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65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9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35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8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09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11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3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ט'/שבט/תשע"ד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ט'/שבט/תשע"ד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5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inal presentation-part B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Porian</a:t>
            </a:r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36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54887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/>
              <a:t>Changing number, order and addresses of </a:t>
            </a:r>
            <a:r>
              <a:rPr lang="en-US" dirty="0" err="1"/>
              <a:t>WhishBone</a:t>
            </a:r>
            <a:r>
              <a:rPr lang="en-US" dirty="0"/>
              <a:t> entities and making them generics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1475656" y="2780928"/>
            <a:ext cx="6468378" cy="4104456"/>
            <a:chOff x="1475656" y="2780928"/>
            <a:chExt cx="6468378" cy="41044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780928"/>
              <a:ext cx="6344536" cy="17052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5065855"/>
              <a:ext cx="6468378" cy="1819529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4526281" y="4581128"/>
              <a:ext cx="1125839" cy="48472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Rectangle 8"/>
          <p:cNvSpPr/>
          <p:nvPr/>
        </p:nvSpPr>
        <p:spPr>
          <a:xfrm>
            <a:off x="1979712" y="3284984"/>
            <a:ext cx="511256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979712" y="6320810"/>
            <a:ext cx="187220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0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1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1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he-IL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270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23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4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9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80" name="Group 46"/>
              <p:cNvGrpSpPr/>
              <p:nvPr/>
            </p:nvGrpSpPr>
            <p:grpSpPr>
              <a:xfrm>
                <a:off x="2843807" y="4941164"/>
                <a:ext cx="1944217" cy="1152127"/>
                <a:chOff x="2627784" y="4941168"/>
                <a:chExt cx="1944217" cy="998511"/>
              </a:xfrm>
            </p:grpSpPr>
            <p:grpSp>
              <p:nvGrpSpPr>
                <p:cNvPr id="316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9" name="Rectangle 318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7" name="Rectangle 316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3" name="Elbow Connector 282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Elbow Connector 28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Elbow Connector 284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Elbow Connector 285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286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314" name="Elbow Connector 313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1" name="Straight Connector 290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312" name="Straight Arrow Connector 311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TextBox 312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8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310" name="Straight Arrow Connector 309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1" name="TextBox 3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99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308" name="Straight Arrow Connector 307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300" name="Elbow Connector 116"/>
              <p:cNvCxnSpPr>
                <a:stCxn id="318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306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307" name="TextBox 306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303" name="Group 51"/>
              <p:cNvGrpSpPr/>
              <p:nvPr/>
            </p:nvGrpSpPr>
            <p:grpSpPr>
              <a:xfrm>
                <a:off x="220349" y="3862640"/>
                <a:ext cx="1028299" cy="504182"/>
                <a:chOff x="1747299" y="3861041"/>
                <a:chExt cx="1565876" cy="307776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TextBox 30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71" name="Rectangle 270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272" name="Straight Arrow Connector 271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TextBox 27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WBM- 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WBS-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Slave</a:t>
              </a:r>
              <a:endParaRPr lang="he-IL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Trigger- first signal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Recording </a:t>
            </a:r>
            <a:r>
              <a:rPr lang="en-US" dirty="0" smtClean="0">
                <a:solidFill>
                  <a:prstClr val="black"/>
                </a:solidFill>
              </a:rPr>
              <a:t>time- 50%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Signal’s number-2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539552" y="404664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injecting signals behavior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Recorded data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6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4 0.05365 0.00365 0.10731 0.00521 0.16096 C 0.01493 0.1598 0.02101 0.15818 0.02986 0.15564 C 0.11129 0.15657 0.18854 0.15911 0.26875 0.16443 C 0.27396 0.16605 0.279 0.16859 0.28438 0.16952 C 0.29341 0.1709 0.31163 0.17299 0.31163 0.17299 C 0.31302 0.17414 0.31927 0.179 0.31945 0.18154 C 0.32084 0.19681 0.31788 0.20814 0.31424 0.22132 C 0.30868 0.27729 0.31441 0.33649 0.31563 0.39269 C 0.31823 0.39153 0.32118 0.3913 0.32344 0.38922 C 0.32466 0.38806 0.32587 0.38668 0.32726 0.38575 C 0.32969 0.38436 0.33247 0.38344 0.33507 0.38228 C 0.33629 0.38182 0.33889 0.38066 0.33889 0.38066 C 0.39601 0.38113 0.4533 0.38136 0.51042 0.38228 C 0.52639 0.38251 0.54358 0.37627 0.55851 0.38413 C 0.57552 0.39315 0.54931 0.41004 0.56615 0.41512 C 0.57309 0.40911 0.57657 0.40957 0.58559 0.40818 C 0.59757 0.4031 0.58698 0.40703 0.61424 0.40818 C 0.6625 0.41027 0.704 0.41073 0.7533 0.41165 C 0.76077 0.41535 0.76285 0.41697 0.77396 0.41165 C 0.77535 0.41096 0.77205 0.40842 0.77136 0.40657 C 0.77032 0.40425 0.76962 0.40194 0.76875 0.39963 C 0.76597 0.37534 0.77136 0.35245 0.77136 0.32863 " pathEditMode="relative" ptsTypes="ffffffffffffffffffffffA">
                                      <p:cBhvr>
                                        <p:cTn id="27" dur="3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4 0.05365 0.00365 0.10731 0.00521 0.16096 C 0.01493 0.1598 0.02101 0.15818 0.02986 0.15564 C 0.11129 0.15657 0.18854 0.15911 0.26875 0.16443 C 0.27396 0.16605 0.279 0.16859 0.28438 0.16952 C 0.29341 0.1709 0.31163 0.17299 0.31163 0.17299 C 0.31302 0.17414 0.31927 0.179 0.31945 0.18154 C 0.32084 0.19681 0.31788 0.20814 0.31424 0.22132 C 0.30868 0.27729 0.31441 0.33649 0.31563 0.39269 C 0.31823 0.39153 0.32118 0.3913 0.32344 0.38922 C 0.32466 0.38806 0.32587 0.38668 0.32726 0.38575 C 0.32969 0.38436 0.33247 0.38344 0.33507 0.38228 C 0.33629 0.38182 0.33889 0.38066 0.33889 0.38066 C 0.39601 0.38113 0.4533 0.38136 0.51042 0.38228 C 0.52639 0.38251 0.54358 0.37627 0.55851 0.38413 C 0.57552 0.39315 0.54931 0.41004 0.56615 0.41512 C 0.57309 0.40911 0.57657 0.40957 0.58559 0.40818 C 0.59757 0.4031 0.58698 0.40703 0.61424 0.40818 C 0.6625 0.41027 0.704 0.41073 0.7533 0.41165 C 0.76077 0.41535 0.76285 0.41697 0.77396 0.41165 C 0.77535 0.41096 0.77205 0.40842 0.77136 0.40657 C 0.77032 0.40425 0.76962 0.40194 0.76875 0.39963 C 0.76597 0.37534 0.77136 0.35245 0.77136 0.32863 " pathEditMode="relative" ptsTypes="ffffffffffffffffffffffA">
                                      <p:cBhvr>
                                        <p:cTn id="29" dur="3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4 0.05365 0.00365 0.10731 0.00521 0.16096 C 0.01493 0.1598 0.02101 0.15818 0.02986 0.15564 C 0.11129 0.15657 0.18854 0.15911 0.26875 0.16443 C 0.27396 0.16605 0.279 0.16859 0.28438 0.16952 C 0.29341 0.1709 0.31163 0.17299 0.31163 0.17299 C 0.31302 0.17414 0.31927 0.179 0.31945 0.18154 C 0.32084 0.19681 0.31788 0.20814 0.31424 0.22132 C 0.30868 0.27729 0.31441 0.33649 0.31563 0.39269 C 0.31823 0.39153 0.32118 0.3913 0.32344 0.38922 C 0.32466 0.38806 0.32587 0.38668 0.32726 0.38575 C 0.32969 0.38436 0.33247 0.38344 0.33507 0.38228 C 0.33629 0.38182 0.33889 0.38066 0.33889 0.38066 C 0.39601 0.38113 0.4533 0.38136 0.51042 0.38228 C 0.52639 0.38251 0.54358 0.37627 0.55851 0.38413 C 0.57552 0.39315 0.54931 0.41004 0.56615 0.41512 C 0.57309 0.40911 0.57657 0.40957 0.58559 0.40818 C 0.59757 0.4031 0.58698 0.40703 0.61424 0.40818 C 0.6625 0.41027 0.704 0.41073 0.7533 0.41165 C 0.76077 0.41535 0.76285 0.41697 0.77396 0.41165 C 0.77535 0.41096 0.77205 0.40842 0.77136 0.40657 C 0.77032 0.40425 0.76962 0.40194 0.76875 0.39963 C 0.76597 0.37534 0.77136 0.35245 0.77136 0.32863 " pathEditMode="relative" ptsTypes="ffffffffffffffffffffffA">
                                      <p:cBhvr>
                                        <p:cTn id="31" dur="3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0173 0.1824 L 0.28663 0.1824 L 0.28663 0.42685 L 0.34844 0.42453 L 0.3467 0.25555 L 0.38837 0.26018 L 0.38507 0.17778 L 0.5434 0.17778 " pathEditMode="relative" ptsTypes="AAAAAAAAA">
                                      <p:cBhvr>
                                        <p:cTn id="48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66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68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0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00139 0.09074 L -0.225 0.08889 L -0.22344 -0.10463 L -0.4665 -0.11019 L -0.46788 0.14722 L -0.85695 0.14074 L -0.85677 -0.35093 L -0.69288 -0.34907 " pathEditMode="relative" rAng="0" ptsTypes="AAAAAAAAA">
                                      <p:cBhvr>
                                        <p:cTn id="89" dur="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1" build="allAtOnce"/>
      <p:bldP spid="326" grpId="2" build="allAtOnce"/>
      <p:bldP spid="326" grpId="3" build="allAtOnce"/>
      <p:bldP spid="327" grpId="0"/>
      <p:bldP spid="327" grpId="1"/>
      <p:bldP spid="327" grpId="2"/>
      <p:bldP spid="327" grpId="3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2"/>
      <p:bldP spid="331" grpId="3"/>
      <p:bldP spid="333" grpId="0" animBg="1"/>
      <p:bldP spid="334" grpId="0" animBg="1"/>
      <p:bldP spid="69" grpId="0"/>
      <p:bldP spid="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60166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pic>
        <p:nvPicPr>
          <p:cNvPr id="5" name="Picture 3" descr="C:\Users\מורן\Dropbox\project\Final\Pres\middle\reg_block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2716"/>
            <a:ext cx="4176464" cy="25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We made two different sets of simulations:</a:t>
            </a:r>
            <a:endParaRPr lang="en-US" dirty="0" smtClean="0"/>
          </a:p>
          <a:p>
            <a:pPr algn="l" rtl="0"/>
            <a:r>
              <a:rPr lang="en-US" dirty="0" smtClean="0"/>
              <a:t>In the first set we created a Test Bunch to the whole system, and simulated different scenes and cases that the system could get</a:t>
            </a:r>
            <a:endParaRPr lang="en-US" dirty="0" smtClean="0"/>
          </a:p>
          <a:p>
            <a:pPr algn="l" rtl="0"/>
            <a:r>
              <a:rPr lang="en-US" dirty="0" smtClean="0"/>
              <a:t>The second set was simulated a read and write requests from all of the registers in the system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1" y="4149080"/>
            <a:ext cx="4378661" cy="250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At first we made a manual </a:t>
            </a:r>
            <a:r>
              <a:rPr lang="en-US" dirty="0" smtClean="0"/>
              <a:t>simulations </a:t>
            </a:r>
            <a:r>
              <a:rPr lang="en-US" dirty="0" smtClean="0"/>
              <a:t>to </a:t>
            </a:r>
            <a:r>
              <a:rPr lang="en-US" dirty="0" smtClean="0"/>
              <a:t>the core in order to check functionality</a:t>
            </a:r>
            <a:endParaRPr lang="en-US" dirty="0" smtClean="0"/>
          </a:p>
          <a:p>
            <a:pPr algn="l" rtl="0"/>
            <a:r>
              <a:rPr lang="en-US" dirty="0" smtClean="0"/>
              <a:t>Afterwards, we built a top test bunch in order to check the entire system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916035" y="4077072"/>
            <a:ext cx="2040341" cy="2664296"/>
            <a:chOff x="5868144" y="3717032"/>
            <a:chExt cx="2040341" cy="2664296"/>
          </a:xfrm>
        </p:grpSpPr>
        <p:sp>
          <p:nvSpPr>
            <p:cNvPr id="6" name="Rounded Rectangle 38"/>
            <p:cNvSpPr/>
            <p:nvPr/>
          </p:nvSpPr>
          <p:spPr>
            <a:xfrm>
              <a:off x="6143626" y="3717032"/>
              <a:ext cx="1764859" cy="237626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9"/>
            <p:cNvSpPr/>
            <p:nvPr/>
          </p:nvSpPr>
          <p:spPr>
            <a:xfrm>
              <a:off x="6715277" y="6093296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WBM</a:t>
              </a:r>
              <a:endParaRPr lang="he-IL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0"/>
            <p:cNvSpPr/>
            <p:nvPr/>
          </p:nvSpPr>
          <p:spPr>
            <a:xfrm rot="16200000">
              <a:off x="5649293" y="45119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7668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First set: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9185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plane first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22684"/>
              </p:ext>
            </p:extLst>
          </p:nvPr>
        </p:nvGraphicFramePr>
        <p:xfrm>
          <a:off x="1524000" y="1397000"/>
          <a:ext cx="6096000" cy="5501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Standard check, one block of output 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Same as last,</a:t>
                      </a:r>
                      <a:r>
                        <a:rPr lang="en-US" baseline="0" dirty="0" smtClean="0"/>
                        <a:t> only scene number was changed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Record depth is higher, other parameters are the same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Evan</a:t>
                      </a:r>
                      <a:r>
                        <a:rPr lang="en-US" baseline="0" dirty="0" smtClean="0"/>
                        <a:t> higher record depth, but still one output block is generated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continue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enlarge the recording depth, and now the output data is divided into two data blocks (total recorded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bits is larger then 1024)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recording scenes, one after another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Writing to all of the registers in the entity at the same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scenes, each one is written</a:t>
                      </a:r>
                      <a:r>
                        <a:rPr lang="en-US" baseline="0" dirty="0" smtClean="0"/>
                        <a:t> in one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1" y="4149080"/>
            <a:ext cx="4378661" cy="250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The same Test Bunch was used in both sets</a:t>
            </a:r>
          </a:p>
          <a:p>
            <a:pPr algn="l" rtl="0"/>
            <a:r>
              <a:rPr lang="en-US" dirty="0" smtClean="0"/>
              <a:t>A read and write scenes were made for all of the registers in order to check their functionality 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Second set:</a:t>
            </a:r>
            <a:endParaRPr lang="he-IL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56380"/>
            <a:ext cx="6048672" cy="332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116033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plane second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5396"/>
              </p:ext>
            </p:extLst>
          </p:nvPr>
        </p:nvGraphicFramePr>
        <p:xfrm>
          <a:off x="1644352" y="2204864"/>
          <a:ext cx="6096000" cy="394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packs, and one read pack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Two write packs, and one read pack (different registers)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Three different packs to write,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One pack to write for three registers,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 write, two different</a:t>
                      </a:r>
                      <a:r>
                        <a:rPr lang="en-US" baseline="0" dirty="0" smtClean="0"/>
                        <a:t> packs to read two different registers (default values)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 for</a:t>
                      </a:r>
                      <a:r>
                        <a:rPr lang="en-US" baseline="0" dirty="0" smtClean="0"/>
                        <a:t> five different registers, and two packs to read all those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algn="l" rtl="0"/>
            <a:r>
              <a:rPr lang="en-US" dirty="0" smtClean="0"/>
              <a:t>Initial synthesis was made to the whole system</a:t>
            </a:r>
          </a:p>
          <a:p>
            <a:pPr algn="l" rtl="0"/>
            <a:r>
              <a:rPr lang="en-US" dirty="0" smtClean="0"/>
              <a:t>Small bug fix was made  </a:t>
            </a:r>
            <a:endParaRPr lang="he-IL" dirty="0"/>
          </a:p>
        </p:txBody>
      </p:sp>
      <p:pic>
        <p:nvPicPr>
          <p:cNvPr id="3074" name="Picture 2" descr="C:\Users\מורן\Desktop\synthe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25786"/>
            <a:ext cx="7416825" cy="3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File sharing- via SVN</a:t>
            </a:r>
          </a:p>
          <a:p>
            <a:pPr algn="l" rtl="0"/>
            <a:r>
              <a:rPr lang="en-US" dirty="0"/>
              <a:t>Coding </a:t>
            </a:r>
            <a:r>
              <a:rPr lang="en-US" dirty="0" smtClean="0"/>
              <a:t>Guidelines- code design according known conventions, usage of entity template</a:t>
            </a:r>
          </a:p>
          <a:p>
            <a:pPr algn="l" rtl="0"/>
            <a:r>
              <a:rPr lang="en-US" dirty="0"/>
              <a:t>Code </a:t>
            </a:r>
            <a:r>
              <a:rPr lang="en-US" dirty="0" smtClean="0"/>
              <a:t>Review- 1. Visual/ Compiler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2. Local simulation to the entity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3. Top simulation </a:t>
            </a:r>
            <a:endParaRPr lang="he-IL" sz="3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Working Systems</a:t>
            </a:r>
            <a:endParaRPr lang="he-IL" dirty="0"/>
          </a:p>
        </p:txBody>
      </p:sp>
      <p:pic>
        <p:nvPicPr>
          <p:cNvPr id="1026" name="Picture 2" descr="C:\Users\A\Desktop\final\תמונות\S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2" y="2132856"/>
            <a:ext cx="2867772" cy="21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final\תמונות\code guidli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34804"/>
            <a:ext cx="5052589" cy="37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esktop\final\תמונות\compi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\Desktop\final\תמונות\local simul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26260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\Desktop\final\תמונות\top simulatio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45" y="4797152"/>
            <a:ext cx="3052018" cy="18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\Desktop\final\תמונות\tamplat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34804"/>
            <a:ext cx="3600400" cy="36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153869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Solution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Problem</a:t>
                      </a:r>
                      <a:endParaRPr lang="he-I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Adding entity that “break” the data into</a:t>
                      </a:r>
                      <a:r>
                        <a:rPr lang="en-US" baseline="0" dirty="0" smtClean="0"/>
                        <a:t> few clock cycles (data coordinator)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number of recorded signals to output width (WB bus width)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Inserting</a:t>
                      </a:r>
                      <a:r>
                        <a:rPr lang="en-US" baseline="0" dirty="0" smtClean="0"/>
                        <a:t> wc_finish signal to the registers entity and resetting the relevant register after first trigger rise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was rise twice in the same configuration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set</a:t>
                      </a:r>
                      <a:r>
                        <a:rPr lang="en-US" baseline="0" dirty="0" smtClean="0"/>
                        <a:t> each register size to 7 bit and we assume that the WB bus width is larger then that. According to that we read only the 7 LSB of the data into the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incoming data width (from WBS) to the registers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</a:t>
                      </a:r>
                      <a:r>
                        <a:rPr lang="en-US" baseline="0" dirty="0" smtClean="0"/>
                        <a:t> addresses of incoming data and data sent to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input - saved data and address. (couple of clock cycles delay between them)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TX PATH and making it generic to the </a:t>
                      </a:r>
                      <a:r>
                        <a:rPr lang="en-US" dirty="0" err="1" smtClean="0"/>
                        <a:t>WhishBone</a:t>
                      </a:r>
                      <a:r>
                        <a:rPr lang="en-US" baseline="0" dirty="0" smtClean="0"/>
                        <a:t> numbers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Numbers of </a:t>
                      </a:r>
                      <a:r>
                        <a:rPr lang="en-US" baseline="0" dirty="0" err="1" smtClean="0"/>
                        <a:t>whishbone</a:t>
                      </a:r>
                      <a:r>
                        <a:rPr lang="en-US" baseline="0" dirty="0" smtClean="0"/>
                        <a:t> slaves are determine in the entities, and not generics  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r>
              <a:rPr lang="en-US" dirty="0"/>
              <a:t>Data </a:t>
            </a:r>
            <a:r>
              <a:rPr lang="en-US" dirty="0" smtClean="0"/>
              <a:t>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/>
              <a:t>Working </a:t>
            </a:r>
            <a:r>
              <a:rPr lang="en-US" dirty="0" smtClean="0"/>
              <a:t>Systems</a:t>
            </a:r>
          </a:p>
          <a:p>
            <a:pPr algn="l" rtl="0"/>
            <a:r>
              <a:rPr lang="en-US" dirty="0" smtClean="0"/>
              <a:t>Problems &amp; Solutions</a:t>
            </a:r>
          </a:p>
          <a:p>
            <a:pPr algn="l" rtl="0"/>
            <a:r>
              <a:rPr lang="en-US" dirty="0" smtClean="0"/>
              <a:t>What have we learned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First example: (problem that occurred in the middle presentation)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2050" name="Picture 2" descr="C:\Users\A\Desktop\final\תמונות\תיקון ראשון- רגיסטר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96247"/>
            <a:ext cx="4625652" cy="338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340288" y="1484784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After first trigger rise, the system identify another trigger rise although the data was still recorded </a:t>
            </a:r>
          </a:p>
          <a:p>
            <a:pPr algn="l" rtl="0"/>
            <a:r>
              <a:rPr lang="en-US" sz="2600" dirty="0" smtClean="0"/>
              <a:t>Problem- there was no dependency between two trigger rises</a:t>
            </a:r>
          </a:p>
          <a:p>
            <a:pPr algn="l" rtl="0"/>
            <a:r>
              <a:rPr lang="en-US" sz="2600" dirty="0" smtClean="0"/>
              <a:t>Our solution- adding </a:t>
            </a:r>
            <a:r>
              <a:rPr lang="en-US" sz="2600" dirty="0" err="1" smtClean="0"/>
              <a:t>wc_finish</a:t>
            </a:r>
            <a:r>
              <a:rPr lang="en-US" sz="2600" dirty="0" smtClean="0"/>
              <a:t> signal to the registers and resetting the enable register 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  <p:pic>
        <p:nvPicPr>
          <p:cNvPr id="2051" name="Picture 3" descr="C:\Users\A\Desktop\middle\simulations\sim2.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36" y="2708920"/>
            <a:ext cx="5408992" cy="40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לבן 6"/>
          <p:cNvSpPr/>
          <p:nvPr/>
        </p:nvSpPr>
        <p:spPr>
          <a:xfrm>
            <a:off x="3995936" y="4221088"/>
            <a:ext cx="4231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4860032" y="4221088"/>
            <a:ext cx="423148" cy="324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4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Second example: output width (bus) did not match the input width 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3075" name="Picture 3" descr="C:\Users\A\Desktop\final\תמונות\תיקון שני- רוחב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4501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9" y="2912566"/>
            <a:ext cx="6583557" cy="38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>
            <a:off x="5580112" y="4365105"/>
            <a:ext cx="1521848" cy="2232246"/>
            <a:chOff x="6290512" y="2708920"/>
            <a:chExt cx="1881888" cy="3528474"/>
          </a:xfrm>
        </p:grpSpPr>
        <p:cxnSp>
          <p:nvCxnSpPr>
            <p:cNvPr id="21" name="מחבר ישר 20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מעוגל 21"/>
            <p:cNvSpPr/>
            <p:nvPr/>
          </p:nvSpPr>
          <p:spPr>
            <a:xfrm>
              <a:off x="6372201" y="4584835"/>
              <a:ext cx="808749" cy="1652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9613" y="3088587"/>
              <a:ext cx="380591" cy="139694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800" dirty="0" smtClean="0"/>
                <a:t>DATA OUT VALID</a:t>
              </a:r>
              <a:endParaRPr lang="he-IL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6257" y="5807350"/>
              <a:ext cx="756085" cy="3162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DATA OUT</a:t>
              </a:r>
              <a:endParaRPr lang="he-IL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6296" y="5084490"/>
              <a:ext cx="864095" cy="5837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DATA OUT VALID</a:t>
              </a:r>
              <a:endParaRPr lang="he-IL" sz="900" dirty="0"/>
            </a:p>
          </p:txBody>
        </p:sp>
      </p:grp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268760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Input width is </a:t>
            </a:r>
            <a:r>
              <a:rPr lang="en-US" sz="2600" dirty="0" err="1" smtClean="0"/>
              <a:t>num_of_signals_g</a:t>
            </a:r>
            <a:r>
              <a:rPr lang="en-US" sz="2600" dirty="0" smtClean="0"/>
              <a:t>, output width is </a:t>
            </a:r>
            <a:r>
              <a:rPr lang="en-US" sz="2600" dirty="0" err="1" smtClean="0"/>
              <a:t>data_width_g</a:t>
            </a:r>
            <a:endParaRPr lang="en-US" sz="2600" dirty="0" smtClean="0"/>
          </a:p>
          <a:p>
            <a:pPr algn="l" rtl="0"/>
            <a:r>
              <a:rPr lang="en-US" sz="2600" dirty="0" smtClean="0"/>
              <a:t>Problem- the two widths don’t match</a:t>
            </a:r>
          </a:p>
          <a:p>
            <a:pPr algn="l" rtl="0"/>
            <a:r>
              <a:rPr lang="en-US" sz="2600" dirty="0" smtClean="0"/>
              <a:t>Our solution- adding an entity who coordinate between them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9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8.67453E-7 C -0.00955 -0.00301 -0.01337 -0.01272 -0.02343 -0.01527 C -0.02864 -0.0185 -0.03472 -0.02082 -0.04045 -0.02336 C -0.04739 -0.02683 -0.0533 -0.03215 -0.06059 -0.03493 C -0.06632 -0.03979 -0.08246 -0.04904 -0.0901 -0.05112 C -0.09462 -0.0539 -0.09948 -0.05737 -0.10399 -0.06014 C -0.11076 -0.06408 -0.11875 -0.06731 -0.12517 -0.07171 C -0.13298 -0.07726 -0.13993 -0.08304 -0.14843 -0.08767 C -0.15729 -0.09253 -0.1625 -0.10039 -0.17291 -0.10294 C -0.17656 -0.10641 -0.18003 -0.10641 -0.18455 -0.10849 C -0.19271 -0.11173 -0.20052 -0.11381 -0.20902 -0.11635 C -0.21423 -0.11797 -0.21909 -0.12075 -0.22482 -0.12075 " pathEditMode="relative" rAng="0" ptsTypes="fffffffffff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6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Planning and Specifying a Project</a:t>
            </a:r>
          </a:p>
          <a:p>
            <a:pPr algn="l" rtl="0"/>
            <a:r>
              <a:rPr lang="en-US" dirty="0"/>
              <a:t>Integration to an existing platform</a:t>
            </a:r>
          </a:p>
          <a:p>
            <a:pPr algn="l" rtl="0"/>
            <a:r>
              <a:rPr lang="en-US" dirty="0"/>
              <a:t>Protocols: UART, </a:t>
            </a:r>
            <a:r>
              <a:rPr lang="en-US" dirty="0" smtClean="0"/>
              <a:t>Wishbone</a:t>
            </a:r>
          </a:p>
          <a:p>
            <a:pPr algn="l" rtl="0"/>
            <a:r>
              <a:rPr lang="en-US" dirty="0" smtClean="0"/>
              <a:t>We expend our knowledge in VHDL</a:t>
            </a:r>
            <a:endParaRPr lang="he-IL" dirty="0" smtClean="0"/>
          </a:p>
          <a:p>
            <a:pPr algn="l" rtl="0"/>
            <a:r>
              <a:rPr lang="en-US" dirty="0" smtClean="0"/>
              <a:t>Usage of debugging tools for VHDL</a:t>
            </a:r>
          </a:p>
          <a:p>
            <a:pPr algn="l" rtl="0"/>
            <a:r>
              <a:rPr lang="en-US" dirty="0"/>
              <a:t>Documentation, </a:t>
            </a:r>
            <a:r>
              <a:rPr lang="en-US" dirty="0" smtClean="0"/>
              <a:t>File sharing (SVN), </a:t>
            </a:r>
            <a:r>
              <a:rPr lang="en-US" dirty="0"/>
              <a:t>Code </a:t>
            </a:r>
            <a:r>
              <a:rPr lang="en-US" dirty="0" smtClean="0"/>
              <a:t>Review,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Completing synthesis</a:t>
            </a:r>
          </a:p>
          <a:p>
            <a:pPr algn="l" rtl="0"/>
            <a:r>
              <a:rPr lang="en-US" dirty="0" smtClean="0"/>
              <a:t>Integration with FPGA</a:t>
            </a:r>
          </a:p>
          <a:p>
            <a:pPr algn="l" rtl="0"/>
            <a:r>
              <a:rPr lang="en-US" dirty="0" smtClean="0"/>
              <a:t>Building a GUI</a:t>
            </a:r>
          </a:p>
          <a:p>
            <a:pPr algn="l" rtl="0"/>
            <a:r>
              <a:rPr lang="en-US" dirty="0" smtClean="0"/>
              <a:t>Lab checks</a:t>
            </a:r>
          </a:p>
          <a:p>
            <a:pPr algn="l" rtl="0"/>
            <a:r>
              <a:rPr lang="en-US" dirty="0" smtClean="0"/>
              <a:t>Full system simulations and debug</a:t>
            </a:r>
          </a:p>
          <a:p>
            <a:pPr algn="l" rtl="0"/>
            <a:r>
              <a:rPr lang="en-US" dirty="0" smtClean="0"/>
              <a:t>Final Lab debug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83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347864" y="260648"/>
            <a:ext cx="295232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4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6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prstClr val="black"/>
                  </a:solidFill>
                </a:rPr>
                <a:t>Altera- Signal Tap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Xilinx- Chip Scope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grpSp>
        <p:nvGrpSpPr>
          <p:cNvPr id="30" name="Group 29"/>
          <p:cNvGrpSpPr/>
          <p:nvPr/>
        </p:nvGrpSpPr>
        <p:grpSpPr>
          <a:xfrm>
            <a:off x="251520" y="3933056"/>
            <a:ext cx="8711613" cy="2673474"/>
            <a:chOff x="251520" y="3933056"/>
            <a:chExt cx="8711613" cy="2673474"/>
          </a:xfrm>
        </p:grpSpPr>
        <p:pic>
          <p:nvPicPr>
            <p:cNvPr id="1030" name="Picture 6" descr="C:\Users\Moran\Desktop\picters_project\chipscope_bfly (1)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1520" y="3933056"/>
              <a:ext cx="4006757" cy="2673474"/>
            </a:xfrm>
            <a:prstGeom prst="rect">
              <a:avLst/>
            </a:prstGeom>
            <a:noFill/>
          </p:spPr>
        </p:pic>
        <p:pic>
          <p:nvPicPr>
            <p:cNvPr id="1031" name="Picture 7" descr="C:\Users\Moran\Desktop\picters_project\Signaltap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55976" y="3933056"/>
              <a:ext cx="4607157" cy="2664296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Logic Analyzer-  Debugging tool for FPGA	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Contains software &amp; hardware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Hardware:         Change FPGA code</a:t>
            </a:r>
            <a:endParaRPr lang="he-IL" dirty="0" smtClean="0">
              <a:solidFill>
                <a:prstClr val="black"/>
              </a:solidFill>
            </a:endParaRPr>
          </a:p>
          <a:p>
            <a:pPr algn="l" rtl="0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Memories to store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 Logic to change configuration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2857496"/>
            <a:ext cx="49628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Software:        Include GUI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5234" y="3146098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Choose trigger, data location, signals name, record results 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Common Logic Analyzer tools today:</a:t>
            </a: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7" grpId="0"/>
      <p:bldP spid="28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4"/>
          <p:cNvGrpSpPr/>
          <p:nvPr/>
        </p:nvGrpSpPr>
        <p:grpSpPr>
          <a:xfrm>
            <a:off x="0" y="3064400"/>
            <a:ext cx="8858216" cy="3793600"/>
            <a:chOff x="0" y="1484784"/>
            <a:chExt cx="9144000" cy="5112568"/>
          </a:xfrm>
        </p:grpSpPr>
        <p:grpSp>
          <p:nvGrpSpPr>
            <p:cNvPr id="99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03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28298" y="1700808"/>
                <a:ext cx="1270800" cy="497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5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152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6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14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09" name="Group 46"/>
              <p:cNvGrpSpPr/>
              <p:nvPr/>
            </p:nvGrpSpPr>
            <p:grpSpPr>
              <a:xfrm>
                <a:off x="2843807" y="4941164"/>
                <a:ext cx="1862314" cy="1174845"/>
                <a:chOff x="2627784" y="4941168"/>
                <a:chExt cx="1862314" cy="1018200"/>
              </a:xfrm>
            </p:grpSpPr>
            <p:grpSp>
              <p:nvGrpSpPr>
                <p:cNvPr id="145" name="Group 42"/>
                <p:cNvGrpSpPr/>
                <p:nvPr/>
              </p:nvGrpSpPr>
              <p:grpSpPr>
                <a:xfrm>
                  <a:off x="2627784" y="5208417"/>
                  <a:ext cx="1862314" cy="750951"/>
                  <a:chOff x="2339752" y="1824041"/>
                  <a:chExt cx="1862314" cy="750951"/>
                </a:xfrm>
              </p:grpSpPr>
              <p:sp>
                <p:nvSpPr>
                  <p:cNvPr id="147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48" name="Rectangle 44"/>
                  <p:cNvSpPr/>
                  <p:nvPr/>
                </p:nvSpPr>
                <p:spPr>
                  <a:xfrm rot="5400000">
                    <a:off x="3723526" y="2096453"/>
                    <a:ext cx="750951" cy="206128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2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Elbow Connector 65"/>
              <p:cNvCxnSpPr/>
              <p:nvPr/>
            </p:nvCxnSpPr>
            <p:spPr>
              <a:xfrm rot="16200000" flipV="1">
                <a:off x="3871210" y="4489831"/>
                <a:ext cx="1100443" cy="418942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143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41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7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39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28" name="Group 115"/>
              <p:cNvGrpSpPr/>
              <p:nvPr/>
            </p:nvGrpSpPr>
            <p:grpSpPr>
              <a:xfrm>
                <a:off x="0" y="3212976"/>
                <a:ext cx="1223119" cy="361628"/>
                <a:chOff x="0" y="3284984"/>
                <a:chExt cx="1223121" cy="361628"/>
              </a:xfrm>
            </p:grpSpPr>
            <p:cxnSp>
              <p:nvCxnSpPr>
                <p:cNvPr id="137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TextBox 137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29" name="Elbow Connector 116"/>
              <p:cNvCxnSpPr>
                <a:stCxn id="147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135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31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132" name="Group 51"/>
              <p:cNvGrpSpPr/>
              <p:nvPr/>
            </p:nvGrpSpPr>
            <p:grpSpPr>
              <a:xfrm>
                <a:off x="192957" y="3862634"/>
                <a:ext cx="1055691" cy="414788"/>
                <a:chOff x="1705587" y="3861041"/>
                <a:chExt cx="1607588" cy="253206"/>
              </a:xfrm>
            </p:grpSpPr>
            <p:cxnSp>
              <p:nvCxnSpPr>
                <p:cNvPr id="13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1705587" y="3861042"/>
                  <a:ext cx="977816" cy="2532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00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101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088216" y="5730903"/>
              <a:ext cx="2736304" cy="788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1600" b="1" dirty="0" smtClean="0">
                  <a:solidFill>
                    <a:prstClr val="black"/>
                  </a:solidFill>
                </a:rPr>
                <a:t>WBM- 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sz="1600" b="1" dirty="0" smtClean="0">
                  <a:solidFill>
                    <a:prstClr val="black"/>
                  </a:solidFill>
                </a:rPr>
                <a:t>WBS-</a:t>
              </a:r>
              <a:r>
                <a:rPr lang="en-US" sz="1600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 Slave</a:t>
              </a:r>
              <a:endParaRPr lang="he-IL" sz="16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pic>
        <p:nvPicPr>
          <p:cNvPr id="97" name="Picture 6" descr="C:\Users\Moran\Desktop\picters_project\chipscope_bfly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3779153"/>
            <a:ext cx="4614293" cy="307884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2928958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r>
              <a:rPr lang="en-US" dirty="0" smtClean="0"/>
              <a:t>Software: </a:t>
            </a:r>
          </a:p>
          <a:p>
            <a:pPr algn="l" rtl="0">
              <a:buNone/>
            </a:pPr>
            <a:r>
              <a:rPr lang="en-US" dirty="0" smtClean="0"/>
              <a:t>		        (1) GUI-  allow to present the recorded information</a:t>
            </a:r>
          </a:p>
          <a:p>
            <a:pPr algn="l" rtl="0">
              <a:buNone/>
            </a:pPr>
            <a:r>
              <a:rPr lang="en-US" dirty="0" smtClean="0"/>
              <a:t>		        (2) Send request to change hardware according user’s </a:t>
            </a:r>
            <a:r>
              <a:rPr lang="en-US" dirty="0" err="1" smtClean="0"/>
              <a:t>choise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		        (3) Build a system to check our implementation</a:t>
            </a:r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858016" y="3857628"/>
            <a:ext cx="1944216" cy="21746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XILINX- SPARTAN 3E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ALTERA- CYCLON II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14546" y="6488668"/>
            <a:ext cx="6429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</a:t>
            </a:r>
            <a:r>
              <a:rPr lang="en-US" sz="1000" dirty="0" smtClean="0">
                <a:solidFill>
                  <a:prstClr val="black"/>
                </a:solidFill>
              </a:rPr>
              <a:t>II</a:t>
            </a:r>
            <a:endParaRPr lang="he-IL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615 -0.00162 0.00347 0.04236 -0.0125 0.04004 C -0.01962 0.04074 -0.05486 0.0368 -0.06389 0.04004 C -0.07483 0.04398 -0.09375 0.03981 -0.10556 0.04189 C -0.14271 0.0412 -0.17257 0.04282 -0.20973 0.04004 C -0.21598 0.03958 -0.21164 0.02361 -0.21389 0.01967 C -0.2165 0.01527 -0.22969 0.01551 -0.23334 0.01412 C -0.29514 0.01713 -0.3592 0.01736 -0.42084 0.01967 C -0.43993 0.02222 -0.43611 0.01597 -0.45139 0.00671 C -0.45139 0.01597 -0.45 0.02361 -0.45 0.02893 C -0.45 0.07939 -0.44983 0.12662 -0.45139 0.17708 C -0.45243 0.2118 -0.51806 0.19514 -0.5283 0.1956 C -0.54219 0.19838 -0.55608 0.20185 -0.56997 0.20439 C -0.91771 0.20139 -0.729 0.2243 -0.825 0.19768 C -0.82674 0.1956 -0.82986 0.19421 -0.83004 0.1912 C -0.83056 0.17384 -0.82726 0.04328 -0.82657 0.01342 C -0.82882 -0.06019 -0.82969 -0.07709 -0.8283 -0.16412 C -0.81615 -0.16366 -0.80382 -0.16366 -0.79167 -0.16227 C -0.77952 -0.16088 -0.77986 -0.15787 -0.76337 -0.15787 " pathEditMode="relative" rAng="0" ptsTypes="fffffffffffffffffff">
                                      <p:cBhvr>
                                        <p:cTn id="68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 animBg="1"/>
      <p:bldP spid="95" grpId="1" animBg="1"/>
      <p:bldP spid="95" grpId="2" animBg="1"/>
      <p:bldP spid="70" grpId="0"/>
      <p:bldP spid="7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2844" y="3714752"/>
            <a:ext cx="6812316" cy="1645913"/>
            <a:chOff x="142844" y="3714752"/>
            <a:chExt cx="6812316" cy="1645913"/>
          </a:xfrm>
        </p:grpSpPr>
        <p:pic>
          <p:nvPicPr>
            <p:cNvPr id="2054" name="Picture 6" descr="C:\Users\Moran\Desktop\picters_project\save-screen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3789040"/>
              <a:ext cx="2743200" cy="1571625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42844" y="3714752"/>
              <a:ext cx="309634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Save and load settings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prstClr val="black"/>
                    </a:solidFill>
                  </a:rPr>
                  <a:t>Type of trigger, for example ‘rise’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568" y="3717032"/>
            <a:ext cx="3888432" cy="2664296"/>
            <a:chOff x="683568" y="3717032"/>
            <a:chExt cx="3888432" cy="2664296"/>
          </a:xfrm>
        </p:grpSpPr>
        <p:grpSp>
          <p:nvGrpSpPr>
            <p:cNvPr id="18" name="Group 17"/>
            <p:cNvGrpSpPr/>
            <p:nvPr/>
          </p:nvGrpSpPr>
          <p:grpSpPr>
            <a:xfrm>
              <a:off x="683568" y="5085184"/>
              <a:ext cx="576064" cy="720080"/>
              <a:chOff x="683568" y="5085184"/>
              <a:chExt cx="576064" cy="720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755576" y="5085184"/>
                <a:ext cx="360040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83568" y="5589240"/>
                <a:ext cx="576064" cy="2160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99592" y="3717032"/>
              <a:ext cx="367240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Signals name, which signals to record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55576" y="6165304"/>
              <a:ext cx="216024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position of trigger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Duration of recording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1484784"/>
            <a:ext cx="9144000" cy="5112568"/>
            <a:chOff x="0" y="1484784"/>
            <a:chExt cx="9144000" cy="5112568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1484784"/>
              <a:ext cx="9144000" cy="5112568"/>
              <a:chOff x="-183107" y="1484784"/>
              <a:chExt cx="9327105" cy="5112568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807949" y="1484784"/>
                <a:ext cx="8336049" cy="511256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8299" y="1700808"/>
                <a:ext cx="99105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IN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843807" y="1628800"/>
                <a:ext cx="1656183" cy="1080120"/>
                <a:chOff x="2339752" y="1844824"/>
                <a:chExt cx="1656184" cy="864096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39752" y="1844824"/>
                  <a:ext cx="1656184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RX PATH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843808" y="2420888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3275855" y="3356992"/>
                <a:ext cx="1440159" cy="79208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WhishBone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sz="2000" dirty="0" err="1" smtClean="0">
                    <a:solidFill>
                      <a:prstClr val="black"/>
                    </a:solidFill>
                  </a:rPr>
                  <a:t>intercon</a:t>
                </a:r>
                <a:endParaRPr lang="he-IL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0070" y="1628800"/>
                <a:ext cx="1800200" cy="72008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Signal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 Generator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876255" y="2852936"/>
                <a:ext cx="2088232" cy="2664296"/>
                <a:chOff x="6516216" y="3140968"/>
                <a:chExt cx="2088232" cy="2664296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6804248" y="3140968"/>
                  <a:ext cx="1800200" cy="23762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Internal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Logic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Analyzer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Core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80312" y="5517232"/>
                  <a:ext cx="720080" cy="28803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white"/>
                      </a:solidFill>
                    </a:rPr>
                    <a:t>WBM</a:t>
                  </a:r>
                  <a:endParaRPr lang="he-IL" sz="14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16200000">
                  <a:off x="6300192" y="3933056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2843807" y="4941169"/>
                <a:ext cx="1944217" cy="1152128"/>
                <a:chOff x="2627784" y="4941168"/>
                <a:chExt cx="1944217" cy="99851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627784" y="5229200"/>
                  <a:ext cx="1944217" cy="710479"/>
                  <a:chOff x="2339752" y="1844824"/>
                  <a:chExt cx="1944217" cy="710479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2339752" y="1844824"/>
                    <a:ext cx="1656184" cy="710479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TX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 rot="5400000">
                    <a:off x="3859121" y="2068047"/>
                    <a:ext cx="561663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131840" y="4941168"/>
                  <a:ext cx="720080" cy="28803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WBS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1101749" y="5301208"/>
                <a:ext cx="131001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UART OUT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259631" y="3429000"/>
                <a:ext cx="1008112" cy="57606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Clock &amp;</a:t>
                </a:r>
              </a:p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Reset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4" name="Elbow Connector 53"/>
              <p:cNvCxnSpPr/>
              <p:nvPr/>
            </p:nvCxnSpPr>
            <p:spPr>
              <a:xfrm rot="5400000">
                <a:off x="3383073" y="3032956"/>
                <a:ext cx="648866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/>
              <p:cNvCxnSpPr/>
              <p:nvPr/>
            </p:nvCxnSpPr>
            <p:spPr>
              <a:xfrm rot="5400000" flipH="1" flipV="1">
                <a:off x="3312653" y="4545124"/>
                <a:ext cx="791294" cy="79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/>
              <p:cNvCxnSpPr/>
              <p:nvPr/>
            </p:nvCxnSpPr>
            <p:spPr>
              <a:xfrm rot="16200000" flipV="1">
                <a:off x="3815915" y="4545124"/>
                <a:ext cx="1224136" cy="432048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/>
              <p:nvPr/>
            </p:nvCxnSpPr>
            <p:spPr>
              <a:xfrm rot="10800000">
                <a:off x="4716015" y="3573016"/>
                <a:ext cx="2160240" cy="216024"/>
              </a:xfrm>
              <a:prstGeom prst="bentConnector3">
                <a:avLst>
                  <a:gd name="adj1" fmla="val 40184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/>
              <p:nvPr/>
            </p:nvCxnSpPr>
            <p:spPr>
              <a:xfrm rot="10800000">
                <a:off x="4716015" y="3933056"/>
                <a:ext cx="3024335" cy="1440160"/>
              </a:xfrm>
              <a:prstGeom prst="bentConnector3">
                <a:avLst>
                  <a:gd name="adj1" fmla="val 57887"/>
                </a:avLst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-141765" y="3140158"/>
                <a:ext cx="432048" cy="16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07949" y="2060848"/>
                <a:ext cx="19638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260097" y="2060848"/>
                <a:ext cx="734498" cy="1080121"/>
                <a:chOff x="4260098" y="2060848"/>
                <a:chExt cx="734498" cy="1080121"/>
              </a:xfrm>
            </p:grpSpPr>
            <p:cxnSp>
              <p:nvCxnSpPr>
                <p:cNvPr id="62" name="Elbow Connector 61"/>
                <p:cNvCxnSpPr/>
                <p:nvPr/>
              </p:nvCxnSpPr>
              <p:spPr>
                <a:xfrm rot="5400000" flipH="1" flipV="1">
                  <a:off x="3903663" y="2417285"/>
                  <a:ext cx="1080119" cy="367249"/>
                </a:xfrm>
                <a:prstGeom prst="bentConnector3">
                  <a:avLst>
                    <a:gd name="adj1" fmla="val 50000"/>
                  </a:avLst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4627346" y="2060848"/>
                  <a:ext cx="36725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Connector 82"/>
              <p:cNvCxnSpPr/>
              <p:nvPr/>
            </p:nvCxnSpPr>
            <p:spPr>
              <a:xfrm>
                <a:off x="7020270" y="2132856"/>
                <a:ext cx="7920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20270" y="1988840"/>
                <a:ext cx="10081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7020270" y="1844824"/>
                <a:ext cx="1224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5400000">
                <a:off x="7453113" y="2492102"/>
                <a:ext cx="7200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rot="5400000">
                <a:off x="7597128" y="2420094"/>
                <a:ext cx="86409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740350" y="2348880"/>
                <a:ext cx="100811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/>
              <p:cNvGrpSpPr/>
              <p:nvPr/>
            </p:nvGrpSpPr>
            <p:grpSpPr>
              <a:xfrm>
                <a:off x="2267743" y="3284984"/>
                <a:ext cx="1008112" cy="307777"/>
                <a:chOff x="2267744" y="3284984"/>
                <a:chExt cx="1008112" cy="307777"/>
              </a:xfrm>
            </p:grpSpPr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2267744" y="3573016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2339752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100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123728" y="3861048"/>
                <a:ext cx="1152128" cy="307777"/>
                <a:chOff x="2123728" y="3861048"/>
                <a:chExt cx="1152128" cy="307777"/>
              </a:xfrm>
            </p:grpSpPr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2267744" y="3861048"/>
                  <a:ext cx="100811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/>
                <p:cNvSpPr txBox="1"/>
                <p:nvPr/>
              </p:nvSpPr>
              <p:spPr>
                <a:xfrm>
                  <a:off x="2123728" y="3861048"/>
                  <a:ext cx="936104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0" y="3212976"/>
                <a:ext cx="1223120" cy="361628"/>
                <a:chOff x="0" y="3284984"/>
                <a:chExt cx="1223121" cy="361628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440699" y="3645024"/>
                  <a:ext cx="782422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0" y="328498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50 MHZ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cxnSp>
            <p:nvCxnSpPr>
              <p:cNvPr id="117" name="Elbow Connector 116"/>
              <p:cNvCxnSpPr>
                <a:stCxn id="44" idx="1"/>
              </p:cNvCxnSpPr>
              <p:nvPr/>
            </p:nvCxnSpPr>
            <p:spPr>
              <a:xfrm rot="10800000">
                <a:off x="73451" y="2924944"/>
                <a:ext cx="2770357" cy="275846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Group 120"/>
              <p:cNvGrpSpPr/>
              <p:nvPr/>
            </p:nvGrpSpPr>
            <p:grpSpPr>
              <a:xfrm>
                <a:off x="-183107" y="1844824"/>
                <a:ext cx="975194" cy="1315889"/>
                <a:chOff x="-183107" y="1844824"/>
                <a:chExt cx="975195" cy="1315889"/>
              </a:xfrm>
            </p:grpSpPr>
            <p:pic>
              <p:nvPicPr>
                <p:cNvPr id="28" name="Picture 2" descr="http://t3.gstatic.com/images?q=tbn:ANd9GcQlO6hM0otnhpyBrRhX0RSLVAoBQ5bWdime2w86SwyOxpDE8F78&amp;t=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-183107" y="1844824"/>
                  <a:ext cx="883683" cy="916354"/>
                </a:xfrm>
                <a:prstGeom prst="rect">
                  <a:avLst/>
                </a:prstGeom>
                <a:noFill/>
              </p:spPr>
            </p:pic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8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GUI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25" name="Rounded Rectangle 124"/>
              <p:cNvSpPr/>
              <p:nvPr/>
            </p:nvSpPr>
            <p:spPr>
              <a:xfrm>
                <a:off x="807949" y="5949280"/>
                <a:ext cx="1944216" cy="64807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 smtClean="0">
                    <a:solidFill>
                      <a:srgbClr val="EEECE1">
                        <a:lumMod val="10000"/>
                      </a:srgbClr>
                    </a:solidFill>
                  </a:rPr>
                  <a:t>FPGA</a:t>
                </a:r>
                <a:endParaRPr lang="he-IL" sz="2800" b="1" dirty="0">
                  <a:solidFill>
                    <a:srgbClr val="EEECE1">
                      <a:lumMod val="10000"/>
                    </a:srgbClr>
                  </a:solidFill>
                </a:endParaRPr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20349" y="3861047"/>
                <a:ext cx="1028299" cy="504055"/>
                <a:chOff x="1747299" y="3861041"/>
                <a:chExt cx="1565876" cy="30777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082843" y="3861041"/>
                  <a:ext cx="1230332" cy="97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1747299" y="3861042"/>
                  <a:ext cx="936103" cy="30777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77" name="Rectangle 76"/>
            <p:cNvSpPr/>
            <p:nvPr/>
          </p:nvSpPr>
          <p:spPr>
            <a:xfrm rot="16200000">
              <a:off x="4857205" y="1847651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rot="5400000">
              <a:off x="4175956" y="3176972"/>
              <a:ext cx="361628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76056" y="5805264"/>
              <a:ext cx="27363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WBM- 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Master</a:t>
              </a:r>
            </a:p>
            <a:p>
              <a:pPr algn="l"/>
              <a:r>
                <a:rPr lang="en-US" b="1" dirty="0" smtClean="0">
                  <a:solidFill>
                    <a:prstClr val="black"/>
                  </a:solidFill>
                </a:rPr>
                <a:t>WBS-</a:t>
              </a:r>
              <a:r>
                <a:rPr lang="en-US" b="1" dirty="0" err="1" smtClean="0">
                  <a:solidFill>
                    <a:prstClr val="black"/>
                  </a:solidFill>
                </a:rPr>
                <a:t>Whishbone</a:t>
              </a:r>
              <a:r>
                <a:rPr lang="en-US" b="1" dirty="0" smtClean="0">
                  <a:solidFill>
                    <a:prstClr val="black"/>
                  </a:solidFill>
                </a:rPr>
                <a:t> Slave</a:t>
              </a:r>
              <a:endParaRPr lang="he-IL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915670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78285"/>
            <a:ext cx="6408712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dirty="0" smtClean="0"/>
              <a:t>tasks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and saving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data each clock cycle and saving 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trigger signal each clock cycle and check for trigger rise according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Outputting relevant data back to user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052736"/>
            <a:ext cx="685804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is build from 7 entities: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WBS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Write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Read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Coordinator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WBM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551658"/>
            <a:ext cx="2073275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7357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מלבן 2"/>
          <p:cNvSpPr/>
          <p:nvPr/>
        </p:nvSpPr>
        <p:spPr>
          <a:xfrm>
            <a:off x="2267744" y="5301208"/>
            <a:ext cx="57606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419872" y="4797152"/>
            <a:ext cx="1008112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419872" y="1844824"/>
            <a:ext cx="100811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220072" y="1916832"/>
            <a:ext cx="936104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804248" y="1916832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948264" y="4725144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8424000" y="5472000"/>
            <a:ext cx="5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 build="allAtOnce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The Core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445816"/>
              </p:ext>
            </p:extLst>
          </p:nvPr>
        </p:nvGraphicFramePr>
        <p:xfrm>
          <a:off x="395536" y="1556792"/>
          <a:ext cx="8301608" cy="5184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342"/>
                <a:gridCol w="2268526"/>
                <a:gridCol w="967740"/>
              </a:tblGrid>
              <a:tr h="39881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just" rtl="0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22322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Generic table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18976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32971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2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184" y="276176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3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6800" y="31409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4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16" y="350100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5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032" y="393305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6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648" y="4345940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7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264" y="472514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8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80" y="508518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9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5517232"/>
            <a:ext cx="57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10</a:t>
            </a:r>
            <a:endParaRPr lang="he-IL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930116"/>
            <a:ext cx="579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11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6309320"/>
            <a:ext cx="5878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12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2032" y="204168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70000" lnSpcReduction="20000"/>
          </a:bodyPr>
          <a:lstStyle/>
          <a:p>
            <a:pPr algn="l" rtl="0"/>
            <a:r>
              <a:rPr lang="en-US" sz="2800" dirty="0" err="1"/>
              <a:t>reset_polarity_g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2401724"/>
            <a:ext cx="2088232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enable_polarity_g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03648" y="276176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signal_ram_depth_g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3648" y="312180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signal_ram_width_g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3648" y="355385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record_depth_g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39138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data_width_g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436510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Add_width_g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3648" y="4797152"/>
            <a:ext cx="2160240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num_of_signals_g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3648" y="51571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power2_out_g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3648" y="557007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power_sign_g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593011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type_d_g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636216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len_d_g</a:t>
            </a:r>
            <a:endParaRPr lang="he-I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6288" y="198884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smtClean="0"/>
              <a:t>0 </a:t>
            </a:r>
            <a:r>
              <a:rPr lang="en-US" sz="2000" dirty="0"/>
              <a:t>- Reset </a:t>
            </a:r>
            <a:r>
              <a:rPr lang="en-US" sz="2000" dirty="0" smtClean="0"/>
              <a:t>active Low, 1- Reset active High</a:t>
            </a:r>
            <a:endParaRPr lang="he-IL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6288" y="240172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0 - </a:t>
            </a:r>
            <a:r>
              <a:rPr lang="en-US" sz="2000" dirty="0" smtClean="0"/>
              <a:t>Enable </a:t>
            </a:r>
            <a:r>
              <a:rPr lang="en-US" sz="2000" dirty="0"/>
              <a:t>active Low, 1- Enable </a:t>
            </a:r>
            <a:r>
              <a:rPr lang="en-US" sz="2000" dirty="0" smtClean="0"/>
              <a:t>active </a:t>
            </a:r>
            <a:r>
              <a:rPr lang="en-US" sz="2000" dirty="0"/>
              <a:t>High</a:t>
            </a:r>
            <a:endParaRPr lang="he-IL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4" y="276176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depth of </a:t>
            </a:r>
            <a:r>
              <a:rPr lang="en-US" sz="2000" dirty="0" smtClean="0"/>
              <a:t>basic RAM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07904" y="3140968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width of basic RAM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6288" y="3553852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92500"/>
          </a:bodyPr>
          <a:lstStyle/>
          <a:p>
            <a:pPr algn="l" rtl="0"/>
            <a:r>
              <a:rPr lang="en-US" sz="2000" dirty="0"/>
              <a:t>number of bits that is recorded from each signal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966736"/>
            <a:ext cx="5112568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900" dirty="0"/>
              <a:t>defines the width of the data lines of the system</a:t>
            </a:r>
            <a:endParaRPr lang="he-IL" sz="1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7904" y="4451628"/>
            <a:ext cx="5040560" cy="34552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/>
              <a:t>width of </a:t>
            </a:r>
            <a:r>
              <a:rPr lang="en-US" sz="2000" dirty="0" smtClean="0"/>
              <a:t>address </a:t>
            </a:r>
            <a:r>
              <a:rPr lang="en-US" sz="2000" dirty="0"/>
              <a:t>word in the </a:t>
            </a:r>
            <a:r>
              <a:rPr lang="en-US" sz="2000" dirty="0" smtClean="0"/>
              <a:t>RAM (Gets </a:t>
            </a:r>
            <a:r>
              <a:rPr lang="en-US" sz="2000" dirty="0" err="1" smtClean="0"/>
              <a:t>record_depth_g</a:t>
            </a:r>
            <a:r>
              <a:rPr lang="en-US" sz="2000" dirty="0" smtClean="0"/>
              <a:t>)</a:t>
            </a:r>
            <a:endParaRPr lang="he-IL" sz="2000" dirty="0"/>
          </a:p>
          <a:p>
            <a:pPr algn="l" rtl="0"/>
            <a:endParaRPr lang="he-IL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16288" y="4849996"/>
            <a:ext cx="4888160" cy="37920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 smtClean="0"/>
              <a:t>number </a:t>
            </a:r>
            <a:r>
              <a:rPr lang="en-US" sz="2000" dirty="0"/>
              <a:t>of signals that will be recorded simultaneously</a:t>
            </a:r>
            <a:endParaRPr lang="he-IL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716288" y="5210036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10000"/>
          </a:bodyPr>
          <a:lstStyle/>
          <a:p>
            <a:pPr algn="l" rtl="0"/>
            <a:r>
              <a:rPr lang="en-US" sz="2000" dirty="0" smtClean="0"/>
              <a:t>RAM output </a:t>
            </a:r>
            <a:r>
              <a:rPr lang="en-US" sz="2000" dirty="0"/>
              <a:t>width is multiplied by this power factor</a:t>
            </a:r>
            <a:endParaRPr lang="he-IL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716288" y="5493420"/>
            <a:ext cx="4888160" cy="45586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400" dirty="0"/>
              <a:t>'-1' =&gt; </a:t>
            </a:r>
            <a:r>
              <a:rPr lang="en-US" sz="1400" dirty="0" smtClean="0"/>
              <a:t>RAM output </a:t>
            </a:r>
            <a:r>
              <a:rPr lang="en-US" sz="1400" dirty="0"/>
              <a:t>width &gt; input width </a:t>
            </a:r>
            <a:endParaRPr lang="en-US" sz="1400" dirty="0" smtClean="0"/>
          </a:p>
          <a:p>
            <a:pPr algn="l" rtl="0"/>
            <a:r>
              <a:rPr lang="en-US" sz="1400" dirty="0" smtClean="0"/>
              <a:t> </a:t>
            </a:r>
            <a:r>
              <a:rPr lang="en-US" sz="1400" dirty="0"/>
              <a:t>'1' =&gt; </a:t>
            </a:r>
            <a:r>
              <a:rPr lang="en-US" sz="1400" dirty="0" smtClean="0"/>
              <a:t>RAM input </a:t>
            </a:r>
            <a:r>
              <a:rPr lang="en-US" sz="1400" dirty="0"/>
              <a:t>width &gt; output width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6288" y="5973092"/>
            <a:ext cx="5032176" cy="33622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500" dirty="0"/>
              <a:t>Type </a:t>
            </a:r>
            <a:r>
              <a:rPr lang="en-US" sz="1500" dirty="0" smtClean="0"/>
              <a:t>Depth. type </a:t>
            </a:r>
            <a:r>
              <a:rPr lang="en-US" sz="1500" dirty="0"/>
              <a:t>is the </a:t>
            </a:r>
            <a:r>
              <a:rPr lang="en-US" sz="1500" dirty="0" smtClean="0"/>
              <a:t>WB client </a:t>
            </a:r>
            <a:r>
              <a:rPr lang="en-US" sz="1500" dirty="0"/>
              <a:t>which the data is directed to</a:t>
            </a:r>
            <a:endParaRPr lang="he-IL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3716288" y="637146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smtClean="0"/>
              <a:t>Length </a:t>
            </a:r>
            <a:r>
              <a:rPr lang="en-US" sz="2000"/>
              <a:t>of </a:t>
            </a:r>
            <a:r>
              <a:rPr lang="en-US" sz="2000" smtClean="0"/>
              <a:t>the WB </a:t>
            </a:r>
            <a:r>
              <a:rPr lang="en-US" sz="2000" dirty="0"/>
              <a:t>data (in words)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737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43105"/>
            <a:ext cx="6018510" cy="344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988"/>
            <a:ext cx="9144000" cy="5319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1"/>
            <a:ext cx="8229600" cy="254887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 smtClean="0"/>
              <a:t>Changing address width in all entities</a:t>
            </a:r>
          </a:p>
          <a:p>
            <a:pPr algn="l" rtl="0"/>
            <a:r>
              <a:rPr lang="en-US" dirty="0" smtClean="0"/>
              <a:t>Changing number, order and addresses of </a:t>
            </a:r>
            <a:r>
              <a:rPr lang="en-US" dirty="0" err="1" smtClean="0"/>
              <a:t>WhishBone</a:t>
            </a:r>
            <a:r>
              <a:rPr lang="en-US" dirty="0" smtClean="0"/>
              <a:t> entities and making them generics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8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5873</TotalTime>
  <Words>1859</Words>
  <Application>Microsoft Office PowerPoint</Application>
  <PresentationFormat>On-screen Show (4:3)</PresentationFormat>
  <Paragraphs>360</Paragraphs>
  <Slides>24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זרימה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Internal Logic Analyzer Final presentation-part B </vt:lpstr>
      <vt:lpstr>Agenda </vt:lpstr>
      <vt:lpstr>Project Overview</vt:lpstr>
      <vt:lpstr>Project goals</vt:lpstr>
      <vt:lpstr>Requirements</vt:lpstr>
      <vt:lpstr>Top Architecture</vt:lpstr>
      <vt:lpstr>The Core</vt:lpstr>
      <vt:lpstr>The Core</vt:lpstr>
      <vt:lpstr>Integration</vt:lpstr>
      <vt:lpstr>Integration</vt:lpstr>
      <vt:lpstr>Data Flow</vt:lpstr>
      <vt:lpstr>Simulations</vt:lpstr>
      <vt:lpstr>Simulations</vt:lpstr>
      <vt:lpstr>Simulations</vt:lpstr>
      <vt:lpstr>Simulations</vt:lpstr>
      <vt:lpstr>Simulations</vt:lpstr>
      <vt:lpstr>Synthesis</vt:lpstr>
      <vt:lpstr>Working Systems</vt:lpstr>
      <vt:lpstr>Problems &amp; Solutions</vt:lpstr>
      <vt:lpstr>Problems &amp; Solutions</vt:lpstr>
      <vt:lpstr>Problems &amp; Solutions</vt:lpstr>
      <vt:lpstr>What have we learned</vt:lpstr>
      <vt:lpstr>Next Stages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מורן כץ</cp:lastModifiedBy>
  <cp:revision>151</cp:revision>
  <dcterms:created xsi:type="dcterms:W3CDTF">2013-09-30T11:20:33Z</dcterms:created>
  <dcterms:modified xsi:type="dcterms:W3CDTF">2014-01-12T17:25:06Z</dcterms:modified>
</cp:coreProperties>
</file>