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77" r:id="rId4"/>
    <p:sldId id="259" r:id="rId5"/>
    <p:sldId id="260" r:id="rId6"/>
    <p:sldId id="261" r:id="rId7"/>
    <p:sldId id="263" r:id="rId8"/>
    <p:sldId id="282" r:id="rId9"/>
    <p:sldId id="283" r:id="rId10"/>
    <p:sldId id="285" r:id="rId11"/>
    <p:sldId id="284" r:id="rId12"/>
    <p:sldId id="266" r:id="rId13"/>
    <p:sldId id="274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84345" autoAdjust="0"/>
    <p:restoredTop sz="80380" autoAdjust="0"/>
  </p:normalViewPr>
  <p:slideViewPr>
    <p:cSldViewPr>
      <p:cViewPr varScale="1">
        <p:scale>
          <a:sx n="105" d="100"/>
          <a:sy n="105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6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738D15-B769-4423-AFDD-17EEEF340682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E12DF1-E6F7-48A8-8BB2-0CD08F5C1D5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GUI</a:t>
            </a:r>
            <a:r>
              <a:rPr lang="he-IL" dirty="0" smtClean="0"/>
              <a:t> יאפשר</a:t>
            </a:r>
            <a:r>
              <a:rPr lang="he-IL" baseline="0" dirty="0" smtClean="0"/>
              <a:t> למשמש לבצע פעולות של קראיה וכתיבה של נתונים לפלאש או לקלייטים, ובנוסף ואפשר לנו לבצע פעולת דיבג למערכת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מטרתו של ה</a:t>
            </a:r>
            <a:r>
              <a:rPr lang="en-US" dirty="0" smtClean="0"/>
              <a:t>GUI</a:t>
            </a:r>
            <a:r>
              <a:rPr lang="he-IL" dirty="0" smtClean="0"/>
              <a:t> לפשט</a:t>
            </a:r>
            <a:r>
              <a:rPr lang="he-IL" baseline="0" dirty="0" smtClean="0"/>
              <a:t> ככל האפשר את השימוש עבור המשתמש (שלא יצטרך להכניס בעצמו נתונים כמו </a:t>
            </a:r>
            <a:r>
              <a:rPr lang="en-US" baseline="0" dirty="0" smtClean="0"/>
              <a:t>SOF EOF CRC </a:t>
            </a:r>
            <a:r>
              <a:rPr lang="he-IL" baseline="0" dirty="0" smtClean="0"/>
              <a:t> אלא רק את המינימום דאטא שהוא רוצה.</a:t>
            </a:r>
          </a:p>
          <a:p>
            <a:pPr algn="r" rtl="1"/>
            <a:r>
              <a:rPr lang="he-IL" b="1" baseline="0" dirty="0" smtClean="0"/>
              <a:t>לצורך כתיבה \ קריאה  לרגיסטרים</a:t>
            </a:r>
            <a:r>
              <a:rPr lang="he-IL" baseline="0" dirty="0" smtClean="0"/>
              <a:t>:  </a:t>
            </a:r>
          </a:p>
          <a:p>
            <a:pPr algn="r" rtl="1"/>
            <a:r>
              <a:rPr lang="he-IL" baseline="0" dirty="0" smtClean="0"/>
              <a:t>יכניס </a:t>
            </a:r>
            <a:r>
              <a:rPr lang="en-US" baseline="0" dirty="0" smtClean="0"/>
              <a:t>client</a:t>
            </a:r>
            <a:r>
              <a:rPr lang="he-IL" baseline="0" dirty="0" smtClean="0"/>
              <a:t> הרגיסטר שאיליו רוצה לכתוב \ לקרוא ואת הערך של המידע.   יציג בחלון מידע לגבי הרגיסטרשנבחר</a:t>
            </a:r>
          </a:p>
          <a:p>
            <a:pPr algn="r" rtl="1"/>
            <a:r>
              <a:rPr lang="he-IL" baseline="0" dirty="0" smtClean="0"/>
              <a:t>בקריאה יציג את המידע שקרא </a:t>
            </a:r>
            <a:r>
              <a:rPr lang="he-IL" b="1" baseline="0" dirty="0" smtClean="0"/>
              <a:t>ב שדה </a:t>
            </a:r>
            <a:r>
              <a:rPr lang="en-US" b="1" baseline="0" dirty="0" smtClean="0"/>
              <a:t>VALUE</a:t>
            </a:r>
            <a:endParaRPr lang="he-IL" b="1" baseline="0" dirty="0" smtClean="0"/>
          </a:p>
          <a:p>
            <a:pPr algn="r" rtl="1"/>
            <a:r>
              <a:rPr lang="he-IL" b="1" baseline="0" dirty="0" smtClean="0"/>
              <a:t>ביצוע פעולות מול הפלאש: </a:t>
            </a:r>
            <a:r>
              <a:rPr lang="he-IL" b="0" baseline="0" dirty="0" smtClean="0"/>
              <a:t> בשני אופנים:</a:t>
            </a:r>
          </a:p>
          <a:p>
            <a:pPr algn="r" rtl="1"/>
            <a:r>
              <a:rPr lang="he-IL" b="0" baseline="0" dirty="0" smtClean="0"/>
              <a:t> - הקלדה ישירה של הנתונים</a:t>
            </a:r>
          </a:p>
          <a:p>
            <a:pPr algn="r" rtl="1"/>
            <a:r>
              <a:rPr lang="he-IL" b="0" baseline="0" dirty="0" smtClean="0"/>
              <a:t>- טעינה מקובל טקסט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חלק</a:t>
            </a:r>
            <a:r>
              <a:rPr lang="he-IL" baseline="0" dirty="0" smtClean="0"/>
              <a:t> נוסף של הליבה.</a:t>
            </a:r>
          </a:p>
          <a:p>
            <a:r>
              <a:rPr lang="he-IL" baseline="0" dirty="0" smtClean="0"/>
              <a:t>ה-</a:t>
            </a:r>
            <a:r>
              <a:rPr lang="en-US" baseline="0" dirty="0" smtClean="0"/>
              <a:t>RC</a:t>
            </a:r>
            <a:r>
              <a:rPr lang="he-IL" baseline="0" dirty="0" smtClean="0"/>
              <a:t> מקבל את כתובת ההתחלה והסיום של המידע הרלבנטי שצריך </a:t>
            </a:r>
            <a:r>
              <a:rPr lang="he-IL" baseline="0" dirty="0" err="1" smtClean="0"/>
              <a:t>להשלח</a:t>
            </a:r>
            <a:r>
              <a:rPr lang="he-IL" baseline="0" dirty="0" smtClean="0"/>
              <a:t> חזרה למשתמש. בכל מחזור שעון, נשלחת כתובת של מידע ל-</a:t>
            </a:r>
            <a:r>
              <a:rPr lang="en-US" baseline="0" dirty="0" smtClean="0"/>
              <a:t>RAM</a:t>
            </a:r>
            <a:r>
              <a:rPr lang="he-IL" baseline="0" dirty="0" smtClean="0"/>
              <a:t>, ומתקבלת "מילה" מה-</a:t>
            </a:r>
            <a:r>
              <a:rPr lang="en-US" baseline="0" dirty="0" smtClean="0"/>
              <a:t>RAM</a:t>
            </a:r>
            <a:r>
              <a:rPr lang="he-IL" baseline="0" dirty="0" smtClean="0"/>
              <a:t>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יחידת הרגיסטרים-תפקידה</a:t>
            </a:r>
            <a:r>
              <a:rPr lang="he-IL" baseline="0" dirty="0" smtClean="0"/>
              <a:t> לשמור מספר נתונים אשר משמשים את חלקי הליבה השונים. זוהי יחידת זיכרון זמינה ואמינה אשר משמשת לשמירת מידע התחלתי על </a:t>
            </a:r>
            <a:r>
              <a:rPr lang="he-IL" baseline="0" dirty="0" err="1" smtClean="0"/>
              <a:t>קונפיגורצית</a:t>
            </a:r>
            <a:r>
              <a:rPr lang="he-IL" baseline="0" dirty="0" smtClean="0"/>
              <a:t> המשתמש(</a:t>
            </a:r>
            <a:r>
              <a:rPr lang="en-US" baseline="0" dirty="0" smtClean="0"/>
              <a:t>TRIGG TYPE</a:t>
            </a:r>
            <a:r>
              <a:rPr lang="he-IL" baseline="0" dirty="0" smtClean="0"/>
              <a:t>,</a:t>
            </a:r>
            <a:r>
              <a:rPr lang="en-US" baseline="0" dirty="0" smtClean="0"/>
              <a:t>TRIGG POSITION</a:t>
            </a:r>
            <a:r>
              <a:rPr lang="he-IL" baseline="0" dirty="0" smtClean="0"/>
              <a:t>) ומידע עזר </a:t>
            </a:r>
            <a:r>
              <a:rPr lang="he-IL" baseline="0" dirty="0" err="1" smtClean="0"/>
              <a:t>לדיבוג</a:t>
            </a:r>
            <a:r>
              <a:rPr lang="he-IL" baseline="0" dirty="0" smtClean="0"/>
              <a:t>(</a:t>
            </a:r>
            <a:r>
              <a:rPr lang="en-US" baseline="0" dirty="0" smtClean="0"/>
              <a:t>CLK TO START</a:t>
            </a:r>
            <a:r>
              <a:rPr lang="he-IL" baseline="0" dirty="0" smtClean="0"/>
              <a:t>). </a:t>
            </a:r>
          </a:p>
          <a:p>
            <a:r>
              <a:rPr lang="he-IL" baseline="0" dirty="0" smtClean="0"/>
              <a:t>קיימים אצלנו (בינתיים) 4 רגיסטרים, כאשר ישנה אופציה להוסיף עוד לפי הצורך.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הצגת מחזור קריאה של ווישבון.</a:t>
            </a:r>
          </a:p>
          <a:p>
            <a:pPr algn="r" rtl="1"/>
            <a:r>
              <a:rPr lang="he-IL" baseline="0" dirty="0" smtClean="0"/>
              <a:t>הצגת יחידת "</a:t>
            </a:r>
            <a:r>
              <a:rPr lang="he-IL" baseline="0" dirty="0" err="1" smtClean="0"/>
              <a:t>ווישבון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אינטרקון</a:t>
            </a:r>
            <a:r>
              <a:rPr lang="he-IL" baseline="0" dirty="0" smtClean="0"/>
              <a:t>" מחולקת לשני חלקים:</a:t>
            </a:r>
          </a:p>
          <a:p>
            <a:pPr algn="r" rtl="1"/>
            <a:r>
              <a:rPr lang="en-US" baseline="0" dirty="0" smtClean="0"/>
              <a:t>Arbiter</a:t>
            </a:r>
            <a:r>
              <a:rPr lang="he-IL" baseline="0" dirty="0" smtClean="0"/>
              <a:t> – עושה סבב בין </a:t>
            </a:r>
            <a:r>
              <a:rPr lang="he-IL" baseline="0" dirty="0" err="1" smtClean="0"/>
              <a:t>המאסטרים</a:t>
            </a:r>
            <a:r>
              <a:rPr lang="he-IL" baseline="0" dirty="0" smtClean="0"/>
              <a:t> כך שכל פעם רק מאסטר אחד מקבל את השליטה על הבאס. המאסטר הזה מעלה את </a:t>
            </a:r>
            <a:r>
              <a:rPr lang="en-US" baseline="0" dirty="0" smtClean="0"/>
              <a:t>CYC_O</a:t>
            </a:r>
            <a:r>
              <a:rPr lang="he-IL" baseline="0" dirty="0" smtClean="0"/>
              <a:t> וכשהוא מסיים את פעולתו הוא מוריד אותו והמאסטר הבא מקבל את הפיקוד.</a:t>
            </a:r>
          </a:p>
          <a:p>
            <a:pPr algn="r" rtl="1"/>
            <a:r>
              <a:rPr lang="en-US" baseline="0" dirty="0" smtClean="0"/>
              <a:t>Router</a:t>
            </a:r>
            <a:r>
              <a:rPr lang="he-IL" baseline="0" dirty="0" smtClean="0"/>
              <a:t> – מנתב את המידע מהמאסטר לסלייבס וחזרה מהסלייבס למאסטר.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ולהסביר גם בע"פ שכל הקומפוננטות בתכן יקושרו שאמצעות הממשק הזה. להגיד שמדובר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פתוח לשימוש ומקובל בתעשייה. לציין את היתרון – מחר ניקח לפרוקיט אחר את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ואם גם בפרויקט הזה ישתמשו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אז לא יהיה צורך בשום התאמה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/>
              <a:pPr/>
              <a:t>י"ג/ניסן/תשע"ג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 smtClean="0"/>
              <a:t>Middle presentation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</a:t>
            </a:r>
            <a:r>
              <a:rPr lang="en-US" dirty="0" err="1" smtClean="0"/>
              <a:t>Zvika</a:t>
            </a:r>
            <a:r>
              <a:rPr lang="en-US" dirty="0" smtClean="0"/>
              <a:t> </a:t>
            </a:r>
            <a:r>
              <a:rPr lang="en-US" dirty="0" err="1" smtClean="0"/>
              <a:t>Pery</a:t>
            </a:r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</a:t>
            </a:r>
            <a:r>
              <a:rPr lang="en-US" dirty="0" err="1" smtClean="0"/>
              <a:t>Porian</a:t>
            </a:r>
            <a:endParaRPr lang="en-US" dirty="0" smtClean="0"/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1928825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 smtClean="0"/>
              <a:t>Another part of the core.</a:t>
            </a:r>
          </a:p>
          <a:p>
            <a:pPr algn="l" rtl="0">
              <a:buNone/>
            </a:pPr>
            <a:r>
              <a:rPr lang="en-US" sz="2400" dirty="0" smtClean="0"/>
              <a:t>The RC </a:t>
            </a:r>
            <a:r>
              <a:rPr lang="en-US" sz="2400" dirty="0" err="1" smtClean="0"/>
              <a:t>recieves</a:t>
            </a:r>
            <a:r>
              <a:rPr lang="en-US" sz="2400" dirty="0" smtClean="0"/>
              <a:t> </a:t>
            </a:r>
            <a:r>
              <a:rPr lang="en-US" sz="2400" dirty="0" smtClean="0"/>
              <a:t>a</a:t>
            </a:r>
            <a:r>
              <a:rPr lang="en-US" sz="2400" dirty="0" smtClean="0"/>
              <a:t> start</a:t>
            </a:r>
            <a:r>
              <a:rPr lang="en-US" sz="2400" dirty="0" smtClean="0"/>
              <a:t> and an </a:t>
            </a:r>
            <a:r>
              <a:rPr lang="en-US" sz="2400" dirty="0" smtClean="0"/>
              <a:t>end </a:t>
            </a:r>
            <a:r>
              <a:rPr lang="en-US" sz="2400" dirty="0" smtClean="0"/>
              <a:t>address </a:t>
            </a:r>
            <a:r>
              <a:rPr lang="en-US" sz="2400" dirty="0" smtClean="0"/>
              <a:t>of the relevant </a:t>
            </a:r>
            <a:r>
              <a:rPr lang="en-US" sz="2400" dirty="0" smtClean="0"/>
              <a:t>data, that needs </a:t>
            </a:r>
            <a:r>
              <a:rPr lang="en-US" sz="2400" dirty="0" smtClean="0"/>
              <a:t>to be </a:t>
            </a:r>
            <a:r>
              <a:rPr lang="en-US" sz="2400" dirty="0" smtClean="0"/>
              <a:t>sent </a:t>
            </a:r>
            <a:r>
              <a:rPr lang="en-US" sz="2400" dirty="0" smtClean="0"/>
              <a:t>back to the </a:t>
            </a:r>
            <a:r>
              <a:rPr lang="en-US" sz="2400" dirty="0" smtClean="0"/>
              <a:t>user. It also </a:t>
            </a:r>
            <a:r>
              <a:rPr lang="en-US" sz="2400" dirty="0" err="1" smtClean="0"/>
              <a:t>recieves</a:t>
            </a:r>
            <a:r>
              <a:rPr lang="en-US" sz="2400" dirty="0" smtClean="0"/>
              <a:t> </a:t>
            </a:r>
            <a:r>
              <a:rPr lang="en-US" sz="2400" dirty="0" smtClean="0"/>
              <a:t>the data </a:t>
            </a:r>
            <a:r>
              <a:rPr lang="en-US" sz="2400" dirty="0" smtClean="0"/>
              <a:t>from the</a:t>
            </a:r>
            <a:r>
              <a:rPr lang="en-US" sz="2400" dirty="0" smtClean="0"/>
              <a:t> </a:t>
            </a:r>
            <a:r>
              <a:rPr lang="en-US" sz="2400" dirty="0" smtClean="0"/>
              <a:t>RAM and send it to the user via the WBM.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357298"/>
            <a:ext cx="828680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The Block </a:t>
            </a:r>
            <a:r>
              <a:rPr lang="en-US" sz="2400" dirty="0" err="1" smtClean="0"/>
              <a:t>Diagrem</a:t>
            </a:r>
            <a:endParaRPr lang="en-US" sz="2400" dirty="0" smtClean="0"/>
          </a:p>
          <a:p>
            <a:pPr algn="l" rtl="0"/>
            <a:r>
              <a:rPr lang="en-US" dirty="0" smtClean="0"/>
              <a:t>The RC part starts according to trigger rise.</a:t>
            </a:r>
          </a:p>
          <a:p>
            <a:pPr algn="l" rtl="0"/>
            <a:r>
              <a:rPr lang="en-US" dirty="0" smtClean="0"/>
              <a:t>The start and end addresses are being saved, and in every cycle the relevant address is sent to the RAM.</a:t>
            </a:r>
          </a:p>
          <a:p>
            <a:pPr algn="l" rtl="0"/>
            <a:r>
              <a:rPr lang="en-US" dirty="0" smtClean="0"/>
              <a:t>In </a:t>
            </a:r>
            <a:r>
              <a:rPr lang="en-US" dirty="0" smtClean="0"/>
              <a:t>parallel,</a:t>
            </a:r>
            <a:r>
              <a:rPr lang="en-US" dirty="0" smtClean="0"/>
              <a:t> data is coming from the RAM and being sent out to the user.</a:t>
            </a:r>
          </a:p>
          <a:p>
            <a:pPr algn="l" rtl="0"/>
            <a:endParaRPr lang="he-IL" sz="2400" dirty="0"/>
          </a:p>
        </p:txBody>
      </p:sp>
      <p:pic>
        <p:nvPicPr>
          <p:cNvPr id="1026" name="Picture 2" descr="C:\Documents and Settings\user\My Documents\Dropbox\project\presentation\middle\rc_block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1433" y="3071810"/>
            <a:ext cx="5048253" cy="37861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14678" y="4429132"/>
            <a:ext cx="71438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‘0’ -&gt; ‘1’</a:t>
            </a:r>
            <a:endParaRPr lang="he-IL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5643578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Data from the RAM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214678" y="4143380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4643446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4429132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Next </a:t>
            </a:r>
            <a:r>
              <a:rPr lang="en-US" sz="900" dirty="0" err="1" smtClean="0"/>
              <a:t>addr</a:t>
            </a:r>
            <a:r>
              <a:rPr lang="en-US" sz="900" dirty="0" smtClean="0"/>
              <a:t> out</a:t>
            </a:r>
            <a:endParaRPr lang="he-IL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587 0.00463 0.05156 0.00903 0.0776 0.01018 C 0.09635 0.00833 0.11545 0.00787 0.13385 0.00255 C 0.14739 0.00324 0.16041 0.00417 0.17378 0.00648 C 0.19757 0.00278 0.18524 0.00371 0.21059 0.00371 " pathEditMode="relative" ptsTypes="ffff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86 -0.00509 C 0.02466 -0.00879 0.04827 -0.00671 0.07431 -0.00509 C 0.09289 -0.00277 0.11146 -0.00231 0.13004 0.0007 C 0.13195 0.00555 0.13282 0.01504 0.13577 0.01851 C 0.13803 0.02198 0.1415 0.02152 0.14445 0.02267 C 0.16372 0.02105 0.18316 0.01851 0.20296 0.01851 " pathEditMode="relative" rAng="0" ptsTypes="fffff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1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275 -0.01157 C 0.03108 -0.01874 0.02501 -0.01457 0.04514 -0.01272 C 0.05782 -0.01157 0.07049 -0.00833 0.08299 -0.00625 C 0.09879 -0.0037 0.12466 -0.00417 0.13542 -0.0037 C 0.13889 -0.00463 0.14254 -0.00486 0.14601 -0.00625 C 0.15053 -0.00787 0.14896 -0.01296 0.15487 -0.01666 C 0.17101 -0.01596 0.18091 -0.01689 0.19462 -0.01157 C 0.19566 -0.00995 0.19827 -0.00602 0.19948 -0.00509 C 0.20573 1.62387E-6 0.2033 -0.00532 0.20521 0.00023 " pathEditMode="relative" rAng="0" ptsTypes="ffffffff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repeatCount="indefinite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3313E-6 C 0.01667 0.00208 0.03316 0.00324 0.05018 0.00393 C 0.06476 0.00578 0.07917 0.00717 0.09393 0.00809 C 0.1007 0.01018 0.10556 0.01249 0.11251 0.01341 C 0.11372 0.01388 0.11476 0.01434 0.1158 0.0148 C 0.11702 0.01527 0.11928 0.01619 0.11928 0.01642 " pathEditMode="relative" rAng="0" ptsTypes="fffffA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0.01642 C 0.12882 0.01503 0.13369 0.01457 0.14497 0.01388 C 0.18091 0.01503 0.21685 0.01549 0.25278 0.01596 C 0.26476 0.01549 0.27362 0.0148 0.2849 0.01364 C 0.28577 0.01364 0.2981 0.01364 0.30174 0.01434 C 0.31615 0.01688 0.29358 0.01364 0.30712 0.01549 C 0.30938 0.01665 0.31146 0.01711 0.3132 0.01827 C 0.31424 0.02012 0.31511 0.02174 0.31511 0.02382 " pathEditMode="relative" rAng="0" ptsTypes="fffffff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0" presetClass="path" presetSubtype="0" repeatCount="indefinite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972 0.00393 0.01996 0.00393 0.03003 0.00509 C 0.05139 0.00763 0.07257 0.00925 0.0941 0.01041 C 0.11458 0.00879 0.1309 0.00601 0.15052 0.00254 C 0.2059 0.00509 0.18628 0.00092 0.20972 0.00647 C 0.23611 0.00416 0.26198 0.00347 0.28837 0.00647 C 0.29618 0.00509 0.31406 -0.00209 0.31944 0.00902 C 0.32101 0.01619 0.31649 0.01943 0.31649 0.0259 " pathEditMode="relative" ptsTypes="fffffffA">
                                      <p:cBhvr>
                                        <p:cTn id="6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0" presetClass="path" presetSubtype="0" repeatCount="indefinite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0746 -0.00486 0.03333 0.00255 0.0408 0.0037 C 0.04409 0.00416 0.05052 0.00509 0.05052 0.00509 C 0.07743 0.00208 0.10416 0.00023 0.13107 -0.00254 C 0.13784 -0.00856 0.13472 -0.00694 0.13975 -0.00902 C 0.14184 0.00648 0.14218 0.02198 0.14375 0.03747 C 0.14427 0.04164 0.14514 0.0502 0.14566 0.05043 C 0.15364 0.05297 0.1618 0.05205 0.16996 0.05297 C 0.19427 0.05552 0.21875 0.05598 0.24271 0.06084 C 0.29444 0.0502 0.29739 0.05598 0.38055 0.05691 C 0.40087 0.05344 0.41354 0.05066 0.43593 0.04904 C 0.45347 0.04997 0.47014 0.05274 0.48732 0.04904 C 0.50052 0.04973 0.51163 0.05043 0.5243 0.05297 C 0.53159 0.05922 0.52916 0.06292 0.52916 0.07634 " pathEditMode="relative" ptsTypes="fffffffffffffA">
                                      <p:cBhvr>
                                        <p:cTn id="7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7" grpId="0" animBg="1"/>
      <p:bldP spid="7" grpId="1" animBg="1"/>
      <p:bldP spid="7" grpId="2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user\My Documents\Dropbox\project\presentation\middle\reg_block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277" y="3071810"/>
            <a:ext cx="5048285" cy="3786214"/>
          </a:xfrm>
          <a:prstGeom prst="rect">
            <a:avLst/>
          </a:prstGeom>
          <a:noFill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3"/>
          </a:xfrm>
        </p:spPr>
        <p:txBody>
          <a:bodyPr>
            <a:normAutofit fontScale="92500" lnSpcReduction="10000"/>
          </a:bodyPr>
          <a:lstStyle/>
          <a:p>
            <a:pPr algn="l" rtl="0">
              <a:buNone/>
            </a:pPr>
            <a:r>
              <a:rPr lang="en-US" sz="2400" dirty="0" smtClean="0"/>
              <a:t>The register unit is a memory unit. In our project we have four units of registers. The first two are “Trigger position” &amp; “</a:t>
            </a:r>
            <a:r>
              <a:rPr lang="en-US" sz="2400" dirty="0" smtClean="0"/>
              <a:t>T</a:t>
            </a:r>
            <a:r>
              <a:rPr lang="en-US" sz="2400" dirty="0" smtClean="0"/>
              <a:t>rigger type”- which aim to save the initial configuration from the user. The next one is “</a:t>
            </a:r>
            <a:r>
              <a:rPr lang="en-US" sz="2400" dirty="0" err="1" smtClean="0"/>
              <a:t>clk</a:t>
            </a:r>
            <a:r>
              <a:rPr lang="en-US" sz="2400" dirty="0" smtClean="0"/>
              <a:t> to start”- that saves the number of clock cycles that passed since the trigger rise. The last one is “Enable”- the status of the system, meaning our core starts looking for trigger rise.</a:t>
            </a:r>
            <a:endParaRPr lang="he-IL" sz="2400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500034" y="1571612"/>
            <a:ext cx="8229600" cy="204311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we input the configurations from the user.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Second we change Enable to ‘1’.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end,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after we have found trigger rise we update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start in every cycle.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“000”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0430" y="4223571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4214818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“11001”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“011”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“1”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“010”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 smtClean="0"/>
              <a:t>1+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0.00023 C 0.01632 0.0074 0.04757 -0.00301 0.06528 -0.00509 C 0.07257 -0.0081 0.08194 -0.00393 0.08889 -0.00116 C 0.09305 0.00671 0.09288 0.01504 0.09444 0.02429 C 0.09531 0.04557 0.0967 0.06292 0.09444 0.0842 C 0.09514 0.09507 0.09618 0.10641 0.0967 0.11728 C 0.09739 0.13278 0.09409 0.14943 0.09878 0.16401 C 0.09982 0.16678 0.10347 0.16632 0.10555 0.16817 C 0.12205 0.16609 0.13698 0.16377 0.15347 0.16817 C 0.15729 0.16701 0.16475 0.16539 0.16475 0.16563 " pathEditMode="relative" rAng="0" ptsTypes="fffffffff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74879E-6 C 0.00869 0.00162 0.0165 0.0037 0.02535 0.00463 C 0.03698 0.00717 0.0474 0.00787 0.05938 0.00856 C 0.08299 0.01249 0.10504 0.01504 0.129 0.01596 C 0.12709 0.02892 0.12431 0.03771 0.12709 0.05043 C 0.12709 0.05066 0.12865 0.05876 0.129 0.05922 C 0.13073 0.06176 0.13351 0.0613 0.1356 0.062 C 0.1599 0.05598 0.18473 0.06361 0.20903 0.06593 C 0.21407 0.06477 0.2191 0.06431 0.22414 0.06292 C 0.22535 0.06246 0.22761 0.05876 0.22796 0.06061 C 0.22969 0.06986 0.2283 0.08004 0.22882 0.08975 C 0.22952 0.1034 0.23143 0.11774 0.23264 0.13162 C 0.23299 0.14296 0.23056 0.15499 0.23351 0.16586 C 0.23455 0.16956 0.23924 0.16655 0.24202 0.16702 C 0.25816 0.16956 0.25365 0.1684 0.27501 0.1684 " pathEditMode="relative" rAng="0" ptsTypes="ffffffffffffff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979 0.00162 0.03958 0.00393 0.0592 0.00648 C 0.08159 0.01434 0.1085 0.01087 0.13107 0.01157 C 0.13368 0.01203 0.13645 0.0118 0.13888 0.01296 C 0.14409 0.0155 0.14184 0.02545 0.1427 0.02984 C 0.1434 0.03401 0.15104 0.03354 0.15156 0.03354 C 0.16944 0.02753 0.20243 0.03331 0.21562 0.03354 C 0.23316 0.03701 0.24861 0.03562 0.26614 0.03354 C 0.3151 0.03493 0.36371 0.03701 0.41267 0.03354 C 0.42066 0.03516 0.41944 0.03424 0.42135 0.0428 C 0.41701 0.08096 0.41909 0.06523 0.41562 0.09045 C 0.41597 0.09346 0.41597 0.09669 0.41649 0.0997 C 0.41701 0.10317 0.41857 0.10988 0.41857 0.10988 C 0.42013 0.12885 0.421 0.14782 0.42239 0.16678 C 0.43402 0.16077 0.4467 0.16169 0.4592 0.16169 " pathEditMode="relative" ptsTypes="ffffffffffffff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0" presetClass="path" presetSubtype="0" repeatCount="indefinite" accel="50000" decel="50000" fill="hold" grpId="1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1527 0.00717 0.03159 0.01064 0.04757 0.01296 C 0.07257 0.00579 0.09826 0.01203 0.12343 0.01435 C 0.12534 0.01481 0.12829 0.01319 0.12916 0.0155 C 0.1302 0.01782 0.12777 0.02082 0.12725 0.02337 C 0.12656 0.02637 0.12604 0.02938 0.12534 0.03239 C 0.12569 0.03678 0.12482 0.04141 0.12621 0.04534 C 0.12673 0.04719 0.15468 0.04904 0.16701 0.04927 C 0.19357 0.04997 0.22013 0.04997 0.2467 0.05043 C 0.25972 0.04465 0.27916 0.04974 0.29236 0.05043 C 0.30243 0.05228 0.3125 0.05251 0.32239 0.05575 C 0.32118 0.05922 0.31979 0.06269 0.31857 0.06616 C 0.31701 0.07033 0.32343 0.08675 0.32534 0.09068 C 0.32986 0.11705 0.33142 0.14412 0.33402 0.17095 C 0.3434 0.17002 0.36215 0.16817 0.36215 0.16817 " pathEditMode="relative" ptsTypes="ffffffffffffffA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6" grpId="1" animBg="1"/>
      <p:bldP spid="7" grpId="1" animBg="1"/>
      <p:bldP spid="7" grpId="2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Whishbone</a:t>
            </a:r>
            <a:r>
              <a:rPr lang="en-US" dirty="0" smtClean="0"/>
              <a:t> Protocol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426783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1700808"/>
            <a:ext cx="435768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0" y="2133600"/>
            <a:ext cx="464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0" y="3505200"/>
            <a:ext cx="464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3886200"/>
            <a:ext cx="464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4572000"/>
            <a:ext cx="464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0" y="2514600"/>
            <a:ext cx="487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0" y="4191000"/>
            <a:ext cx="487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Moran\Desktop\picters_project\img3566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476672"/>
            <a:ext cx="1552575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Testability GUI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500174"/>
            <a:ext cx="885831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transfer</a:t>
            </a:r>
          </a:p>
          <a:p>
            <a:pPr algn="l" rtl="0"/>
            <a:r>
              <a:rPr lang="en-US" dirty="0" err="1" smtClean="0"/>
              <a:t>Whishbone</a:t>
            </a:r>
            <a:r>
              <a:rPr lang="en-US" dirty="0" smtClean="0"/>
              <a:t> protocol</a:t>
            </a:r>
          </a:p>
          <a:p>
            <a:pPr algn="l" rtl="0"/>
            <a:r>
              <a:rPr lang="en-US" dirty="0" smtClean="0"/>
              <a:t>Signal generator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Testability GUI</a:t>
            </a:r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Altera</a:t>
              </a:r>
              <a:r>
                <a:rPr lang="en-US" dirty="0" smtClean="0"/>
                <a:t>- Signal Tap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Xilinx- Chip Scope</a:t>
              </a:r>
              <a:endParaRPr lang="he-IL" dirty="0"/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Logic Analyzer-  Debugging tool for FPGA	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Contains software &amp; hardware 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Hardware:         Change FPGA code</a:t>
            </a:r>
            <a:endParaRPr lang="he-IL" dirty="0" smtClean="0"/>
          </a:p>
          <a:p>
            <a:pPr algn="l" rtl="0"/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Memories to store data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Logic to change configuration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Software:        Include GUI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Choose trigger, data location, signals name, record results </a:t>
            </a:r>
            <a:endParaRPr lang="he-IL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Common Logic Analyzer tools today: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/>
                <a:t>WBM- 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Master</a:t>
              </a:r>
            </a:p>
            <a:p>
              <a:pPr algn="l"/>
              <a:r>
                <a:rPr lang="en-US" sz="1600" b="1" dirty="0" smtClean="0"/>
                <a:t>WBS-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Slave</a:t>
              </a:r>
              <a:endParaRPr lang="he-IL" sz="1600" b="1" dirty="0"/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XILINX- SPARTAN 3E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ALTERA- CYCLON II</a:t>
              </a:r>
              <a:endParaRPr lang="he-IL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</a:t>
            </a:r>
            <a:r>
              <a:rPr lang="en-US" sz="1000" dirty="0" smtClean="0"/>
              <a:t>II</a:t>
            </a:r>
            <a:endParaRPr lang="he-IL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Save and load settings</a:t>
              </a:r>
              <a:endParaRPr lang="he-IL" dirty="0"/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Type of trigger, for example ‘rise’</a:t>
                </a:r>
                <a:endParaRPr lang="he-IL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Signals name, which signals to record</a:t>
              </a:r>
              <a:endParaRPr lang="he-IL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position of trigger</a:t>
              </a:r>
              <a:endParaRPr lang="he-IL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Duration of recording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1" animBg="1"/>
      <p:bldP spid="37" grpId="2" animBg="1"/>
      <p:bldP spid="38" grpId="1" animBg="1"/>
      <p:bldP spid="38" grpId="2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Trigger- first signal</a:t>
            </a:r>
          </a:p>
          <a:p>
            <a:pPr algn="l"/>
            <a:r>
              <a:rPr lang="en-US" dirty="0" smtClean="0"/>
              <a:t>Recording time- 50%</a:t>
            </a:r>
          </a:p>
          <a:p>
            <a:pPr algn="l"/>
            <a:r>
              <a:rPr lang="en-US" dirty="0" smtClean="0"/>
              <a:t>Signal’s number-2</a:t>
            </a:r>
            <a:endParaRPr lang="he-IL" dirty="0"/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injecting signals behavior</a:t>
            </a:r>
            <a:endParaRPr lang="he-IL" dirty="0"/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Recorded data</a:t>
            </a:r>
            <a:endParaRPr lang="he-IL" dirty="0"/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uiExpand="1" build="allAtOnce"/>
      <p:bldP spid="326" grpId="1" build="allAtOnce"/>
      <p:bldP spid="326" grpId="2" build="allAtOnce"/>
      <p:bldP spid="327" grpId="0"/>
      <p:bldP spid="327" grpId="2"/>
      <p:bldP spid="327" grpId="3"/>
      <p:bldP spid="327" grpId="4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4" name="Rounded Rectangle 38"/>
          <p:cNvSpPr/>
          <p:nvPr/>
        </p:nvSpPr>
        <p:spPr>
          <a:xfrm>
            <a:off x="4143372" y="2643182"/>
            <a:ext cx="1764859" cy="2376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39"/>
          <p:cNvSpPr/>
          <p:nvPr/>
        </p:nvSpPr>
        <p:spPr>
          <a:xfrm>
            <a:off x="4708127" y="5019446"/>
            <a:ext cx="705944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WBM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6" name="Rectangle 40"/>
          <p:cNvSpPr/>
          <p:nvPr/>
        </p:nvSpPr>
        <p:spPr>
          <a:xfrm rot="16200000">
            <a:off x="3642143" y="3438097"/>
            <a:ext cx="720080" cy="282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WBS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7"/>
          <p:cNvCxnSpPr/>
          <p:nvPr/>
        </p:nvCxnSpPr>
        <p:spPr>
          <a:xfrm rot="10800000">
            <a:off x="1743163" y="3363262"/>
            <a:ext cx="2117831" cy="216024"/>
          </a:xfrm>
          <a:prstGeom prst="bentConnector3">
            <a:avLst>
              <a:gd name="adj1" fmla="val 4018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69"/>
          <p:cNvCxnSpPr/>
          <p:nvPr/>
        </p:nvCxnSpPr>
        <p:spPr>
          <a:xfrm rot="10800000">
            <a:off x="1743163" y="3723302"/>
            <a:ext cx="2964963" cy="1440160"/>
          </a:xfrm>
          <a:prstGeom prst="bentConnector3">
            <a:avLst>
              <a:gd name="adj1" fmla="val 57887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7"/>
          <p:cNvCxnSpPr/>
          <p:nvPr/>
        </p:nvCxnSpPr>
        <p:spPr>
          <a:xfrm rot="5400000">
            <a:off x="4419459" y="2282364"/>
            <a:ext cx="720080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9"/>
          <p:cNvCxnSpPr/>
          <p:nvPr/>
        </p:nvCxnSpPr>
        <p:spPr>
          <a:xfrm rot="5400000">
            <a:off x="4559234" y="2210356"/>
            <a:ext cx="864096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3"/>
          <p:cNvCxnSpPr/>
          <p:nvPr/>
        </p:nvCxnSpPr>
        <p:spPr>
          <a:xfrm rot="5400000">
            <a:off x="4698230" y="2139142"/>
            <a:ext cx="1008112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786" y="1643050"/>
            <a:ext cx="6858048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The core have 5 sub blocks: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Write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Read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Registers.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WBM.</a:t>
            </a:r>
            <a:endParaRPr lang="he-IL" dirty="0"/>
          </a:p>
        </p:txBody>
      </p:sp>
      <p:sp>
        <p:nvSpPr>
          <p:cNvPr id="13" name="מציין מיקום תוכן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8469" y="2095524"/>
            <a:ext cx="63341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controller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428736"/>
            <a:ext cx="807249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The write controller is a part of the core.</a:t>
            </a:r>
          </a:p>
          <a:p>
            <a:pPr algn="l"/>
            <a:r>
              <a:rPr lang="en-US" dirty="0" smtClean="0"/>
              <a:t>The inputs are the configurations from the registers, and the trigger. </a:t>
            </a:r>
          </a:p>
          <a:p>
            <a:pPr algn="l"/>
            <a:r>
              <a:rPr lang="en-US" dirty="0" smtClean="0"/>
              <a:t>The outputs are the </a:t>
            </a:r>
            <a:r>
              <a:rPr lang="en-US" dirty="0" err="1" smtClean="0"/>
              <a:t>adresses</a:t>
            </a:r>
            <a:r>
              <a:rPr lang="en-US" dirty="0" smtClean="0"/>
              <a:t> of the relevant data(according to the configuration).</a:t>
            </a:r>
          </a:p>
          <a:p>
            <a:pPr algn="l"/>
            <a:r>
              <a:rPr lang="en-US" dirty="0" smtClean="0"/>
              <a:t>The write controller </a:t>
            </a:r>
            <a:r>
              <a:rPr lang="en-US" dirty="0" err="1" smtClean="0"/>
              <a:t>culculates</a:t>
            </a:r>
            <a:r>
              <a:rPr lang="en-US" dirty="0" smtClean="0"/>
              <a:t> the </a:t>
            </a:r>
            <a:r>
              <a:rPr lang="en-US" dirty="0" err="1" smtClean="0"/>
              <a:t>adress</a:t>
            </a:r>
            <a:r>
              <a:rPr lang="en-US" dirty="0" smtClean="0"/>
              <a:t> of the relevant data and send it to the read controller .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428736"/>
            <a:ext cx="728667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The Blocks </a:t>
            </a:r>
            <a:r>
              <a:rPr lang="en-US" sz="2400" dirty="0" err="1" smtClean="0"/>
              <a:t>Diagrem</a:t>
            </a:r>
            <a:endParaRPr lang="en-US" sz="2400" dirty="0" smtClean="0"/>
          </a:p>
          <a:p>
            <a:pPr algn="l" rtl="0"/>
            <a:r>
              <a:rPr lang="en-US" dirty="0" smtClean="0"/>
              <a:t>In every cycle we get a new trigger and data.</a:t>
            </a:r>
          </a:p>
          <a:p>
            <a:pPr algn="l" rtl="0"/>
            <a:r>
              <a:rPr lang="en-US" dirty="0" smtClean="0"/>
              <a:t>The WC calc the current address of the new data and sends the </a:t>
            </a:r>
            <a:r>
              <a:rPr lang="en-US" dirty="0" err="1" smtClean="0"/>
              <a:t>addr</a:t>
            </a:r>
            <a:r>
              <a:rPr lang="en-US" dirty="0" smtClean="0"/>
              <a:t> and the data to the RAM.</a:t>
            </a:r>
          </a:p>
          <a:p>
            <a:pPr algn="l" rtl="0"/>
            <a:r>
              <a:rPr lang="en-US" dirty="0" smtClean="0"/>
              <a:t>We also compare </a:t>
            </a:r>
            <a:r>
              <a:rPr lang="en-US" dirty="0" err="1" smtClean="0"/>
              <a:t>tha</a:t>
            </a:r>
            <a:r>
              <a:rPr lang="en-US" dirty="0" smtClean="0"/>
              <a:t> trigger signal to the relevant configuration, </a:t>
            </a:r>
          </a:p>
          <a:p>
            <a:pPr algn="l" rtl="0"/>
            <a:r>
              <a:rPr lang="en-US" sz="1600" dirty="0" smtClean="0"/>
              <a:t>In a case that we found a trigger rise, we rise the “trigger found” signal for one cycle.  </a:t>
            </a:r>
            <a:endParaRPr lang="he-IL" sz="1600" dirty="0"/>
          </a:p>
        </p:txBody>
      </p:sp>
      <p:pic>
        <p:nvPicPr>
          <p:cNvPr id="1026" name="Picture 2" descr="C:\Documents and Settings\user\My Documents\Dropbox\project\Documentation\middle presentation\wc_block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718" y="3286148"/>
            <a:ext cx="4572000" cy="3429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86248" y="3357562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Trigger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357686" y="6072206"/>
            <a:ext cx="5000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Data</a:t>
            </a:r>
            <a:endParaRPr lang="he-IL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545778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26" y="550070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5072074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Next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148E-6 C 0.00781 0.0037 0.01649 0.00162 0.02465 0.00532 C 0.0526 -0.00047 0.10521 0.00601 0.12899 0.00647 C 0.12986 0.02313 0.12795 0.02544 0.1342 0.03585 C 0.13559 0.0414 0.13681 0.04672 0.13819 0.05181 C 0.13906 0.05898 0.13576 0.06916 0.14028 0.07333 C 0.14688 0.07911 0.15625 0.07379 0.16406 0.07448 C 0.17726 0.07564 0.1901 0.07865 0.2033 0.08003 C 0.20712 0.07911 0.21094 0.07841 0.21476 0.07726 C 0.22066 0.07564 0.23229 0.07194 0.23229 0.07217 C 0.24913 0.07263 0.26649 0.07032 0.28299 0.07587 C 0.28472 0.07749 0.28802 0.0798 0.28906 0.08258 C 0.2901 0.08605 0.29132 0.09322 0.29132 0.09345 C 0.29045 0.09854 0.28906 0.10941 0.28906 0.10964 " pathEditMode="relative" rAng="0" ptsTypes="fffffffffffff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5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92 -0.003 0.03645 0 0.05538 0.00255 C 0.07569 0.00093 0.09201 0.00023 0.11163 0.00255 C 0.14027 0.00116 0.16406 -0.00092 0.19131 0.00255 C 0.1934 0.0044 0.19618 0.0044 0.19809 0.00648 C 0.19878 0.0074 0.19878 0.00902 0.19913 0.01018 C 0.19965 0.01203 0.20104 0.0155 0.20104 0.0155 " pathEditMode="relative" ptsTypes="ffffff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1908E-6 C 0.00226 0.00902 -1.94444E-6 0.01873 0.00365 0.02776 C 0.00417 0.02961 0.00868 0.02891 0.01111 0.02914 C 0.02136 0.02984 0.03143 0.0303 0.04167 0.03053 C 0.07413 0.03123 0.1066 0.03123 0.13906 0.03192 C 0.15573 0.03053 0.17188 0.0266 0.18854 0.02637 C 0.21632 0.02591 0.24445 0.02776 0.27257 0.02776 " pathEditMode="relative" rAng="0" ptsTypes="ffffff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066 -0.02221 -0.00399 -0.00833 -0.00295 -0.04256 C -0.00382 -0.04997 -0.00139 -0.05991 -0.00573 -0.06454 C -0.01198 -0.07079 -0.03576 -0.06593 -0.04358 -0.06593 " pathEditMode="relative" ptsTypes="fff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1684 0.00787 -0.03854 -0.00162 -0.05729 0 C -0.06805 0.00393 -0.08021 0.00417 -0.09132 0.00648 C -0.09028 0.01828 -0.08819 0.02707 -0.09132 0.03886 C -0.09253 0.04326 -0.09739 0.04765 -0.1 0.05043 " pathEditMode="relative" ptsTypes="ffff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1476</Words>
  <Application>Microsoft Office PowerPoint</Application>
  <PresentationFormat>‫הצגה על המסך (4:3)</PresentationFormat>
  <Paragraphs>259</Paragraphs>
  <Slides>13</Slides>
  <Notes>10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Office Theme</vt:lpstr>
      <vt:lpstr>Internal Logic Analyzer Middle presentation </vt:lpstr>
      <vt:lpstr>Agenda </vt:lpstr>
      <vt:lpstr>Project Overview</vt:lpstr>
      <vt:lpstr>Project goals</vt:lpstr>
      <vt:lpstr>Requirements</vt:lpstr>
      <vt:lpstr>Architecture</vt:lpstr>
      <vt:lpstr>Data Transfer</vt:lpstr>
      <vt:lpstr>The Core</vt:lpstr>
      <vt:lpstr>Write controller</vt:lpstr>
      <vt:lpstr>Read controller</vt:lpstr>
      <vt:lpstr>Registers</vt:lpstr>
      <vt:lpstr>Whishbone Protocol</vt:lpstr>
      <vt:lpstr>Testability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שער</dc:title>
  <dc:creator>Moran</dc:creator>
  <cp:lastModifiedBy>peri</cp:lastModifiedBy>
  <cp:revision>279</cp:revision>
  <dcterms:created xsi:type="dcterms:W3CDTF">2012-04-06T12:12:28Z</dcterms:created>
  <dcterms:modified xsi:type="dcterms:W3CDTF">2013-03-24T21:27:43Z</dcterms:modified>
</cp:coreProperties>
</file>