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</p:sldMasterIdLst>
  <p:notesMasterIdLst>
    <p:notesMasterId r:id="rId34"/>
  </p:notesMasterIdLst>
  <p:sldIdLst>
    <p:sldId id="275" r:id="rId9"/>
    <p:sldId id="276" r:id="rId10"/>
    <p:sldId id="277" r:id="rId11"/>
    <p:sldId id="278" r:id="rId12"/>
    <p:sldId id="279" r:id="rId13"/>
    <p:sldId id="280" r:id="rId14"/>
    <p:sldId id="256" r:id="rId15"/>
    <p:sldId id="288" r:id="rId16"/>
    <p:sldId id="293" r:id="rId17"/>
    <p:sldId id="296" r:id="rId18"/>
    <p:sldId id="305" r:id="rId19"/>
    <p:sldId id="258" r:id="rId20"/>
    <p:sldId id="297" r:id="rId21"/>
    <p:sldId id="298" r:id="rId22"/>
    <p:sldId id="299" r:id="rId23"/>
    <p:sldId id="300" r:id="rId24"/>
    <p:sldId id="304" r:id="rId25"/>
    <p:sldId id="292" r:id="rId26"/>
    <p:sldId id="257" r:id="rId27"/>
    <p:sldId id="284" r:id="rId28"/>
    <p:sldId id="306" r:id="rId29"/>
    <p:sldId id="285" r:id="rId30"/>
    <p:sldId id="301" r:id="rId31"/>
    <p:sldId id="302" r:id="rId32"/>
    <p:sldId id="303" r:id="rId3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ri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754" autoAdjust="0"/>
    <p:restoredTop sz="91511" autoAdjust="0"/>
  </p:normalViewPr>
  <p:slideViewPr>
    <p:cSldViewPr>
      <p:cViewPr>
        <p:scale>
          <a:sx n="75" d="100"/>
          <a:sy n="75" d="100"/>
        </p:scale>
        <p:origin x="-1152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3-23T16:00:17.343" idx="1">
    <p:pos x="3383" y="319"/>
    <p:text>לא עודכן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53000AF-CA01-452F-85F5-566A7AFFFD5C}" type="datetimeFigureOut">
              <a:rPr lang="he-IL" smtClean="0"/>
              <a:t>י"ד/שבט/תשע"ד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CDADAF1-A041-49A9-8D94-37FBF4071FF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7058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1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יצרניות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מספקות כלי למטרת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במעבדה, הקרוי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הקלטה של מידע פנימי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והצגתו למשתמש. הכלי בנוי מחבילת חומרה, וחבילת תוכנה.(תמונה)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 החלק החומרתי נכנס לקוד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וכולל זיכרונות לאחסון המידע המוקלט, לוגיקה לשינוי קונפיגורציה (לדוגמא: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לדוגמא: פעיל בשינוי מ- '0' ל- '1'), לוגיקה לזיהוי נעילה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הרצוי ולוגיקה לשליחת המידע המוקלט לתוכנה.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SignalTap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XILINX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ChipScope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e-IL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3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בלתי תלוי ביצרן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החלק החומרתי יכלול בניית מערכת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המאפשרת הקלטה של הסיגנלים הרצויים ע"פ קונפיגורציה ושליחת המידע המוקלט חזרה למשתמש. החלק התוכנתי יכלול 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המאפשר שינוי קונפיגורציה והצגת המידע המוקלט למשתמש. בנוסף, תבנה מערכת תומכת המאפשרת בדיקה של המימוש במעבדה.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4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כלי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יהיה בעל תכונות המאפשרות: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שינוי מ- '0' ל- '1'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'0', '1'.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 (באמצע, בהתחלה, בסוף...).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כמות הסיגנלים להקלטה.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עומק ההקלטה (זמן ההקלטה).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וטעינת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פרויקט.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שינוי שמות הסיגנלים המוצגים.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המידע המוקלט לקובץ והצגתו באמצעות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waveform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בכלי סימולציה (ב-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Modelsim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שימוש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(זכרונות ולוגיקה) בלתי תלויים בסוג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 הבלוקים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יקושרו ביניהם באמצעות ממשק אחיד –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Wishbone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הממשק ביו החומרה למשתמש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ולתוכנה יהיה באמצעות פרוטוקול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בניית מערכת תומכת, הכוללת חומרה ותוכנה, המאפשרת הזרקת חבילות מידע, המייצגות סצנות שונות של סיגנלים להקלטה ל- </a:t>
            </a:r>
            <a:r>
              <a:rPr lang="en-US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, קבלת מענה ממנו בנוגע למידע המוקלט והשוואה ביחס למצופה.</a:t>
            </a:r>
            <a:endParaRPr lang="en-US" sz="1100" kern="12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dirty="0" smtClean="0"/>
              <a:t>הרחבה</a:t>
            </a:r>
            <a:r>
              <a:rPr lang="he-IL" baseline="0" dirty="0" smtClean="0"/>
              <a:t> לגבי פרוטוקולי התקשורת תינתן בהמשך המצגת.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5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התמקדות</a:t>
            </a:r>
            <a:r>
              <a:rPr lang="he-IL" baseline="0" dirty="0" smtClean="0"/>
              <a:t> ספציפית ברכיב ה</a:t>
            </a:r>
            <a:r>
              <a:rPr lang="en-US" baseline="0" dirty="0" smtClean="0"/>
              <a:t>CORE</a:t>
            </a:r>
            <a:r>
              <a:rPr lang="he-IL" baseline="0" dirty="0" smtClean="0"/>
              <a:t>, הרכיב המרכזי בפרויקט שמבצע את קליטת המידע והקונפיגורציות, שמירת המידע הרלוונטי והוצאתו בהתאם לקונפיגורציה.</a:t>
            </a:r>
          </a:p>
          <a:p>
            <a:r>
              <a:rPr lang="he-IL" baseline="0" dirty="0" smtClean="0"/>
              <a:t>שאר הרכיבים הם הרכיבים הסטנדרטיים שנמצאים בשימוש </a:t>
            </a:r>
            <a:r>
              <a:rPr lang="he-IL" baseline="0" smtClean="0"/>
              <a:t>בפרויקטים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7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הצגת</a:t>
            </a:r>
            <a:r>
              <a:rPr lang="he-IL" baseline="0" dirty="0" smtClean="0"/>
              <a:t> השינויים שבוצעו ברכיבים מפרויקטים אחרים: שינוי ראשון- רוחב הכתובת של המערכת וכל הישויות בה (קביעה </a:t>
            </a:r>
            <a:r>
              <a:rPr lang="he-IL" baseline="0" dirty="0" err="1" smtClean="0"/>
              <a:t>כג'נריק</a:t>
            </a:r>
            <a:r>
              <a:rPr lang="he-IL" baseline="0" dirty="0" smtClean="0"/>
              <a:t>). שינוי שני- התאמת רכיב </a:t>
            </a:r>
            <a:r>
              <a:rPr lang="en-US" baseline="0" dirty="0" smtClean="0"/>
              <a:t>OUTPUT</a:t>
            </a:r>
            <a:r>
              <a:rPr lang="he-IL" baseline="0" dirty="0" smtClean="0"/>
              <a:t>_</a:t>
            </a:r>
            <a:r>
              <a:rPr lang="en-US" baseline="0" dirty="0" smtClean="0"/>
              <a:t>BLOCK</a:t>
            </a:r>
            <a:r>
              <a:rPr lang="he-IL" baseline="0" dirty="0" smtClean="0"/>
              <a:t> והתאמתו ליציאת רכיב ה</a:t>
            </a:r>
            <a:r>
              <a:rPr lang="en-US" baseline="0" dirty="0" smtClean="0"/>
              <a:t>CORE</a:t>
            </a:r>
            <a:r>
              <a:rPr lang="he-IL" baseline="0" dirty="0" smtClean="0"/>
              <a:t> (חיבור בפרוטוקול </a:t>
            </a:r>
            <a:r>
              <a:rPr lang="en-US" baseline="0" dirty="0" smtClean="0"/>
              <a:t>WISHBONE</a:t>
            </a:r>
            <a:r>
              <a:rPr lang="he-IL" baseline="0" dirty="0" smtClean="0"/>
              <a:t>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5711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התמקדות ספציפית בהפיכת המיספור של רכיבי הווישבון לגנריים על ידי שינוי בקוד</a:t>
            </a:r>
            <a:r>
              <a:rPr lang="he-IL" baseline="0" dirty="0" smtClean="0"/>
              <a:t> ה</a:t>
            </a:r>
            <a:r>
              <a:rPr lang="en-US" baseline="0" dirty="0" smtClean="0"/>
              <a:t>VHDL</a:t>
            </a:r>
            <a:r>
              <a:rPr lang="he-IL" baseline="0" dirty="0" smtClean="0"/>
              <a:t>-&gt; בהתחלה נכתב מידע לסלייב קבוע (</a:t>
            </a:r>
            <a:r>
              <a:rPr lang="en-US" baseline="0" dirty="0" err="1" smtClean="0"/>
              <a:t>type_in</a:t>
            </a:r>
            <a:r>
              <a:rPr lang="he-IL" baseline="0" dirty="0" smtClean="0"/>
              <a:t>), ולאחר השינוי נכתב המידע שנשמר ברגיסטר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5711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שני שלבים לזרימת המידע:</a:t>
            </a:r>
          </a:p>
          <a:p>
            <a:pPr marL="228600" indent="-228600">
              <a:buAutoNum type="arabicPeriod"/>
            </a:pPr>
            <a:r>
              <a:rPr lang="he-IL" dirty="0" smtClean="0"/>
              <a:t>קביעת קונפיגורציות:</a:t>
            </a:r>
            <a:r>
              <a:rPr lang="he-IL" baseline="0" dirty="0" smtClean="0"/>
              <a:t> לדוגמא נבחר כטריגר סיגנל ראשון, עם עומק הקלטה של 50%. כמו כן נקבעת סוג הסצנה של רכיב ה</a:t>
            </a:r>
            <a:r>
              <a:rPr lang="en-US" baseline="0" dirty="0" smtClean="0"/>
              <a:t>GENERATOR</a:t>
            </a:r>
            <a:endParaRPr lang="he-IL" baseline="0" dirty="0" smtClean="0"/>
          </a:p>
          <a:p>
            <a:pPr marL="228600" indent="-228600">
              <a:buAutoNum type="arabicPeriod"/>
            </a:pPr>
            <a:r>
              <a:rPr lang="he-IL" baseline="0" dirty="0" smtClean="0"/>
              <a:t>המידע מתחיל לזרום מרכיב ה</a:t>
            </a:r>
            <a:r>
              <a:rPr lang="en-US" baseline="0" dirty="0" smtClean="0"/>
              <a:t>GENERATOR</a:t>
            </a:r>
            <a:r>
              <a:rPr lang="he-IL" baseline="0" dirty="0" smtClean="0"/>
              <a:t> אל ה</a:t>
            </a:r>
            <a:r>
              <a:rPr lang="en-US" baseline="0" dirty="0" smtClean="0"/>
              <a:t>CORE</a:t>
            </a:r>
            <a:r>
              <a:rPr lang="he-IL" baseline="0" dirty="0" smtClean="0"/>
              <a:t>, נקלט ונשמר ברכיב זה ולאחר מכן יוצא חזרה למשתמש דרך ה</a:t>
            </a:r>
            <a:r>
              <a:rPr lang="en-US" baseline="0" dirty="0" smtClean="0"/>
              <a:t>TX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11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ביצענו</a:t>
            </a:r>
            <a:r>
              <a:rPr lang="he-IL" baseline="0" dirty="0" smtClean="0"/>
              <a:t> שני סטים שונים של סימולציות: האחד למערכת כולה, והשני עבור קריאה וכתיבה לרגיסטרים של המערכת.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994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י"ד/שבט/תשע"ד</a:t>
            </a:fld>
            <a:endParaRPr lang="he-IL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י"ד/שבט/תשע"ד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י"ד/שבט/תשע"ד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42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5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22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276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498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42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99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5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י"ד/שבט/תשע"ד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72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34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991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43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60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342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75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91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5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י"ד/שבט/תשע"ד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81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054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813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492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3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837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517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3871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945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2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י"ד/שבט/תשע"ד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755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185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990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698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438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486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68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862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358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5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י"ד/שבט/תשע"ד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521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786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466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55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39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799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22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419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35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י"ד/שבט/תשע"ד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328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395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706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520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4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658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047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411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6251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י"ד/שבט/תשע"ד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278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239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007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489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04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3172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489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8652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881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י"ד/שבט/תשע"ד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074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340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9164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35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9887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7091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5119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50349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5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י"ד/שבט/תשע"ד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dirty="0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י"ד/שבט/תשע"ד</a:t>
            </a:fld>
            <a:endParaRPr lang="he-IL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5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3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9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י"ד/שבט/תשע"ד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38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1099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Internal Logic Analyzer</a:t>
            </a:r>
            <a:br>
              <a:rPr lang="en-US" dirty="0" smtClean="0"/>
            </a:br>
            <a:r>
              <a:rPr lang="en-US" dirty="0"/>
              <a:t>F</a:t>
            </a:r>
            <a:r>
              <a:rPr lang="en-US" dirty="0" smtClean="0"/>
              <a:t>inal presentation-part B</a:t>
            </a:r>
            <a:br>
              <a:rPr lang="en-US" dirty="0" smtClean="0"/>
            </a:b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30243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By: Moran Katz and Zvika Pery</a:t>
            </a:r>
          </a:p>
          <a:p>
            <a:endParaRPr lang="en-US" dirty="0" smtClean="0"/>
          </a:p>
          <a:p>
            <a:r>
              <a:rPr lang="he-IL" dirty="0" smtClean="0"/>
              <a:t> </a:t>
            </a:r>
            <a:r>
              <a:rPr lang="en-US" dirty="0" smtClean="0"/>
              <a:t>Mentor: Moshe Porian</a:t>
            </a:r>
          </a:p>
          <a:p>
            <a:endParaRPr lang="he-IL" dirty="0" smtClean="0"/>
          </a:p>
          <a:p>
            <a:r>
              <a:rPr lang="en-US" dirty="0" smtClean="0"/>
              <a:t>Dual-semester project</a:t>
            </a:r>
          </a:p>
          <a:p>
            <a:r>
              <a:rPr lang="en-US" dirty="0" smtClean="0"/>
              <a:t>Spring 2012</a:t>
            </a:r>
          </a:p>
          <a:p>
            <a:endParaRPr lang="he-IL" dirty="0"/>
          </a:p>
        </p:txBody>
      </p:sp>
      <p:pic>
        <p:nvPicPr>
          <p:cNvPr id="4" name="Picture 4" descr="techlogo-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7020272" y="332656"/>
            <a:ext cx="1687877" cy="864096"/>
            <a:chOff x="7020272" y="332656"/>
            <a:chExt cx="1687877" cy="864096"/>
          </a:xfrm>
        </p:grpSpPr>
        <p:sp>
          <p:nvSpPr>
            <p:cNvPr id="6" name="Oval 5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prstClr val="white"/>
                </a:solidFill>
              </a:endParaRPr>
            </a:p>
          </p:txBody>
        </p:sp>
        <p:pic>
          <p:nvPicPr>
            <p:cNvPr id="7" name="Picture 6" descr="top-logo"/>
            <p:cNvPicPr/>
            <p:nvPr/>
          </p:nvPicPr>
          <p:blipFill>
            <a:blip r:embed="rId4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4736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548879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Platform Changes:</a:t>
            </a:r>
          </a:p>
          <a:p>
            <a:pPr algn="l" rtl="0"/>
            <a:r>
              <a:rPr lang="en-US" dirty="0"/>
              <a:t>Changing number, order and addresses of </a:t>
            </a:r>
            <a:r>
              <a:rPr lang="en-US" dirty="0" err="1"/>
              <a:t>WhishBone</a:t>
            </a:r>
            <a:r>
              <a:rPr lang="en-US" dirty="0"/>
              <a:t> entities and making them generics</a:t>
            </a:r>
            <a:endParaRPr lang="he-IL" dirty="0"/>
          </a:p>
        </p:txBody>
      </p:sp>
      <p:grpSp>
        <p:nvGrpSpPr>
          <p:cNvPr id="8" name="Group 7"/>
          <p:cNvGrpSpPr/>
          <p:nvPr/>
        </p:nvGrpSpPr>
        <p:grpSpPr>
          <a:xfrm>
            <a:off x="1475656" y="2780928"/>
            <a:ext cx="6468378" cy="4104456"/>
            <a:chOff x="1475656" y="2780928"/>
            <a:chExt cx="6468378" cy="41044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2780928"/>
              <a:ext cx="6344536" cy="17052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5065855"/>
              <a:ext cx="6468378" cy="1819529"/>
            </a:xfrm>
            <a:prstGeom prst="rect">
              <a:avLst/>
            </a:prstGeom>
          </p:spPr>
        </p:pic>
        <p:sp>
          <p:nvSpPr>
            <p:cNvPr id="7" name="Down Arrow 6"/>
            <p:cNvSpPr/>
            <p:nvPr/>
          </p:nvSpPr>
          <p:spPr>
            <a:xfrm>
              <a:off x="4526281" y="4581128"/>
              <a:ext cx="1125839" cy="48472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9" name="Rectangle 8"/>
          <p:cNvSpPr/>
          <p:nvPr/>
        </p:nvSpPr>
        <p:spPr>
          <a:xfrm>
            <a:off x="1979712" y="3284984"/>
            <a:ext cx="5112568" cy="34855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979712" y="6320810"/>
            <a:ext cx="1872208" cy="34855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467544" y="1178749"/>
            <a:ext cx="763284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At first the type of the entity that the data is send to was constant</a:t>
            </a:r>
            <a:endParaRPr lang="he-I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1179909"/>
            <a:ext cx="763284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Now the type is being written into a register and the entity read it from the register (we can write any type into the register)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5007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1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9" grpId="0" animBg="1"/>
      <p:bldP spid="9" grpId="1" animBg="1"/>
      <p:bldP spid="11" grpId="0" animBg="1"/>
      <p:bldP spid="10" grpId="0"/>
      <p:bldP spid="10" grpId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oran\Desktop\picters_project\trigger -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492896"/>
            <a:ext cx="8414563" cy="520824"/>
          </a:xfrm>
          <a:prstGeom prst="rect">
            <a:avLst/>
          </a:prstGeom>
          <a:noFill/>
        </p:spPr>
      </p:pic>
      <p:pic>
        <p:nvPicPr>
          <p:cNvPr id="332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3789040"/>
            <a:ext cx="2232248" cy="2361133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238" y="1720229"/>
            <a:ext cx="9302750" cy="523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he-IL" dirty="0"/>
          </a:p>
        </p:txBody>
      </p:sp>
      <p:sp>
        <p:nvSpPr>
          <p:cNvPr id="326" name="TextBox 325"/>
          <p:cNvSpPr txBox="1"/>
          <p:nvPr/>
        </p:nvSpPr>
        <p:spPr>
          <a:xfrm>
            <a:off x="0" y="548680"/>
            <a:ext cx="216024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Trigger- first signal</a:t>
            </a:r>
          </a:p>
          <a:p>
            <a:pPr algn="l"/>
            <a:r>
              <a:rPr lang="en-US" dirty="0" smtClean="0">
                <a:solidFill>
                  <a:prstClr val="black"/>
                </a:solidFill>
              </a:rPr>
              <a:t>Recording time- 50%</a:t>
            </a:r>
          </a:p>
          <a:p>
            <a:pPr algn="l"/>
            <a:r>
              <a:rPr lang="en-US" dirty="0" smtClean="0">
                <a:solidFill>
                  <a:prstClr val="black"/>
                </a:solidFill>
              </a:rPr>
              <a:t>Signal’s number-2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683568" y="489446"/>
            <a:ext cx="12961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injecting signals behavior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5724128" y="1556792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5724128" y="1772816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724128" y="1988840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7308304" y="4509120"/>
            <a:ext cx="15841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Recorded data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33" name="Oval 332"/>
          <p:cNvSpPr/>
          <p:nvPr/>
        </p:nvSpPr>
        <p:spPr>
          <a:xfrm>
            <a:off x="3347864" y="2564904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2411760" y="2780928"/>
            <a:ext cx="216024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69" name="מלבן 68"/>
          <p:cNvSpPr/>
          <p:nvPr/>
        </p:nvSpPr>
        <p:spPr>
          <a:xfrm>
            <a:off x="2267744" y="6381328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>
                <a:solidFill>
                  <a:prstClr val="black"/>
                </a:solidFill>
              </a:rPr>
              <a:t>Altera</a:t>
            </a:r>
            <a:r>
              <a:rPr lang="en-US" sz="800" dirty="0" smtClean="0">
                <a:solidFill>
                  <a:prstClr val="black"/>
                </a:solidFill>
              </a:rPr>
              <a:t> Cyclone II</a:t>
            </a:r>
            <a:endParaRPr lang="he-IL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60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0.05926 -0.02587 0.13079 0.00139 0.17778 C 0.0224 0.21389 0.06997 0.17848 0.10417 0.17963 C 0.11997 0.1801 0.13663 0.18658 0.15278 0.18704 C 0.18698 0.1882 0.22118 0.1882 0.25556 0.18889 C 0.27136 0.18959 0.28698 0.19074 0.30278 0.19074 C 0.32136 0.19074 0.31754 0.18125 0.32084 0.19445 C 0.32153 0.22593 0.31875 0.28357 0.325 0.31667 C 0.32795 0.35996 0.32535 0.34422 0.32917 0.36482 C 0.32969 0.38449 0.32778 0.40463 0.33056 0.42408 C 0.33108 0.42709 0.33525 0.42315 0.3375 0.42223 C 0.34028 0.4213 0.34306 0.41968 0.34584 0.41852 C 0.34757 0.41783 0.34948 0.41736 0.35139 0.41667 C 0.3658 0.40371 0.38959 0.40718 0.40556 0.40556 C 0.41528 0.40463 0.43472 0.40186 0.43472 0.40186 C 0.45938 0.40324 0.48264 0.40602 0.50695 0.40926 C 0.50868 0.40996 0.51059 0.41088 0.5125 0.41111 C 0.52952 0.41227 0.54705 0.40903 0.56389 0.41297 C 0.56927 0.41436 0.56233 0.43496 0.56806 0.43519 C 0.64028 0.43889 0.7125 0.43519 0.78472 0.43519 " pathEditMode="relative" ptsTypes="fffffffffffffffffffA">
                                      <p:cBhvr>
                                        <p:cTn id="29" dur="3000" fill="hold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0.05926 -0.02587 0.13079 0.00139 0.17778 C 0.0224 0.21389 0.06997 0.17848 0.10417 0.17963 C 0.11997 0.1801 0.13663 0.18658 0.15278 0.18704 C 0.18698 0.1882 0.22118 0.1882 0.25556 0.18889 C 0.27136 0.18959 0.28698 0.19074 0.30278 0.19074 C 0.32136 0.19074 0.31754 0.18125 0.32084 0.19445 C 0.32153 0.22593 0.31875 0.28357 0.325 0.31667 C 0.32795 0.35996 0.32535 0.34422 0.32917 0.36482 C 0.32969 0.38449 0.32778 0.40463 0.33056 0.42408 C 0.33108 0.42709 0.33525 0.42315 0.3375 0.42223 C 0.34028 0.4213 0.34306 0.41968 0.34584 0.41852 C 0.34757 0.41783 0.34948 0.41736 0.35139 0.41667 C 0.3658 0.40371 0.38959 0.40718 0.40556 0.40556 C 0.41528 0.40463 0.43472 0.40186 0.43472 0.40186 C 0.45938 0.40324 0.48264 0.40602 0.50695 0.40926 C 0.50868 0.40996 0.51059 0.41088 0.5125 0.41111 C 0.52952 0.41227 0.54705 0.40903 0.56389 0.41297 C 0.56927 0.41436 0.56233 0.43496 0.56806 0.43519 C 0.64028 0.43889 0.7125 0.43519 0.78472 0.43519 " pathEditMode="relative" ptsTypes="fffffffffffffffffffA">
                                      <p:cBhvr>
                                        <p:cTn id="31" dur="3000" fill="hold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0.05926 -0.02587 0.13079 0.00139 0.17778 C 0.0224 0.21389 0.06997 0.17848 0.10417 0.17963 C 0.11997 0.1801 0.13663 0.18658 0.15278 0.18704 C 0.18698 0.1882 0.22118 0.1882 0.25556 0.18889 C 0.27136 0.18959 0.28698 0.19074 0.30278 0.19074 C 0.32136 0.19074 0.31754 0.18125 0.32084 0.19445 C 0.32153 0.22593 0.31875 0.28357 0.325 0.31667 C 0.32795 0.35996 0.32535 0.34422 0.32917 0.36482 C 0.32969 0.38449 0.32778 0.40463 0.33056 0.42408 C 0.33108 0.42709 0.33525 0.42315 0.3375 0.42223 C 0.34028 0.4213 0.34306 0.41968 0.34584 0.41852 C 0.34757 0.41783 0.34948 0.41736 0.35139 0.41667 C 0.3658 0.40371 0.38959 0.40718 0.40556 0.40556 C 0.41528 0.40463 0.43472 0.40186 0.43472 0.40186 C 0.45938 0.40324 0.48264 0.40602 0.50695 0.40926 C 0.50868 0.40996 0.51059 0.41088 0.5125 0.41111 C 0.52952 0.41227 0.54705 0.40903 0.56389 0.41297 C 0.56927 0.41436 0.56233 0.43496 0.56806 0.43519 C 0.64028 0.43889 0.7125 0.43519 0.78472 0.43519 " pathEditMode="relative" ptsTypes="fffffffffffffffffffA">
                                      <p:cBhvr>
                                        <p:cTn id="33" dur="3000" fill="hold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361 0.00602 L -0.02187 0.19884 L 0.26302 0.19884 L 0.26302 0.45764 L 0.32483 0.45509 L 0.32309 0.27639 L 0.36476 0.28125 L 0.36146 0.19398 L 0.51979 0.19398 " pathEditMode="relative" rAng="0" ptsTypes="AAAAAAAAA">
                                      <p:cBhvr>
                                        <p:cTn id="50" dur="5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70" y="2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0" presetClass="path" presetSubtype="0" accel="50000" decel="50000" fill="hold" grpId="2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11667 0.01574 L 0.24167 0.01574 L 0.24496 0.29792 " pathEditMode="relative" ptsTypes="AAAA">
                                      <p:cBhvr>
                                        <p:cTn id="68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1944 -0.00347 0.03871 0.00047 0.05833 0.00209 C 0.10798 0.01366 0.06927 0.00672 0.18333 0.0088 C 0.17934 0.05023 0.17986 0.08172 0.18159 0.12662 C 0.18211 0.14167 0.18663 0.15834 0.18819 0.17338 C 0.1868 0.23635 0.20069 0.25996 0.15989 0.25996 " pathEditMode="relative" ptsTypes="fffffA">
                                      <p:cBhvr>
                                        <p:cTn id="70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2118 -0.0088 0.01598 -0.00417 0.05348 -0.00209 C 0.10243 0.01018 0.08386 0.00208 0.18334 0 C 0.1941 0.00162 0.20139 0.00115 0.21007 0.00902 C 0.21129 0.08032 0.21285 0.14676 0.21007 0.21782 C 0.20955 0.23032 0.20955 0.24305 0.20834 0.25555 C 0.2073 0.2662 0.20174 0.27569 0.20174 0.2868 " pathEditMode="relative" ptsTypes="ffffffA">
                                      <p:cBhvr>
                                        <p:cTn id="72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 0.02685 0.004 0.0544 0.00695 0.08148 C 0.00573 0.10903 0.00417 0.11783 0.00556 0.14445 C 0.0033 0.15996 0.00035 0.15556 -0.0125 0.15741 C -0.04739 0.16898 -0.14496 0.15949 -0.15277 0.15926 C -0.19895 0.14398 -0.25816 0.15417 -0.29722 0.15371 C -0.30295 0.12292 -0.30052 0.09028 -0.29583 0.05926 C -0.29635 0.0544 -0.29652 0.04931 -0.29722 0.04445 C -0.29757 0.0419 -0.29705 0.03866 -0.29861 0.03704 C -0.3 0.03565 -0.30642 0.04236 -0.30694 0.04259 C -0.31007 0.04375 -0.31336 0.04375 -0.31666 0.04445 C -0.33628 0.04329 -0.35416 0.04051 -0.37361 0.03889 C -0.37517 0.03866 -0.39132 0.03565 -0.39166 0.03519 C -0.39392 0.03264 -0.39444 0.02408 -0.39444 0.02408 C -0.39548 -0.01296 -0.396 -0.05254 -0.40277 -0.08889 C -0.42569 -0.08287 -0.4493 -0.09305 -0.47222 -0.08704 C -0.47118 -0.06481 -0.46927 -0.04768 -0.46805 -0.02592 C -0.4677 0.01042 -0.46336 0.1331 -0.46666 0.18148 C -0.46684 0.1838 -0.46909 0.18496 -0.47083 0.18519 C -0.48281 0.18681 -0.49496 0.18634 -0.50694 0.18704 C -0.53455 0.18426 -0.53489 0.18333 -0.57222 0.18704 C -0.57517 0.18727 -0.57777 0.18958 -0.58055 0.19074 C -0.58889 0.19445 -0.60694 0.19445 -0.60694 0.19445 C -0.6526 0.1919 -0.69722 0.18658 -0.74305 0.18519 C -0.78281 0.17454 -0.83698 0.21852 -0.86111 0.17037 C -0.86441 0.14815 -0.86319 0.1581 -0.86527 0.14074 C -0.86406 0.07685 -0.86198 0.03264 -0.86111 -0.03333 C -0.85955 -0.16389 -0.86979 -0.1206 -0.85833 -0.16667 C -0.86093 -0.2037 -0.86059 -0.19074 -0.85833 -0.24815 C -0.85729 -0.2743 -0.8467 -0.29861 -0.84305 -0.32407 C -0.8401 -0.3456 -0.83802 -0.36736 -0.83472 -0.38889 C -0.83402 -0.39329 -0.8302 -0.39583 -0.82916 -0.4 C -0.8276 -0.40648 -0.82482 -0.41273 -0.82222 -0.41852 C -0.81545 -0.43356 -0.80729 -0.44236 -0.79583 -0.45 C -0.79201 -0.45254 -0.78732 -0.45764 -0.78333 -0.45926 C -0.77743 -0.46157 -0.77118 -0.46273 -0.76527 -0.46481 C -0.76163 -0.4662 -0.75416 -0.46852 -0.75416 -0.46852 " pathEditMode="relative" ptsTypes="ffffffffffffffffffffffffffffffffffffA">
                                      <p:cBhvr>
                                        <p:cTn id="91" dur="5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31" presetClass="entr" presetSubtype="0" fill="hold" nodeType="afterEffect">
                                  <p:stCondLst>
                                    <p:cond delay="17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750"/>
                            </p:stCondLst>
                            <p:childTnLst>
                              <p:par>
                                <p:cTn id="137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75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build="allAtOnce"/>
      <p:bldP spid="326" grpId="1" build="allAtOnce"/>
      <p:bldP spid="326" grpId="3" uiExpand="1" build="allAtOnce"/>
      <p:bldP spid="327" grpId="0"/>
      <p:bldP spid="327" grpId="1"/>
      <p:bldP spid="327" grpId="2"/>
      <p:bldP spid="327" grpId="3"/>
      <p:bldP spid="328" grpId="0"/>
      <p:bldP spid="328" grpId="1"/>
      <p:bldP spid="328" grpId="2"/>
      <p:bldP spid="328" grpId="3"/>
      <p:bldP spid="329" grpId="0"/>
      <p:bldP spid="329" grpId="1"/>
      <p:bldP spid="329" grpId="2"/>
      <p:bldP spid="329" grpId="3"/>
      <p:bldP spid="330" grpId="0"/>
      <p:bldP spid="330" grpId="1"/>
      <p:bldP spid="330" grpId="2"/>
      <p:bldP spid="330" grpId="3"/>
      <p:bldP spid="331" grpId="0"/>
      <p:bldP spid="331" grpId="1"/>
      <p:bldP spid="331" grpId="3"/>
      <p:bldP spid="331" grpId="5"/>
      <p:bldP spid="333" grpId="0" animBg="1"/>
      <p:bldP spid="334" grpId="0" animBg="1"/>
      <p:bldP spid="69" grpId="0"/>
      <p:bldP spid="6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pic>
        <p:nvPicPr>
          <p:cNvPr id="5" name="Picture 3" descr="C:\Users\מורן\Dropbox\project\Final\Pres\middle\reg_block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2716"/>
            <a:ext cx="4176464" cy="256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We made two different sets of simulations:</a:t>
            </a:r>
          </a:p>
          <a:p>
            <a:pPr algn="l" rtl="0"/>
            <a:r>
              <a:rPr lang="en-US" dirty="0" smtClean="0"/>
              <a:t>In the first set we created a Test Bunch to the whole system, and simulated different scenes and cases that the system could get</a:t>
            </a:r>
          </a:p>
          <a:p>
            <a:pPr algn="l" rtl="0"/>
            <a:r>
              <a:rPr lang="en-US" dirty="0" smtClean="0"/>
              <a:t>The second set was simulated a read and write requests from all of the registers in the system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4682"/>
            <a:ext cx="6520253" cy="3670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1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376264"/>
          </a:xfrm>
        </p:spPr>
        <p:txBody>
          <a:bodyPr/>
          <a:lstStyle/>
          <a:p>
            <a:pPr algn="l" rtl="0"/>
            <a:r>
              <a:rPr lang="en-US" dirty="0" smtClean="0"/>
              <a:t>At first we made a manual simulations to the core in order to check functionality</a:t>
            </a:r>
          </a:p>
          <a:p>
            <a:pPr algn="l" rtl="0"/>
            <a:r>
              <a:rPr lang="en-US" dirty="0" smtClean="0"/>
              <a:t>Afterwards, we built a top test bunch in order to check the entire system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57612"/>
            <a:ext cx="4392488" cy="298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916035" y="4077072"/>
            <a:ext cx="2040341" cy="2664296"/>
            <a:chOff x="5868144" y="3717032"/>
            <a:chExt cx="2040341" cy="2664296"/>
          </a:xfrm>
        </p:grpSpPr>
        <p:sp>
          <p:nvSpPr>
            <p:cNvPr id="6" name="Rounded Rectangle 38"/>
            <p:cNvSpPr/>
            <p:nvPr/>
          </p:nvSpPr>
          <p:spPr>
            <a:xfrm>
              <a:off x="6143626" y="3717032"/>
              <a:ext cx="1764859" cy="237626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Internal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Logic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Analyzer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Core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39"/>
            <p:cNvSpPr/>
            <p:nvPr/>
          </p:nvSpPr>
          <p:spPr>
            <a:xfrm>
              <a:off x="6715277" y="6093296"/>
              <a:ext cx="70594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WBM</a:t>
              </a:r>
              <a:endParaRPr lang="he-IL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40"/>
            <p:cNvSpPr/>
            <p:nvPr/>
          </p:nvSpPr>
          <p:spPr>
            <a:xfrm rot="16200000">
              <a:off x="5649293" y="4511947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17032"/>
            <a:ext cx="476687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764704"/>
            <a:ext cx="547260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First set:</a:t>
            </a:r>
            <a:endParaRPr lang="he-IL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50" y="3829620"/>
            <a:ext cx="4348854" cy="3055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59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764704"/>
            <a:ext cx="547260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Test plan first set:</a:t>
            </a:r>
            <a:endParaRPr lang="he-IL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22684"/>
              </p:ext>
            </p:extLst>
          </p:nvPr>
        </p:nvGraphicFramePr>
        <p:xfrm>
          <a:off x="1524000" y="1397000"/>
          <a:ext cx="6096000" cy="5501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98910"/>
                <a:gridCol w="149709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Test Number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Standard check, one block of output data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Same as last,</a:t>
                      </a:r>
                      <a:r>
                        <a:rPr lang="en-US" baseline="0" dirty="0" smtClean="0"/>
                        <a:t> only scene number was changed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Record depth is higher, other parameters are the same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Evan</a:t>
                      </a:r>
                      <a:r>
                        <a:rPr lang="en-US" baseline="0" dirty="0" smtClean="0"/>
                        <a:t> higher record depth, but still one output block is generated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We continue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enlarge the recording depth, and now the output data is divided into two data blocks (total recorded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bits is larger then 1024)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Two different recording scenes, one after another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Writing to all of the registers in the entity at the same block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Two different scenes, each one is written</a:t>
                      </a:r>
                      <a:r>
                        <a:rPr lang="en-US" baseline="0" dirty="0" smtClean="0"/>
                        <a:t> in one block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0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851" y="4149080"/>
            <a:ext cx="4378661" cy="250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376264"/>
          </a:xfrm>
        </p:spPr>
        <p:txBody>
          <a:bodyPr/>
          <a:lstStyle/>
          <a:p>
            <a:pPr algn="l" rtl="0"/>
            <a:r>
              <a:rPr lang="en-US" dirty="0" smtClean="0"/>
              <a:t>The same Test Bunch was used in both sets</a:t>
            </a:r>
          </a:p>
          <a:p>
            <a:pPr algn="l" rtl="0"/>
            <a:r>
              <a:rPr lang="en-US" dirty="0" smtClean="0"/>
              <a:t>A read and write scenes were made for all of the registers in order to check their functionality 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57612"/>
            <a:ext cx="4392488" cy="298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764704"/>
            <a:ext cx="547260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Second set:</a:t>
            </a:r>
            <a:endParaRPr lang="he-IL" sz="3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56380"/>
            <a:ext cx="6048672" cy="332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05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116033"/>
            <a:ext cx="547260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Test plan second set:</a:t>
            </a:r>
            <a:endParaRPr lang="he-IL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5396"/>
              </p:ext>
            </p:extLst>
          </p:nvPr>
        </p:nvGraphicFramePr>
        <p:xfrm>
          <a:off x="1644352" y="2204864"/>
          <a:ext cx="6096000" cy="3942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98910"/>
                <a:gridCol w="149709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Test Number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Two write packs, and one read pack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Two write packs, and one read pack (different registers)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Three different packs to write, and one pack to read them 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One pack to write for three registers, and one pack to read them 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No write, two different</a:t>
                      </a:r>
                      <a:r>
                        <a:rPr lang="en-US" baseline="0" dirty="0" smtClean="0"/>
                        <a:t> packs to read two different registers (default values)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Two write packs for</a:t>
                      </a:r>
                      <a:r>
                        <a:rPr lang="en-US" baseline="0" dirty="0" smtClean="0"/>
                        <a:t> five different registers, and two packs to read all those registers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25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pPr algn="l" rtl="0"/>
            <a:r>
              <a:rPr lang="en-US" dirty="0" smtClean="0"/>
              <a:t>Initial synthesis was made to the whole system</a:t>
            </a:r>
          </a:p>
          <a:p>
            <a:pPr algn="l" rtl="0"/>
            <a:r>
              <a:rPr lang="en-US" dirty="0" smtClean="0"/>
              <a:t>Small bug fix was made  </a:t>
            </a:r>
            <a:endParaRPr lang="he-IL" dirty="0"/>
          </a:p>
        </p:txBody>
      </p:sp>
      <p:pic>
        <p:nvPicPr>
          <p:cNvPr id="3074" name="Picture 2" descr="C:\Users\מורן\Desktop\synthe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925786"/>
            <a:ext cx="7416825" cy="38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26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File sharing- via SVN</a:t>
            </a:r>
          </a:p>
          <a:p>
            <a:pPr algn="l" rtl="0"/>
            <a:r>
              <a:rPr lang="en-US" dirty="0"/>
              <a:t>Coding </a:t>
            </a:r>
            <a:r>
              <a:rPr lang="en-US" dirty="0" smtClean="0"/>
              <a:t>Guidelines- code design according known conventions, usage of entity template</a:t>
            </a:r>
          </a:p>
          <a:p>
            <a:pPr algn="l" rtl="0"/>
            <a:r>
              <a:rPr lang="en-US" dirty="0"/>
              <a:t>Code </a:t>
            </a:r>
            <a:r>
              <a:rPr lang="en-US" dirty="0" smtClean="0"/>
              <a:t>Review- 1. Visual/ Compiler</a:t>
            </a:r>
          </a:p>
          <a:p>
            <a:pPr marL="2743200" lvl="6" indent="0" algn="l" rtl="0">
              <a:buNone/>
            </a:pPr>
            <a:r>
              <a:rPr lang="en-US" sz="3200" dirty="0" smtClean="0"/>
              <a:t>2. Local simulation to the entity</a:t>
            </a:r>
          </a:p>
          <a:p>
            <a:pPr marL="2743200" lvl="6" indent="0" algn="l" rtl="0">
              <a:buNone/>
            </a:pPr>
            <a:r>
              <a:rPr lang="en-US" sz="3200" dirty="0" smtClean="0"/>
              <a:t>3. Top simulation </a:t>
            </a:r>
            <a:endParaRPr lang="he-IL" sz="32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Working Systems</a:t>
            </a:r>
            <a:endParaRPr lang="he-IL" dirty="0"/>
          </a:p>
        </p:txBody>
      </p:sp>
      <p:pic>
        <p:nvPicPr>
          <p:cNvPr id="1026" name="Picture 2" descr="C:\Users\A\Desktop\final\תמונות\SV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2" y="2132856"/>
            <a:ext cx="2867772" cy="214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\Desktop\final\תמונות\code guidlin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34804"/>
            <a:ext cx="5052589" cy="377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\Desktop\final\תמונות\compil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2514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\Desktop\final\תמונות\tampla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34804"/>
            <a:ext cx="3600400" cy="363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753613"/>
            <a:ext cx="2359793" cy="195869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25144"/>
            <a:ext cx="2880320" cy="193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6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he-IL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371065"/>
              </p:ext>
            </p:extLst>
          </p:nvPr>
        </p:nvGraphicFramePr>
        <p:xfrm>
          <a:off x="457200" y="1196752"/>
          <a:ext cx="8229600" cy="6309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Solution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Problem</a:t>
                      </a:r>
                      <a:endParaRPr lang="he-I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Adding entity that “break” the data into</a:t>
                      </a:r>
                      <a:r>
                        <a:rPr lang="en-US" baseline="0" dirty="0" smtClean="0"/>
                        <a:t> few clock cycles (data coordinator)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number of recorded signals to output width (WB bus width)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Inserting</a:t>
                      </a:r>
                      <a:r>
                        <a:rPr lang="en-US" baseline="0" dirty="0" smtClean="0"/>
                        <a:t> wc_finish signal to the registers entity and resetting the relevant register after first trigger rise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Trigger</a:t>
                      </a:r>
                      <a:r>
                        <a:rPr lang="en-US" baseline="0" dirty="0" smtClean="0"/>
                        <a:t> was rise twice in the same configuration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We set</a:t>
                      </a:r>
                      <a:r>
                        <a:rPr lang="en-US" baseline="0" dirty="0" smtClean="0"/>
                        <a:t> each register size to 7 bit and we assume that the WB bus width is larger then that. According to that we read only the 7 LSB of the data into the registers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incoming data width (from WBS) to the registers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</a:t>
                      </a:r>
                      <a:r>
                        <a:rPr lang="en-US" baseline="0" dirty="0" smtClean="0"/>
                        <a:t> addresses of incoming data and data sent to RAM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input - saved data and address. (couple of clock cycles delay between them)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Changing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the TX PATH and making it generic to the </a:t>
                      </a:r>
                      <a:r>
                        <a:rPr lang="en-US" dirty="0" err="1" smtClean="0"/>
                        <a:t>WhishBone</a:t>
                      </a:r>
                      <a:r>
                        <a:rPr lang="en-US" baseline="0" dirty="0" smtClean="0"/>
                        <a:t> numbers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Numbers of </a:t>
                      </a:r>
                      <a:r>
                        <a:rPr lang="en-US" baseline="0" dirty="0" err="1" smtClean="0"/>
                        <a:t>whishbone</a:t>
                      </a:r>
                      <a:r>
                        <a:rPr lang="en-US" baseline="0" dirty="0" smtClean="0"/>
                        <a:t> slaves are determine in the entities, and not generics 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Project stopped before we fix that. Core entity needs</a:t>
                      </a:r>
                      <a:r>
                        <a:rPr lang="en-US" baseline="0" dirty="0" smtClean="0"/>
                        <a:t> to be</a:t>
                      </a:r>
                      <a:r>
                        <a:rPr lang="en-US" dirty="0" smtClean="0"/>
                        <a:t> pipelined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System’s max</a:t>
                      </a:r>
                      <a:r>
                        <a:rPr lang="en-US" baseline="0" dirty="0" smtClean="0"/>
                        <a:t> clock rate is now 50 MHZ (suppose to be 100 MHZ)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Changing Output Block interface</a:t>
                      </a:r>
                      <a:r>
                        <a:rPr lang="en-US" baseline="0" dirty="0" smtClean="0"/>
                        <a:t> and making it WB suitable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Output Block inputs are not</a:t>
                      </a:r>
                      <a:r>
                        <a:rPr lang="en-US" baseline="0" dirty="0" smtClean="0"/>
                        <a:t> WB protocol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suitable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3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Overview</a:t>
            </a:r>
          </a:p>
          <a:p>
            <a:pPr algn="l" rtl="0"/>
            <a:r>
              <a:rPr lang="en-US" dirty="0" smtClean="0"/>
              <a:t>Goals</a:t>
            </a:r>
          </a:p>
          <a:p>
            <a:pPr algn="l" rtl="0"/>
            <a:r>
              <a:rPr lang="en-US" dirty="0" smtClean="0"/>
              <a:t>Requirements</a:t>
            </a:r>
          </a:p>
          <a:p>
            <a:pPr algn="l" rtl="0"/>
            <a:r>
              <a:rPr lang="en-US" dirty="0" smtClean="0"/>
              <a:t>Architecture</a:t>
            </a:r>
          </a:p>
          <a:p>
            <a:pPr algn="l" rtl="0"/>
            <a:r>
              <a:rPr lang="en-US" dirty="0" smtClean="0"/>
              <a:t>Internal Logic Analyzer Core</a:t>
            </a:r>
          </a:p>
          <a:p>
            <a:pPr algn="l" rtl="0"/>
            <a:r>
              <a:rPr lang="en-US" dirty="0" smtClean="0"/>
              <a:t>Integration</a:t>
            </a:r>
          </a:p>
          <a:p>
            <a:pPr algn="l" rtl="0"/>
            <a:r>
              <a:rPr lang="en-US" dirty="0"/>
              <a:t>Data </a:t>
            </a:r>
            <a:r>
              <a:rPr lang="en-US" dirty="0" smtClean="0"/>
              <a:t>Flow</a:t>
            </a:r>
          </a:p>
          <a:p>
            <a:pPr algn="l" rtl="0"/>
            <a:r>
              <a:rPr lang="en-US" dirty="0" smtClean="0"/>
              <a:t>Simulations</a:t>
            </a:r>
          </a:p>
          <a:p>
            <a:pPr algn="l" rtl="0"/>
            <a:r>
              <a:rPr lang="en-US" dirty="0"/>
              <a:t>Working </a:t>
            </a:r>
            <a:r>
              <a:rPr lang="en-US" dirty="0" smtClean="0"/>
              <a:t>Systems</a:t>
            </a:r>
          </a:p>
          <a:p>
            <a:pPr algn="l" rtl="0"/>
            <a:r>
              <a:rPr lang="en-US" dirty="0" smtClean="0"/>
              <a:t>Problems &amp; Solutions</a:t>
            </a:r>
          </a:p>
          <a:p>
            <a:pPr algn="l" rtl="0"/>
            <a:r>
              <a:rPr lang="en-US" dirty="0" smtClean="0"/>
              <a:t>What have we learned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44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1108720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First example: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Output Block and Core interfaces are not match  </a:t>
            </a:r>
            <a:endParaRPr lang="he-IL" dirty="0"/>
          </a:p>
        </p:txBody>
      </p:sp>
      <p:grpSp>
        <p:nvGrpSpPr>
          <p:cNvPr id="12" name="קבוצה 11"/>
          <p:cNvGrpSpPr/>
          <p:nvPr/>
        </p:nvGrpSpPr>
        <p:grpSpPr>
          <a:xfrm>
            <a:off x="17140" y="2780928"/>
            <a:ext cx="9130305" cy="1161420"/>
            <a:chOff x="17140" y="2780928"/>
            <a:chExt cx="9130305" cy="1161420"/>
          </a:xfrm>
        </p:grpSpPr>
        <p:pic>
          <p:nvPicPr>
            <p:cNvPr id="10" name="תמונה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" y="2780928"/>
              <a:ext cx="9130305" cy="79208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5496" y="3573016"/>
              <a:ext cx="62646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Output Block inputs- Data in, Data in valid, Entity done</a:t>
              </a:r>
              <a:endParaRPr lang="he-IL" dirty="0"/>
            </a:p>
          </p:txBody>
        </p:sp>
      </p:grpSp>
      <p:grpSp>
        <p:nvGrpSpPr>
          <p:cNvPr id="14" name="קבוצה 13"/>
          <p:cNvGrpSpPr/>
          <p:nvPr/>
        </p:nvGrpSpPr>
        <p:grpSpPr>
          <a:xfrm>
            <a:off x="-36512" y="4388823"/>
            <a:ext cx="9180512" cy="1488449"/>
            <a:chOff x="-36512" y="4388823"/>
            <a:chExt cx="9180512" cy="1488449"/>
          </a:xfrm>
        </p:grpSpPr>
        <p:pic>
          <p:nvPicPr>
            <p:cNvPr id="13" name="תמונה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388823"/>
              <a:ext cx="9144000" cy="112840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-36512" y="5507940"/>
              <a:ext cx="62646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Core outputs- WBM compatible</a:t>
              </a:r>
              <a:endParaRPr lang="he-IL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56010"/>
            <a:ext cx="5417411" cy="304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צורת L 14"/>
          <p:cNvSpPr/>
          <p:nvPr/>
        </p:nvSpPr>
        <p:spPr>
          <a:xfrm rot="16200000">
            <a:off x="7555031" y="2924286"/>
            <a:ext cx="730685" cy="936103"/>
          </a:xfrm>
          <a:prstGeom prst="corner">
            <a:avLst>
              <a:gd name="adj1" fmla="val 70857"/>
              <a:gd name="adj2" fmla="val 41310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8" name="מלבן 2047"/>
          <p:cNvSpPr/>
          <p:nvPr/>
        </p:nvSpPr>
        <p:spPr>
          <a:xfrm rot="1352241">
            <a:off x="851195" y="3494456"/>
            <a:ext cx="664162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NOT MATCH!!</a:t>
            </a:r>
            <a:endParaRPr lang="he-IL" sz="8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14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1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1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1540768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First example: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Our solution- Making changes in the Input Block inputs and making it compatible to WB protocol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9144000" cy="261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6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110872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Second example: output width (bus) did not match the input width 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3075" name="Picture 3" descr="C:\Users\A\Desktop\final\תמונות\תיקון שני- רוחבי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64904"/>
            <a:ext cx="9145016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79" y="2912566"/>
            <a:ext cx="6583557" cy="383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קבוצה 4"/>
          <p:cNvGrpSpPr/>
          <p:nvPr/>
        </p:nvGrpSpPr>
        <p:grpSpPr>
          <a:xfrm>
            <a:off x="5580112" y="4365105"/>
            <a:ext cx="1521848" cy="2232246"/>
            <a:chOff x="6290512" y="2708920"/>
            <a:chExt cx="1881888" cy="3528474"/>
          </a:xfrm>
        </p:grpSpPr>
        <p:cxnSp>
          <p:nvCxnSpPr>
            <p:cNvPr id="21" name="מחבר ישר 20"/>
            <p:cNvCxnSpPr/>
            <p:nvPr/>
          </p:nvCxnSpPr>
          <p:spPr>
            <a:xfrm>
              <a:off x="6588224" y="2712836"/>
              <a:ext cx="0" cy="187200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מלבן מעוגל 21"/>
            <p:cNvSpPr/>
            <p:nvPr/>
          </p:nvSpPr>
          <p:spPr>
            <a:xfrm>
              <a:off x="6372201" y="4584835"/>
              <a:ext cx="808749" cy="16525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3" name="מחבר ישר 22"/>
            <p:cNvCxnSpPr/>
            <p:nvPr/>
          </p:nvCxnSpPr>
          <p:spPr>
            <a:xfrm>
              <a:off x="6876256" y="2708920"/>
              <a:ext cx="0" cy="187200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321678" y="3284984"/>
              <a:ext cx="338554" cy="1004156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/>
              <a:r>
                <a:rPr lang="en-US" sz="1000" dirty="0" smtClean="0"/>
                <a:t>DATA OUT</a:t>
              </a:r>
              <a:endParaRPr lang="he-IL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69613" y="3088587"/>
              <a:ext cx="380591" cy="1396946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 rtl="0"/>
              <a:r>
                <a:rPr lang="en-US" sz="800" dirty="0" smtClean="0"/>
                <a:t>DATA OUT VALID</a:t>
              </a:r>
              <a:endParaRPr lang="he-IL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0512" y="5060503"/>
              <a:ext cx="1017792" cy="3847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000" dirty="0" smtClean="0"/>
                <a:t>IN OUT </a:t>
              </a:r>
              <a:r>
                <a:rPr lang="en-US" sz="900" dirty="0" smtClean="0"/>
                <a:t>COOARDINATOR</a:t>
              </a:r>
              <a:endParaRPr lang="he-IL" sz="900" dirty="0"/>
            </a:p>
          </p:txBody>
        </p:sp>
        <p:cxnSp>
          <p:nvCxnSpPr>
            <p:cNvPr id="27" name="מחבר חץ ישר 26"/>
            <p:cNvCxnSpPr/>
            <p:nvPr/>
          </p:nvCxnSpPr>
          <p:spPr>
            <a:xfrm>
              <a:off x="7236296" y="5589240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חץ ישר 27"/>
            <p:cNvCxnSpPr/>
            <p:nvPr/>
          </p:nvCxnSpPr>
          <p:spPr>
            <a:xfrm>
              <a:off x="7236296" y="6021288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226257" y="5807350"/>
              <a:ext cx="756085" cy="3162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DATA OUT</a:t>
              </a:r>
              <a:endParaRPr lang="he-IL" sz="7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36296" y="5084490"/>
              <a:ext cx="864095" cy="5837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dirty="0" smtClean="0"/>
                <a:t>DATA OUT VALID</a:t>
              </a:r>
              <a:endParaRPr lang="he-IL" sz="900" dirty="0"/>
            </a:p>
          </p:txBody>
        </p:sp>
      </p:grp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179512" y="1268760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600" dirty="0" smtClean="0"/>
              <a:t>Input width is </a:t>
            </a:r>
            <a:r>
              <a:rPr lang="en-US" sz="2600" dirty="0" err="1" smtClean="0"/>
              <a:t>num_of_signals_g</a:t>
            </a:r>
            <a:r>
              <a:rPr lang="en-US" sz="2600" dirty="0" smtClean="0"/>
              <a:t>, output width is </a:t>
            </a:r>
            <a:r>
              <a:rPr lang="en-US" sz="2600" dirty="0" err="1" smtClean="0"/>
              <a:t>data_width_g</a:t>
            </a:r>
            <a:endParaRPr lang="en-US" sz="2600" dirty="0" smtClean="0"/>
          </a:p>
          <a:p>
            <a:pPr algn="l" rtl="0"/>
            <a:r>
              <a:rPr lang="en-US" sz="2600" dirty="0" smtClean="0"/>
              <a:t>Problem- the two widths don’t match</a:t>
            </a:r>
          </a:p>
          <a:p>
            <a:pPr algn="l" rtl="0"/>
            <a:r>
              <a:rPr lang="en-US" sz="2600" dirty="0" smtClean="0"/>
              <a:t>Our solution- adding an entity who coordinate between them</a:t>
            </a:r>
          </a:p>
          <a:p>
            <a:pPr marL="0" indent="0" algn="l" rtl="0">
              <a:buFont typeface="Arial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49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8.67453E-7 C -0.00955 -0.00301 -0.01337 -0.01272 -0.02343 -0.01527 C -0.02864 -0.0185 -0.03472 -0.02082 -0.04045 -0.02336 C -0.04739 -0.02683 -0.0533 -0.03215 -0.06059 -0.03493 C -0.06632 -0.03979 -0.08246 -0.04904 -0.0901 -0.05112 C -0.09462 -0.0539 -0.09948 -0.05737 -0.10399 -0.06014 C -0.11076 -0.06408 -0.11875 -0.06731 -0.12517 -0.07171 C -0.13298 -0.07726 -0.13993 -0.08304 -0.14843 -0.08767 C -0.15729 -0.09253 -0.1625 -0.10039 -0.17291 -0.10294 C -0.17656 -0.10641 -0.18003 -0.10641 -0.18455 -0.10849 C -0.19271 -0.11173 -0.20052 -0.11381 -0.20902 -0.11635 C -0.21423 -0.11797 -0.21909 -0.12075 -0.22482 -0.12075 " pathEditMode="relative" rAng="0" ptsTypes="fffffffffff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603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Planning and Specifying a Project</a:t>
            </a:r>
          </a:p>
          <a:p>
            <a:pPr algn="l" rtl="0"/>
            <a:r>
              <a:rPr lang="en-US" dirty="0"/>
              <a:t>Integration to an existing platform</a:t>
            </a:r>
          </a:p>
          <a:p>
            <a:pPr algn="l" rtl="0"/>
            <a:r>
              <a:rPr lang="en-US" dirty="0"/>
              <a:t>Protocols: UART, </a:t>
            </a:r>
            <a:r>
              <a:rPr lang="en-US" dirty="0" smtClean="0"/>
              <a:t>Wishbone</a:t>
            </a:r>
          </a:p>
          <a:p>
            <a:pPr algn="l" rtl="0"/>
            <a:r>
              <a:rPr lang="en-US" dirty="0" smtClean="0"/>
              <a:t>We expend our knowledge in VHDL</a:t>
            </a:r>
            <a:endParaRPr lang="he-IL" dirty="0" smtClean="0"/>
          </a:p>
          <a:p>
            <a:pPr algn="l" rtl="0"/>
            <a:r>
              <a:rPr lang="en-US" dirty="0" smtClean="0"/>
              <a:t>Usage of debugging tools for VHDL</a:t>
            </a:r>
          </a:p>
          <a:p>
            <a:pPr algn="l" rtl="0"/>
            <a:r>
              <a:rPr lang="en-US" dirty="0"/>
              <a:t>Documentation, </a:t>
            </a:r>
            <a:r>
              <a:rPr lang="en-US" dirty="0" smtClean="0"/>
              <a:t>File sharing (SVN), </a:t>
            </a:r>
            <a:r>
              <a:rPr lang="en-US" dirty="0"/>
              <a:t>Code </a:t>
            </a:r>
            <a:r>
              <a:rPr lang="en-US" dirty="0" smtClean="0"/>
              <a:t>Review,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3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Stages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Completing synthesis</a:t>
            </a:r>
          </a:p>
          <a:p>
            <a:pPr algn="l" rtl="0"/>
            <a:r>
              <a:rPr lang="en-US" dirty="0" smtClean="0"/>
              <a:t>Integration with FPGA</a:t>
            </a:r>
          </a:p>
          <a:p>
            <a:pPr algn="l" rtl="0"/>
            <a:r>
              <a:rPr lang="en-US" dirty="0" smtClean="0"/>
              <a:t>Building a GUI</a:t>
            </a:r>
          </a:p>
          <a:p>
            <a:pPr algn="l" rtl="0"/>
            <a:r>
              <a:rPr lang="en-US" dirty="0" smtClean="0"/>
              <a:t>Lab checks</a:t>
            </a:r>
          </a:p>
          <a:p>
            <a:pPr algn="l" rtl="0"/>
            <a:r>
              <a:rPr lang="en-US" dirty="0" smtClean="0"/>
              <a:t>Final Lab debug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831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3347864" y="260648"/>
            <a:ext cx="2952328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en-US" sz="4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912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26" presetClass="emph" presetSubtype="0" repeatCount="indefinite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6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קבוצה 34"/>
          <p:cNvGrpSpPr/>
          <p:nvPr/>
        </p:nvGrpSpPr>
        <p:grpSpPr>
          <a:xfrm>
            <a:off x="285720" y="3286124"/>
            <a:ext cx="8648719" cy="3413930"/>
            <a:chOff x="285720" y="3286124"/>
            <a:chExt cx="8648719" cy="3413930"/>
          </a:xfrm>
        </p:grpSpPr>
        <p:grpSp>
          <p:nvGrpSpPr>
            <p:cNvPr id="32" name="קבוצה 31"/>
            <p:cNvGrpSpPr/>
            <p:nvPr/>
          </p:nvGrpSpPr>
          <p:grpSpPr>
            <a:xfrm>
              <a:off x="285720" y="3714752"/>
              <a:ext cx="8648719" cy="2985302"/>
              <a:chOff x="285720" y="3714752"/>
              <a:chExt cx="8648719" cy="2985302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5720" y="3714752"/>
                <a:ext cx="3784755" cy="296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4876" y="3714752"/>
                <a:ext cx="4219563" cy="2985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1214414" y="3286124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>
                  <a:solidFill>
                    <a:prstClr val="black"/>
                  </a:solidFill>
                </a:rPr>
                <a:t>Altera- Signal Tap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72132" y="3286124"/>
              <a:ext cx="250033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Xilinx- Chip Scope</a:t>
              </a:r>
              <a:endParaRPr lang="he-IL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 descr="C:\Users\Moran\Desktop\picters_project\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3645024"/>
            <a:ext cx="3937000" cy="2717800"/>
          </a:xfrm>
          <a:prstGeom prst="rect">
            <a:avLst/>
          </a:prstGeom>
          <a:noFill/>
        </p:spPr>
      </p:pic>
      <p:grpSp>
        <p:nvGrpSpPr>
          <p:cNvPr id="20" name="קבוצה 19"/>
          <p:cNvGrpSpPr/>
          <p:nvPr/>
        </p:nvGrpSpPr>
        <p:grpSpPr>
          <a:xfrm>
            <a:off x="2285984" y="3643314"/>
            <a:ext cx="4929222" cy="2281238"/>
            <a:chOff x="2285984" y="3643314"/>
            <a:chExt cx="4929222" cy="2281238"/>
          </a:xfrm>
        </p:grpSpPr>
        <p:pic>
          <p:nvPicPr>
            <p:cNvPr id="3" name="Picture 2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066" y="3643314"/>
              <a:ext cx="2143140" cy="2280773"/>
            </a:xfrm>
            <a:prstGeom prst="rect">
              <a:avLst/>
            </a:prstGeom>
            <a:noFill/>
          </p:spPr>
        </p:pic>
        <p:pic>
          <p:nvPicPr>
            <p:cNvPr id="4" name="Picture 3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85984" y="3714752"/>
              <a:ext cx="2076450" cy="2209800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1285860"/>
            <a:ext cx="52149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Logic Analyzer-  Debugging tool for FPGA	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43042" y="1571612"/>
            <a:ext cx="30963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 Contains software &amp; hardware 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282" y="1928802"/>
            <a:ext cx="54726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Hardware:         Change FPGA code</a:t>
            </a:r>
            <a:endParaRPr lang="he-IL" dirty="0" smtClean="0">
              <a:solidFill>
                <a:prstClr val="black"/>
              </a:solidFill>
            </a:endParaRPr>
          </a:p>
          <a:p>
            <a:pPr algn="l" rtl="0"/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43042" y="2214554"/>
            <a:ext cx="33843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Memories to store data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3042" y="2500306"/>
            <a:ext cx="34290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 Logic to change configuration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14678" y="3643314"/>
            <a:ext cx="3737456" cy="296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1643042" y="1571612"/>
            <a:ext cx="38576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 Common Logic Analyzer tools today:</a:t>
            </a:r>
            <a:endParaRPr lang="he-I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5" grpId="0"/>
      <p:bldP spid="26" grpId="0"/>
      <p:bldP spid="29" grpId="0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ran\Desktop\picters_project\vhd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852936"/>
            <a:ext cx="3706813" cy="3657600"/>
          </a:xfrm>
          <a:prstGeom prst="rect">
            <a:avLst/>
          </a:prstGeom>
          <a:noFill/>
        </p:spPr>
      </p:pic>
      <p:grpSp>
        <p:nvGrpSpPr>
          <p:cNvPr id="69" name="קבוצה 68"/>
          <p:cNvGrpSpPr/>
          <p:nvPr/>
        </p:nvGrpSpPr>
        <p:grpSpPr>
          <a:xfrm>
            <a:off x="899592" y="3429000"/>
            <a:ext cx="7704856" cy="3195439"/>
            <a:chOff x="899592" y="3429000"/>
            <a:chExt cx="7704856" cy="3195439"/>
          </a:xfrm>
        </p:grpSpPr>
        <p:grpSp>
          <p:nvGrpSpPr>
            <p:cNvPr id="6" name="Group 5"/>
            <p:cNvGrpSpPr/>
            <p:nvPr/>
          </p:nvGrpSpPr>
          <p:grpSpPr>
            <a:xfrm>
              <a:off x="899592" y="3789040"/>
              <a:ext cx="7704856" cy="2835399"/>
              <a:chOff x="899592" y="3068960"/>
              <a:chExt cx="7704856" cy="2835399"/>
            </a:xfrm>
          </p:grpSpPr>
          <p:pic>
            <p:nvPicPr>
              <p:cNvPr id="1026" name="Picture 2" descr="C:\Users\Moran\Desktop\picters_project\fpga_altera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99592" y="3284984"/>
                <a:ext cx="3124200" cy="2619375"/>
              </a:xfrm>
              <a:prstGeom prst="rect">
                <a:avLst/>
              </a:prstGeom>
              <a:noFill/>
            </p:spPr>
          </p:pic>
          <p:pic>
            <p:nvPicPr>
              <p:cNvPr id="1027" name="Picture 3" descr="C:\Users\Moran\Desktop\picters_project\fpga_xilinx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292080" y="3068960"/>
                <a:ext cx="3312368" cy="2834139"/>
              </a:xfrm>
              <a:prstGeom prst="rect">
                <a:avLst/>
              </a:prstGeom>
              <a:noFill/>
            </p:spPr>
          </p:pic>
        </p:grpSp>
        <p:sp>
          <p:nvSpPr>
            <p:cNvPr id="67" name="TextBox 66"/>
            <p:cNvSpPr txBox="1"/>
            <p:nvPr/>
          </p:nvSpPr>
          <p:spPr>
            <a:xfrm>
              <a:off x="5857884" y="3429000"/>
              <a:ext cx="22860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</a:rPr>
                <a:t>XILINX- SPARTAN 3E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71604" y="3500438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</a:rPr>
                <a:t>ALTERA- CYCLON II</a:t>
              </a:r>
              <a:endParaRPr lang="he-IL" dirty="0">
                <a:solidFill>
                  <a:prstClr val="black"/>
                </a:solidFill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029604"/>
            <a:ext cx="8966736" cy="392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1707102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dirty="0" smtClean="0"/>
              <a:t>Design an internal logic analyzer to the FPGA which will be an independent part</a:t>
            </a:r>
          </a:p>
          <a:p>
            <a:pPr algn="l" rtl="0"/>
            <a:r>
              <a:rPr lang="en-US" dirty="0" smtClean="0"/>
              <a:t>Hardware:</a:t>
            </a:r>
          </a:p>
          <a:p>
            <a:pPr algn="l" rtl="0">
              <a:buNone/>
            </a:pPr>
            <a:r>
              <a:rPr lang="en-US" sz="2900" dirty="0" smtClean="0"/>
              <a:t>		         (1) VHDL </a:t>
            </a:r>
          </a:p>
          <a:p>
            <a:pPr algn="l" rtl="0">
              <a:buNone/>
            </a:pPr>
            <a:r>
              <a:rPr lang="en-US" sz="2900" dirty="0" smtClean="0"/>
              <a:t>	      	         (2) Record the chosen signals </a:t>
            </a:r>
          </a:p>
          <a:p>
            <a:pPr algn="l" rtl="0">
              <a:buNone/>
            </a:pPr>
            <a:r>
              <a:rPr lang="en-US" sz="2900" dirty="0" smtClean="0"/>
              <a:t>		         (3) Send it back to the user</a:t>
            </a:r>
          </a:p>
          <a:p>
            <a:pPr algn="l" rtl="0"/>
            <a:endParaRPr lang="en-US" dirty="0" smtClean="0"/>
          </a:p>
          <a:p>
            <a:pPr algn="l" rtl="0">
              <a:buNone/>
            </a:pPr>
            <a:endParaRPr lang="en-US" dirty="0" smtClean="0"/>
          </a:p>
        </p:txBody>
      </p:sp>
      <p:sp>
        <p:nvSpPr>
          <p:cNvPr id="95" name="Rounded Rectangle 94"/>
          <p:cNvSpPr/>
          <p:nvPr/>
        </p:nvSpPr>
        <p:spPr>
          <a:xfrm>
            <a:off x="6622629" y="3869771"/>
            <a:ext cx="2179603" cy="18634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68344" y="4214817"/>
            <a:ext cx="285750" cy="52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441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35" presetClass="emph" presetSubtype="0" repeatCount="indefinite" fill="hold" grpId="2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1.11111E-6 C -0.00625 0.025 -0.00278 0.00926 -0.00278 0.06852 C -0.00278 0.13634 -0.00313 0.12754 3.33333E-6 0.16852 C -0.00209 0.25393 0.00798 0.22916 -0.06389 0.23148 C -0.10226 0.23009 -0.13542 0.22731 -0.17361 0.22592 C -0.18473 0.22384 -0.18664 0.22384 -0.18889 0.20926 C -0.18802 0.16805 -0.18889 0.15903 -0.18351 0.12963 C -0.18177 0.11134 -0.18125 0.11551 -0.18351 0.09815 C -0.18368 0.09537 -0.18577 0.08541 -0.18611 0.08518 C -0.19045 0.0831 -0.19532 0.08403 -0.2 0.08333 C -0.21736 0.07754 -0.21736 0.07916 -0.24445 0.07778 C -0.2467 0.07708 -0.24896 0.07615 -0.25139 0.07592 C -0.26858 0.07477 -0.28594 0.07754 -0.30278 0.07407 C -0.30504 0.07361 -0.30278 0.06736 -0.30417 0.06481 C -0.30504 0.06319 -0.30695 0.06365 -0.30834 0.06296 C -0.33959 0.06643 -0.36945 0.06157 -0.4 0.0574 C -0.41684 0.05 -0.43542 0.05324 -0.45278 0.05555 C -0.44983 0.08703 -0.45243 0.07569 -0.44861 0.09074 C -0.44618 0.11666 -0.4467 0.14259 -0.45 0.16852 C -0.45052 0.1956 -0.4349 0.23426 -0.45139 0.25 C -0.47361 0.27129 -0.50608 0.2493 -0.53334 0.24815 C -0.5382 0.24791 -0.54236 0.24282 -0.54723 0.24259 C -0.56754 0.2419 -0.58802 0.24143 -0.60834 0.24074 C -0.63108 0.23727 -0.65764 0.2449 -0.68056 0.24629 C -0.72396 0.24375 -0.82848 0.26852 -0.83473 0.23518 C -0.83681 0.21018 -0.83802 0.1868 -0.83889 0.16111 C -0.83889 0.16041 -0.84375 0.06203 -0.83473 0.02592 C -0.83334 0.0081 -0.83334 -0.01482 -0.82917 -0.03148 C -0.82865 -0.05926 -0.8283 -0.08704 -0.82778 -0.11482 C -0.82743 -0.12963 -0.83629 -0.15232 -0.82639 -0.15926 C -0.80834 -0.17199 -0.78559 -0.15926 -0.76528 -0.15926 " pathEditMode="relative" ptsTypes="ffffffffffffffffffffffffffffffA">
                                      <p:cBhvr>
                                        <p:cTn id="55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5" grpId="0" uiExpand="1" animBg="1"/>
      <p:bldP spid="95" grpId="1" uiExpand="1" animBg="1"/>
      <p:bldP spid="95" grpId="2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Option to choose the parameters </a:t>
            </a:r>
          </a:p>
          <a:p>
            <a:pPr algn="l" rtl="0"/>
            <a:r>
              <a:rPr lang="en-US" dirty="0" smtClean="0"/>
              <a:t>Save the recorded information and present it using waveform</a:t>
            </a:r>
          </a:p>
          <a:p>
            <a:pPr algn="l" rtl="0"/>
            <a:r>
              <a:rPr lang="en-US" dirty="0" smtClean="0"/>
              <a:t>Internal communication is through Wishbone protocol</a:t>
            </a:r>
          </a:p>
          <a:p>
            <a:pPr algn="l" rtl="0"/>
            <a:r>
              <a:rPr lang="en-US" dirty="0" smtClean="0"/>
              <a:t>External communication is through UART protocol</a:t>
            </a:r>
          </a:p>
          <a:p>
            <a:pPr algn="l" rtl="0">
              <a:buNone/>
            </a:pPr>
            <a:endParaRPr lang="en-US" dirty="0" smtClean="0"/>
          </a:p>
          <a:p>
            <a:endParaRPr lang="he-IL" dirty="0"/>
          </a:p>
        </p:txBody>
      </p:sp>
      <p:pic>
        <p:nvPicPr>
          <p:cNvPr id="2053" name="Picture 5" descr="C:\Users\Moran\Desktop\picters_project\trigg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396" y="4293096"/>
            <a:ext cx="8555446" cy="223224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he-IL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3568" y="3717032"/>
            <a:ext cx="4033018" cy="1368152"/>
            <a:chOff x="683568" y="3717032"/>
            <a:chExt cx="4033018" cy="1368152"/>
          </a:xfrm>
        </p:grpSpPr>
        <p:grpSp>
          <p:nvGrpSpPr>
            <p:cNvPr id="13" name="Group 12"/>
            <p:cNvGrpSpPr/>
            <p:nvPr/>
          </p:nvGrpSpPr>
          <p:grpSpPr>
            <a:xfrm>
              <a:off x="683568" y="3717032"/>
              <a:ext cx="3384376" cy="1368152"/>
              <a:chOff x="683568" y="3717032"/>
              <a:chExt cx="3384376" cy="136815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3568" y="3717032"/>
                <a:ext cx="33843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>
                    <a:solidFill>
                      <a:prstClr val="black"/>
                    </a:solidFill>
                  </a:rPr>
                  <a:t>Type of trigger, for example ‘rise’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5856" y="4725144"/>
                <a:ext cx="216024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57224" y="3714752"/>
            <a:ext cx="5880146" cy="2738584"/>
            <a:chOff x="857224" y="3714752"/>
            <a:chExt cx="5880146" cy="2738584"/>
          </a:xfrm>
        </p:grpSpPr>
        <p:sp>
          <p:nvSpPr>
            <p:cNvPr id="23" name="TextBox 22"/>
            <p:cNvSpPr txBox="1"/>
            <p:nvPr/>
          </p:nvSpPr>
          <p:spPr>
            <a:xfrm>
              <a:off x="857224" y="3714752"/>
              <a:ext cx="2736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>
                  <a:solidFill>
                    <a:prstClr val="black"/>
                  </a:solidFill>
                </a:rPr>
                <a:t>position of trigger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29058" y="5072074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31840" y="5661248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95736" y="6237312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5214942" y="4857760"/>
            <a:ext cx="2571768" cy="1655216"/>
            <a:chOff x="5214942" y="4857760"/>
            <a:chExt cx="2571768" cy="1655216"/>
          </a:xfrm>
        </p:grpSpPr>
        <p:sp>
          <p:nvSpPr>
            <p:cNvPr id="29" name="TextBox 28"/>
            <p:cNvSpPr txBox="1"/>
            <p:nvPr/>
          </p:nvSpPr>
          <p:spPr>
            <a:xfrm>
              <a:off x="6715140" y="4857760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30%-70%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0760" y="542926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50%-50%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4942" y="614364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70%-30%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2910" y="3714752"/>
            <a:ext cx="2571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Duration of recording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6" name="אליפסה 35"/>
          <p:cNvSpPr/>
          <p:nvPr/>
        </p:nvSpPr>
        <p:spPr>
          <a:xfrm>
            <a:off x="2643174" y="4714884"/>
            <a:ext cx="214314" cy="35719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7" name="מלבן מעוגל 36"/>
          <p:cNvSpPr/>
          <p:nvPr/>
        </p:nvSpPr>
        <p:spPr>
          <a:xfrm>
            <a:off x="2500298" y="5072074"/>
            <a:ext cx="100013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8" name="מלבן מעוגל 37"/>
          <p:cNvSpPr/>
          <p:nvPr/>
        </p:nvSpPr>
        <p:spPr>
          <a:xfrm>
            <a:off x="2500298" y="5072074"/>
            <a:ext cx="385765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9" name="מלבן מעוגל 38"/>
          <p:cNvSpPr/>
          <p:nvPr/>
        </p:nvSpPr>
        <p:spPr>
          <a:xfrm>
            <a:off x="2500298" y="5072074"/>
            <a:ext cx="1928826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" presetClass="exit" presetSubtype="16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500"/>
                            </p:stCondLst>
                            <p:childTnLst>
                              <p:par>
                                <p:cTn id="39" presetID="4" presetClass="exit" presetSubtype="16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Architecture</a:t>
            </a:r>
            <a:endParaRPr lang="he-IL" dirty="0"/>
          </a:p>
        </p:txBody>
      </p:sp>
      <p:sp>
        <p:nvSpPr>
          <p:cNvPr id="59" name="מלבן 5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>
                <a:solidFill>
                  <a:prstClr val="black"/>
                </a:solidFill>
              </a:rPr>
              <a:t>Altera</a:t>
            </a:r>
            <a:r>
              <a:rPr lang="en-US" sz="800" dirty="0" smtClean="0">
                <a:solidFill>
                  <a:prstClr val="black"/>
                </a:solidFill>
              </a:rPr>
              <a:t> Cyclone II</a:t>
            </a:r>
            <a:endParaRPr lang="he-IL" sz="800" dirty="0">
              <a:solidFill>
                <a:prstClr val="black"/>
              </a:solidFill>
            </a:endParaRPr>
          </a:p>
        </p:txBody>
      </p:sp>
      <p:grpSp>
        <p:nvGrpSpPr>
          <p:cNvPr id="4" name="קבוצה 3"/>
          <p:cNvGrpSpPr/>
          <p:nvPr/>
        </p:nvGrpSpPr>
        <p:grpSpPr>
          <a:xfrm>
            <a:off x="-108010" y="1556792"/>
            <a:ext cx="9288522" cy="5112568"/>
            <a:chOff x="-108520" y="1484784"/>
            <a:chExt cx="9288522" cy="5112568"/>
          </a:xfrm>
        </p:grpSpPr>
        <p:grpSp>
          <p:nvGrpSpPr>
            <p:cNvPr id="95" name="Group 94"/>
            <p:cNvGrpSpPr/>
            <p:nvPr/>
          </p:nvGrpSpPr>
          <p:grpSpPr>
            <a:xfrm>
              <a:off x="179512" y="1484784"/>
              <a:ext cx="9000490" cy="5112568"/>
              <a:chOff x="179512" y="1484784"/>
              <a:chExt cx="9000490" cy="511256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79512" y="1484784"/>
                <a:ext cx="9000490" cy="5112568"/>
                <a:chOff x="0" y="1484784"/>
                <a:chExt cx="9180721" cy="5112568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844672" y="1484784"/>
                  <a:ext cx="8336049" cy="51125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028299" y="1700808"/>
                  <a:ext cx="991056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>
                      <a:solidFill>
                        <a:prstClr val="black"/>
                      </a:solidFill>
                    </a:rPr>
                    <a:t>UART IN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2843807" y="1628804"/>
                  <a:ext cx="4353769" cy="4314823"/>
                  <a:chOff x="2339752" y="1844824"/>
                  <a:chExt cx="4353770" cy="3451847"/>
                </a:xfrm>
              </p:grpSpPr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2339752" y="1844824"/>
                    <a:ext cx="1656184" cy="576064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RX PATH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2843808" y="2420888"/>
                    <a:ext cx="720080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3" name="Rounded Rectangle 29"/>
                  <p:cNvSpPr/>
                  <p:nvPr/>
                </p:nvSpPr>
                <p:spPr>
                  <a:xfrm>
                    <a:off x="5037338" y="4565515"/>
                    <a:ext cx="1656184" cy="731156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OUTPUT BLOCK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37" name="Rectangle 36"/>
                <p:cNvSpPr/>
                <p:nvPr/>
              </p:nvSpPr>
              <p:spPr>
                <a:xfrm>
                  <a:off x="3275855" y="3356992"/>
                  <a:ext cx="1440159" cy="79208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2000" dirty="0" err="1" smtClean="0">
                      <a:solidFill>
                        <a:prstClr val="black"/>
                      </a:solidFill>
                    </a:rPr>
                    <a:t>WhishBone</a:t>
                  </a:r>
                  <a:endParaRPr lang="en-US" sz="2000" dirty="0" smtClean="0">
                    <a:solidFill>
                      <a:prstClr val="black"/>
                    </a:solidFill>
                  </a:endParaRPr>
                </a:p>
                <a:p>
                  <a:pPr algn="ctr"/>
                  <a:r>
                    <a:rPr lang="en-US" sz="2000" dirty="0" err="1" smtClean="0">
                      <a:solidFill>
                        <a:prstClr val="black"/>
                      </a:solidFill>
                    </a:rPr>
                    <a:t>intercon</a:t>
                  </a:r>
                  <a:endParaRPr lang="he-IL" sz="2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5220070" y="1628800"/>
                  <a:ext cx="1800200" cy="720080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Signal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 Generator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5214425" y="2852936"/>
                  <a:ext cx="3750062" cy="3004547"/>
                  <a:chOff x="4854386" y="3140968"/>
                  <a:chExt cx="3750062" cy="3004547"/>
                </a:xfrm>
              </p:grpSpPr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6804248" y="3140968"/>
                    <a:ext cx="1800200" cy="1800200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Internal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Logic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Analyzer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Core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7380312" y="4941168"/>
                    <a:ext cx="720080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 rot="16200000">
                    <a:off x="6300192" y="3933056"/>
                    <a:ext cx="720080" cy="288032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WBS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5" name="Rectangle 39"/>
                  <p:cNvSpPr/>
                  <p:nvPr/>
                </p:nvSpPr>
                <p:spPr>
                  <a:xfrm rot="16200000">
                    <a:off x="4648314" y="5645643"/>
                    <a:ext cx="705944" cy="293800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9" name="Rectangle 40"/>
                  <p:cNvSpPr/>
                  <p:nvPr/>
                </p:nvSpPr>
                <p:spPr>
                  <a:xfrm>
                    <a:off x="5662335" y="5013176"/>
                    <a:ext cx="734499" cy="282378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WBS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2843807" y="4941169"/>
                  <a:ext cx="1944217" cy="1152128"/>
                  <a:chOff x="2627784" y="4941168"/>
                  <a:chExt cx="1944217" cy="998511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2627784" y="5229200"/>
                    <a:ext cx="1944217" cy="710479"/>
                    <a:chOff x="2339752" y="1844824"/>
                    <a:chExt cx="1944217" cy="710479"/>
                  </a:xfrm>
                </p:grpSpPr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2339752" y="1844824"/>
                      <a:ext cx="1656184" cy="710479"/>
                    </a:xfrm>
                    <a:prstGeom prst="roundRect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black"/>
                          </a:solidFill>
                        </a:rPr>
                        <a:t>TX PATH</a:t>
                      </a:r>
                      <a:endParaRPr lang="he-IL" dirty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 rot="5400000">
                      <a:off x="3859121" y="2068047"/>
                      <a:ext cx="561663" cy="28803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prstClr val="white"/>
                          </a:solidFill>
                        </a:rPr>
                        <a:t>WBM</a:t>
                      </a:r>
                      <a:endParaRPr lang="he-IL" sz="1400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46" name="Rectangle 45"/>
                  <p:cNvSpPr/>
                  <p:nvPr/>
                </p:nvSpPr>
                <p:spPr>
                  <a:xfrm>
                    <a:off x="3131840" y="4941168"/>
                    <a:ext cx="720080" cy="288032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WBS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1101749" y="5301208"/>
                  <a:ext cx="131001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>
                      <a:solidFill>
                        <a:prstClr val="black"/>
                      </a:solidFill>
                    </a:rPr>
                    <a:t>UART OUT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1259631" y="3429000"/>
                  <a:ext cx="1008112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Clock &amp;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Elbow Connector 53"/>
                <p:cNvCxnSpPr/>
                <p:nvPr/>
              </p:nvCxnSpPr>
              <p:spPr>
                <a:xfrm rot="5400000">
                  <a:off x="3383073" y="3032956"/>
                  <a:ext cx="648866" cy="79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Elbow Connector 63"/>
                <p:cNvCxnSpPr/>
                <p:nvPr/>
              </p:nvCxnSpPr>
              <p:spPr>
                <a:xfrm rot="5400000" flipH="1" flipV="1">
                  <a:off x="3312653" y="4545124"/>
                  <a:ext cx="791294" cy="79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Elbow Connector 65"/>
                <p:cNvCxnSpPr/>
                <p:nvPr/>
              </p:nvCxnSpPr>
              <p:spPr>
                <a:xfrm rot="16200000" flipV="1">
                  <a:off x="3753780" y="4482989"/>
                  <a:ext cx="1204392" cy="57606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Elbow Connector 67"/>
                <p:cNvCxnSpPr/>
                <p:nvPr/>
              </p:nvCxnSpPr>
              <p:spPr>
                <a:xfrm rot="10800000">
                  <a:off x="4716015" y="3573016"/>
                  <a:ext cx="2160240" cy="216024"/>
                </a:xfrm>
                <a:prstGeom prst="bentConnector3">
                  <a:avLst>
                    <a:gd name="adj1" fmla="val 40184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rot="5400000" flipH="1" flipV="1">
                  <a:off x="-141765" y="3140158"/>
                  <a:ext cx="432048" cy="16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807949" y="2060848"/>
                  <a:ext cx="196385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/>
                <p:cNvGrpSpPr/>
                <p:nvPr/>
              </p:nvGrpSpPr>
              <p:grpSpPr>
                <a:xfrm>
                  <a:off x="4260097" y="2060848"/>
                  <a:ext cx="2129527" cy="2664296"/>
                  <a:chOff x="4260098" y="2060848"/>
                  <a:chExt cx="2129527" cy="2664296"/>
                </a:xfrm>
              </p:grpSpPr>
              <p:cxnSp>
                <p:nvCxnSpPr>
                  <p:cNvPr id="62" name="Elbow Connector 61"/>
                  <p:cNvCxnSpPr/>
                  <p:nvPr/>
                </p:nvCxnSpPr>
                <p:spPr>
                  <a:xfrm rot="5400000" flipH="1" flipV="1">
                    <a:off x="3903663" y="2417285"/>
                    <a:ext cx="1080119" cy="367249"/>
                  </a:xfrm>
                  <a:prstGeom prst="bentConnector3">
                    <a:avLst>
                      <a:gd name="adj1" fmla="val 50000"/>
                    </a:avLst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/>
                  <p:cNvCxnSpPr/>
                  <p:nvPr/>
                </p:nvCxnSpPr>
                <p:spPr>
                  <a:xfrm>
                    <a:off x="4627346" y="2060848"/>
                    <a:ext cx="367250" cy="1588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66"/>
                  <p:cNvCxnSpPr/>
                  <p:nvPr/>
                </p:nvCxnSpPr>
                <p:spPr>
                  <a:xfrm flipH="1">
                    <a:off x="4700276" y="3933056"/>
                    <a:ext cx="514092" cy="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Elbow Connector 61"/>
                  <p:cNvCxnSpPr>
                    <a:stCxn id="69" idx="0"/>
                  </p:cNvCxnSpPr>
                  <p:nvPr/>
                </p:nvCxnSpPr>
                <p:spPr>
                  <a:xfrm rot="16200000" flipV="1">
                    <a:off x="5523866" y="3859385"/>
                    <a:ext cx="556319" cy="1175199"/>
                  </a:xfrm>
                  <a:prstGeom prst="bentConnector2">
                    <a:avLst/>
                  </a:prstGeom>
                  <a:ln w="28575">
                    <a:head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66"/>
                  <p:cNvCxnSpPr/>
                  <p:nvPr/>
                </p:nvCxnSpPr>
                <p:spPr>
                  <a:xfrm flipV="1">
                    <a:off x="5214426" y="3924671"/>
                    <a:ext cx="0" cy="252000"/>
                  </a:xfrm>
                  <a:prstGeom prst="straightConnector1">
                    <a:avLst/>
                  </a:prstGeom>
                  <a:ln w="28575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020270" y="2132856"/>
                  <a:ext cx="7920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7020270" y="1988840"/>
                  <a:ext cx="10081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7020270" y="1844824"/>
                  <a:ext cx="122413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rot="5400000">
                  <a:off x="7453113" y="2492102"/>
                  <a:ext cx="72008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rot="5400000">
                  <a:off x="7597128" y="2420094"/>
                  <a:ext cx="864096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/>
                <p:nvPr/>
              </p:nvCxnSpPr>
              <p:spPr>
                <a:xfrm rot="5400000">
                  <a:off x="7740350" y="2348880"/>
                  <a:ext cx="100811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4" name="Group 113"/>
                <p:cNvGrpSpPr/>
                <p:nvPr/>
              </p:nvGrpSpPr>
              <p:grpSpPr>
                <a:xfrm>
                  <a:off x="2267743" y="3284984"/>
                  <a:ext cx="1008112" cy="307777"/>
                  <a:chOff x="2267744" y="3284984"/>
                  <a:chExt cx="1008112" cy="307777"/>
                </a:xfrm>
              </p:grpSpPr>
              <p:cxnSp>
                <p:nvCxnSpPr>
                  <p:cNvPr id="104" name="Straight Arrow Connector 103"/>
                  <p:cNvCxnSpPr/>
                  <p:nvPr/>
                </p:nvCxnSpPr>
                <p:spPr>
                  <a:xfrm>
                    <a:off x="2267744" y="3573016"/>
                    <a:ext cx="1008112" cy="1588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2339752" y="3284984"/>
                    <a:ext cx="8640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100 MHZ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2123728" y="3861048"/>
                  <a:ext cx="1152128" cy="307777"/>
                  <a:chOff x="2123728" y="3861048"/>
                  <a:chExt cx="1152128" cy="307777"/>
                </a:xfrm>
              </p:grpSpPr>
              <p:cxnSp>
                <p:nvCxnSpPr>
                  <p:cNvPr id="107" name="Straight Arrow Connector 106"/>
                  <p:cNvCxnSpPr/>
                  <p:nvPr/>
                </p:nvCxnSpPr>
                <p:spPr>
                  <a:xfrm>
                    <a:off x="2267744" y="3861048"/>
                    <a:ext cx="1008112" cy="1588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2123728" y="3861048"/>
                    <a:ext cx="9361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Reset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0" y="3212976"/>
                  <a:ext cx="1223120" cy="361628"/>
                  <a:chOff x="0" y="3284984"/>
                  <a:chExt cx="1223121" cy="361628"/>
                </a:xfrm>
              </p:grpSpPr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440699" y="3645024"/>
                    <a:ext cx="782422" cy="1588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0" y="3284984"/>
                    <a:ext cx="8640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50 MHZ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117" name="Elbow Connector 116"/>
                <p:cNvCxnSpPr>
                  <a:stCxn id="44" idx="1"/>
                </p:cNvCxnSpPr>
                <p:nvPr/>
              </p:nvCxnSpPr>
              <p:spPr>
                <a:xfrm rot="10800000">
                  <a:off x="73451" y="2924944"/>
                  <a:ext cx="2770357" cy="2758462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/>
                <p:cNvSpPr txBox="1"/>
                <p:nvPr/>
              </p:nvSpPr>
              <p:spPr>
                <a:xfrm>
                  <a:off x="0" y="2852936"/>
                  <a:ext cx="792087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USER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>
                <a:xfrm>
                  <a:off x="807949" y="5949280"/>
                  <a:ext cx="1944216" cy="64807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EEECE1">
                          <a:lumMod val="10000"/>
                        </a:srgbClr>
                      </a:solidFill>
                    </a:rPr>
                    <a:t>FPGA</a:t>
                  </a:r>
                  <a:endParaRPr lang="he-IL" sz="2800" b="1" dirty="0">
                    <a:solidFill>
                      <a:srgbClr val="EEECE1">
                        <a:lumMod val="10000"/>
                      </a:srgbClr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20349" y="3861047"/>
                  <a:ext cx="1028299" cy="504055"/>
                  <a:chOff x="1747299" y="3861041"/>
                  <a:chExt cx="1565876" cy="307776"/>
                </a:xfrm>
              </p:grpSpPr>
              <p:cxnSp>
                <p:nvCxnSpPr>
                  <p:cNvPr id="53" name="Straight Arrow Connector 52"/>
                  <p:cNvCxnSpPr/>
                  <p:nvPr/>
                </p:nvCxnSpPr>
                <p:spPr>
                  <a:xfrm>
                    <a:off x="2082843" y="3861041"/>
                    <a:ext cx="1230332" cy="97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747299" y="3861042"/>
                    <a:ext cx="936103" cy="30777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Reset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73" name="Elbow Connector 65"/>
                <p:cNvCxnSpPr/>
                <p:nvPr/>
              </p:nvCxnSpPr>
              <p:spPr>
                <a:xfrm rot="16200000" flipV="1">
                  <a:off x="4408340" y="4204206"/>
                  <a:ext cx="988368" cy="917606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Elbow Connector 65"/>
                <p:cNvCxnSpPr>
                  <a:stCxn id="40" idx="2"/>
                  <a:endCxn id="63" idx="3"/>
                </p:cNvCxnSpPr>
                <p:nvPr/>
              </p:nvCxnSpPr>
              <p:spPr>
                <a:xfrm rot="5400000">
                  <a:off x="7376242" y="4762502"/>
                  <a:ext cx="545485" cy="902816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Rectangle 76"/>
              <p:cNvSpPr/>
              <p:nvPr/>
            </p:nvSpPr>
            <p:spPr>
              <a:xfrm rot="16200000">
                <a:off x="4857205" y="1847651"/>
                <a:ext cx="720080" cy="28237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400" dirty="0" smtClean="0">
                    <a:solidFill>
                      <a:prstClr val="black"/>
                    </a:solidFill>
                  </a:rPr>
                  <a:t>WBS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rot="5400000">
                <a:off x="4175956" y="3176972"/>
                <a:ext cx="361628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4787514" y="6074132"/>
                <a:ext cx="2127099" cy="5232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400" b="1" dirty="0" smtClean="0">
                    <a:solidFill>
                      <a:prstClr val="black"/>
                    </a:solidFill>
                  </a:rPr>
                  <a:t>WBM- </a:t>
                </a:r>
                <a:r>
                  <a:rPr lang="en-US" sz="1400" b="1" dirty="0" err="1" smtClean="0">
                    <a:solidFill>
                      <a:prstClr val="black"/>
                    </a:solidFill>
                  </a:rPr>
                  <a:t>Whishbone</a:t>
                </a:r>
                <a:r>
                  <a:rPr lang="en-US" sz="1400" b="1" dirty="0" smtClean="0">
                    <a:solidFill>
                      <a:prstClr val="black"/>
                    </a:solidFill>
                  </a:rPr>
                  <a:t> Master</a:t>
                </a:r>
              </a:p>
              <a:p>
                <a:pPr algn="l"/>
                <a:r>
                  <a:rPr lang="en-US" sz="1400" b="1" dirty="0" smtClean="0">
                    <a:solidFill>
                      <a:prstClr val="black"/>
                    </a:solidFill>
                  </a:rPr>
                  <a:t>WBS-</a:t>
                </a:r>
                <a:r>
                  <a:rPr lang="en-US" sz="1400" b="1" dirty="0" err="1" smtClean="0">
                    <a:solidFill>
                      <a:prstClr val="black"/>
                    </a:solidFill>
                  </a:rPr>
                  <a:t>Whishbone</a:t>
                </a:r>
                <a:r>
                  <a:rPr lang="en-US" sz="1400" b="1" dirty="0" smtClean="0">
                    <a:solidFill>
                      <a:prstClr val="black"/>
                    </a:solidFill>
                  </a:rPr>
                  <a:t> Slave</a:t>
                </a:r>
                <a:endParaRPr lang="he-IL" sz="1400" b="1" dirty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3" name="תמונה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1778546"/>
              <a:ext cx="930374" cy="930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28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735734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532483"/>
            <a:ext cx="9252520" cy="520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1078285"/>
            <a:ext cx="6408712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The core </a:t>
            </a:r>
            <a:r>
              <a:rPr lang="en-US" sz="2400" dirty="0" smtClean="0"/>
              <a:t>tasks</a:t>
            </a:r>
            <a:r>
              <a:rPr lang="en-US" sz="2400" dirty="0" smtClean="0">
                <a:solidFill>
                  <a:prstClr val="black"/>
                </a:solidFill>
              </a:rPr>
              <a:t>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and saving user configurations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new data each clock cycle and saving it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new trigger signal each clock cycle and check for trigger rise according user configurations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Outputting relevant data back to user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1052736"/>
            <a:ext cx="6858048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The core is build from 7 entities: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WBS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Registers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Write Controller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RAM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Read Controller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Data Coordinator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WBM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2267744" y="5301208"/>
            <a:ext cx="576064" cy="648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419872" y="4797152"/>
            <a:ext cx="1008112" cy="13681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3419872" y="1844824"/>
            <a:ext cx="1008112" cy="1440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5220072" y="1916832"/>
            <a:ext cx="936104" cy="28803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/>
          <p:cNvSpPr/>
          <p:nvPr/>
        </p:nvSpPr>
        <p:spPr>
          <a:xfrm>
            <a:off x="6804248" y="1916832"/>
            <a:ext cx="864096" cy="1512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6948264" y="4725144"/>
            <a:ext cx="864096" cy="1512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/>
          <p:cNvSpPr/>
          <p:nvPr/>
        </p:nvSpPr>
        <p:spPr>
          <a:xfrm>
            <a:off x="8424000" y="5472000"/>
            <a:ext cx="540000" cy="72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" name="קבוצה 4"/>
          <p:cNvGrpSpPr/>
          <p:nvPr/>
        </p:nvGrpSpPr>
        <p:grpSpPr>
          <a:xfrm>
            <a:off x="6804248" y="2924944"/>
            <a:ext cx="2047237" cy="2088232"/>
            <a:chOff x="6156176" y="116632"/>
            <a:chExt cx="2047237" cy="2088232"/>
          </a:xfrm>
        </p:grpSpPr>
        <p:sp>
          <p:nvSpPr>
            <p:cNvPr id="17" name="Rounded Rectangle 38"/>
            <p:cNvSpPr/>
            <p:nvPr/>
          </p:nvSpPr>
          <p:spPr>
            <a:xfrm>
              <a:off x="6438553" y="116632"/>
              <a:ext cx="1764860" cy="18002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Internal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Logic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Analyzer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Core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 39"/>
            <p:cNvSpPr/>
            <p:nvPr/>
          </p:nvSpPr>
          <p:spPr>
            <a:xfrm>
              <a:off x="7003309" y="1916832"/>
              <a:ext cx="70594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</a:rPr>
                <a:t>WBM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40"/>
            <p:cNvSpPr/>
            <p:nvPr/>
          </p:nvSpPr>
          <p:spPr>
            <a:xfrm rot="16200000">
              <a:off x="5937325" y="911547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WBS</a:t>
              </a:r>
              <a:endParaRPr lang="he-IL" sz="1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8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2" grpId="2" build="allAtOnce"/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The Core</a:t>
            </a:r>
            <a:endParaRPr lang="he-IL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445816"/>
              </p:ext>
            </p:extLst>
          </p:nvPr>
        </p:nvGraphicFramePr>
        <p:xfrm>
          <a:off x="395536" y="1556792"/>
          <a:ext cx="8301608" cy="518458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65342"/>
                <a:gridCol w="2268526"/>
                <a:gridCol w="967740"/>
              </a:tblGrid>
              <a:tr h="398814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Name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#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 rtl="0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just" rtl="0"/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052736"/>
            <a:ext cx="22322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Generic table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91952" y="1897668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2329716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2</a:t>
            </a:r>
            <a:endParaRPr lang="he-IL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75184" y="2761764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3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66800" y="3140968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4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58416" y="3501008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5</a:t>
            </a:r>
            <a:endParaRPr lang="he-IL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50032" y="3933056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6</a:t>
            </a:r>
            <a:endParaRPr lang="he-I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41648" y="4345940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7</a:t>
            </a:r>
            <a:endParaRPr lang="he-IL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33264" y="4725144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8</a:t>
            </a:r>
            <a:endParaRPr lang="he-IL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24880" y="5085184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9</a:t>
            </a:r>
            <a:endParaRPr lang="he-IL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5517232"/>
            <a:ext cx="5711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10</a:t>
            </a:r>
            <a:endParaRPr lang="he-IL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5930116"/>
            <a:ext cx="5795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11</a:t>
            </a:r>
            <a:endParaRPr lang="he-IL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6309320"/>
            <a:ext cx="58789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12</a:t>
            </a:r>
            <a:endParaRPr lang="he-IL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412032" y="2041684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 fontScale="70000" lnSpcReduction="20000"/>
          </a:bodyPr>
          <a:lstStyle/>
          <a:p>
            <a:pPr algn="l" rtl="0"/>
            <a:r>
              <a:rPr lang="en-US" sz="2800" dirty="0" err="1"/>
              <a:t>reset_polarity_g</a:t>
            </a:r>
            <a:endParaRPr lang="he-IL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403648" y="2401724"/>
            <a:ext cx="2088232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enable_polarity_g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403648" y="2761764"/>
            <a:ext cx="2304256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signal_ram_depth_g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03648" y="3121804"/>
            <a:ext cx="2304256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signal_ram_width_g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403648" y="3553852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record_depth_g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1403648" y="3913892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data_width_g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03648" y="4365104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Add_width_g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1403648" y="4797152"/>
            <a:ext cx="2160240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num_of_signals_g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403648" y="5157192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power2_out_g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403648" y="5570076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power_sign_g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03648" y="5930116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type_d_g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1403648" y="6362164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len_d_g</a:t>
            </a:r>
            <a:endParaRPr lang="he-IL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6288" y="1988840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smtClean="0"/>
              <a:t>0 </a:t>
            </a:r>
            <a:r>
              <a:rPr lang="en-US" sz="2000" dirty="0"/>
              <a:t>- Reset </a:t>
            </a:r>
            <a:r>
              <a:rPr lang="en-US" sz="2000" dirty="0" smtClean="0"/>
              <a:t>active Low, 1- Reset active High</a:t>
            </a:r>
            <a:endParaRPr lang="he-IL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16288" y="2401724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0 - </a:t>
            </a:r>
            <a:r>
              <a:rPr lang="en-US" sz="2000" dirty="0" smtClean="0"/>
              <a:t>Enable </a:t>
            </a:r>
            <a:r>
              <a:rPr lang="en-US" sz="2000" dirty="0"/>
              <a:t>active Low, 1- Enable </a:t>
            </a:r>
            <a:r>
              <a:rPr lang="en-US" sz="2000" dirty="0" smtClean="0"/>
              <a:t>active </a:t>
            </a:r>
            <a:r>
              <a:rPr lang="en-US" sz="2000" dirty="0"/>
              <a:t>High</a:t>
            </a:r>
            <a:endParaRPr lang="he-IL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707904" y="2761764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depth of </a:t>
            </a:r>
            <a:r>
              <a:rPr lang="en-US" sz="2000" dirty="0" smtClean="0"/>
              <a:t>basic RAM</a:t>
            </a:r>
            <a:endParaRPr lang="he-IL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3707904" y="3140968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width of basic RAM</a:t>
            </a:r>
            <a:endParaRPr lang="he-IL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16288" y="3553852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 fontScale="92500"/>
          </a:bodyPr>
          <a:lstStyle/>
          <a:p>
            <a:pPr algn="l" rtl="0"/>
            <a:r>
              <a:rPr lang="en-US" sz="2000" dirty="0"/>
              <a:t>number of bits that is recorded from each signal</a:t>
            </a:r>
            <a:endParaRPr lang="he-IL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3707904" y="3966736"/>
            <a:ext cx="5112568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1900" dirty="0"/>
              <a:t>defines the width of the data lines of the system</a:t>
            </a:r>
            <a:endParaRPr lang="he-IL" sz="1900" dirty="0"/>
          </a:p>
        </p:txBody>
      </p:sp>
      <p:sp>
        <p:nvSpPr>
          <p:cNvPr id="48" name="TextBox 47"/>
          <p:cNvSpPr txBox="1"/>
          <p:nvPr/>
        </p:nvSpPr>
        <p:spPr>
          <a:xfrm>
            <a:off x="3707904" y="4451628"/>
            <a:ext cx="5040560" cy="345524"/>
          </a:xfrm>
          <a:prstGeom prst="rect">
            <a:avLst/>
          </a:prstGeom>
          <a:noFill/>
        </p:spPr>
        <p:txBody>
          <a:bodyPr wrap="square" rtlCol="1">
            <a:normAutofit fontScale="77500" lnSpcReduction="20000"/>
          </a:bodyPr>
          <a:lstStyle/>
          <a:p>
            <a:pPr algn="l" rtl="0"/>
            <a:r>
              <a:rPr lang="en-US" sz="2000" dirty="0"/>
              <a:t>width of </a:t>
            </a:r>
            <a:r>
              <a:rPr lang="en-US" sz="2000" dirty="0" smtClean="0"/>
              <a:t>address </a:t>
            </a:r>
            <a:r>
              <a:rPr lang="en-US" sz="2000" dirty="0"/>
              <a:t>word in the </a:t>
            </a:r>
            <a:r>
              <a:rPr lang="en-US" sz="2000" dirty="0" smtClean="0"/>
              <a:t>RAM (Gets </a:t>
            </a:r>
            <a:r>
              <a:rPr lang="en-US" sz="2000" dirty="0" err="1" smtClean="0"/>
              <a:t>record_depth_g</a:t>
            </a:r>
            <a:r>
              <a:rPr lang="en-US" sz="2000" dirty="0" smtClean="0"/>
              <a:t>)</a:t>
            </a:r>
            <a:endParaRPr lang="he-IL" sz="2000" dirty="0"/>
          </a:p>
          <a:p>
            <a:pPr algn="l" rtl="0"/>
            <a:endParaRPr lang="he-IL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716288" y="4849996"/>
            <a:ext cx="4888160" cy="379204"/>
          </a:xfrm>
          <a:prstGeom prst="rect">
            <a:avLst/>
          </a:prstGeom>
          <a:noFill/>
        </p:spPr>
        <p:txBody>
          <a:bodyPr wrap="square" rtlCol="1">
            <a:normAutofit fontScale="77500" lnSpcReduction="20000"/>
          </a:bodyPr>
          <a:lstStyle/>
          <a:p>
            <a:pPr algn="l" rtl="0"/>
            <a:r>
              <a:rPr lang="en-US" sz="2000" dirty="0" smtClean="0"/>
              <a:t>number </a:t>
            </a:r>
            <a:r>
              <a:rPr lang="en-US" sz="2000" dirty="0"/>
              <a:t>of signals that will be recorded simultaneously</a:t>
            </a:r>
            <a:endParaRPr lang="he-IL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3716288" y="5210036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 fontScale="85000" lnSpcReduction="10000"/>
          </a:bodyPr>
          <a:lstStyle/>
          <a:p>
            <a:pPr algn="l" rtl="0"/>
            <a:r>
              <a:rPr lang="en-US" sz="2000" dirty="0" smtClean="0"/>
              <a:t>RAM output </a:t>
            </a:r>
            <a:r>
              <a:rPr lang="en-US" sz="2000" dirty="0"/>
              <a:t>width is multiplied by this power factor</a:t>
            </a:r>
            <a:endParaRPr lang="he-IL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3716288" y="5493420"/>
            <a:ext cx="4888160" cy="45586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1400" dirty="0"/>
              <a:t>'-1' =&gt; </a:t>
            </a:r>
            <a:r>
              <a:rPr lang="en-US" sz="1400" dirty="0" smtClean="0"/>
              <a:t>RAM output </a:t>
            </a:r>
            <a:r>
              <a:rPr lang="en-US" sz="1400" dirty="0"/>
              <a:t>width &gt; input width </a:t>
            </a:r>
            <a:endParaRPr lang="en-US" sz="1400" dirty="0" smtClean="0"/>
          </a:p>
          <a:p>
            <a:pPr algn="l" rtl="0"/>
            <a:r>
              <a:rPr lang="en-US" sz="1400" dirty="0" smtClean="0"/>
              <a:t> </a:t>
            </a:r>
            <a:r>
              <a:rPr lang="en-US" sz="1400" dirty="0"/>
              <a:t>'1' =&gt; </a:t>
            </a:r>
            <a:r>
              <a:rPr lang="en-US" sz="1400" dirty="0" smtClean="0"/>
              <a:t>RAM input </a:t>
            </a:r>
            <a:r>
              <a:rPr lang="en-US" sz="1400" dirty="0"/>
              <a:t>width &gt; output width</a:t>
            </a:r>
            <a:endParaRPr lang="he-IL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716288" y="5973092"/>
            <a:ext cx="5032176" cy="336228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1500" dirty="0"/>
              <a:t>Type </a:t>
            </a:r>
            <a:r>
              <a:rPr lang="en-US" sz="1500" dirty="0" smtClean="0"/>
              <a:t>Depth. type </a:t>
            </a:r>
            <a:r>
              <a:rPr lang="en-US" sz="1500" dirty="0"/>
              <a:t>is the </a:t>
            </a:r>
            <a:r>
              <a:rPr lang="en-US" sz="1500" dirty="0" smtClean="0"/>
              <a:t>WB client </a:t>
            </a:r>
            <a:r>
              <a:rPr lang="en-US" sz="1500" dirty="0"/>
              <a:t>which the data is directed to</a:t>
            </a:r>
            <a:endParaRPr lang="he-IL" sz="1500" dirty="0"/>
          </a:p>
        </p:txBody>
      </p:sp>
      <p:sp>
        <p:nvSpPr>
          <p:cNvPr id="53" name="TextBox 52"/>
          <p:cNvSpPr txBox="1"/>
          <p:nvPr/>
        </p:nvSpPr>
        <p:spPr>
          <a:xfrm>
            <a:off x="3716288" y="6371460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smtClean="0"/>
              <a:t>Length </a:t>
            </a:r>
            <a:r>
              <a:rPr lang="en-US" sz="2000"/>
              <a:t>of </a:t>
            </a:r>
            <a:r>
              <a:rPr lang="en-US" sz="2000" smtClean="0"/>
              <a:t>the WB </a:t>
            </a:r>
            <a:r>
              <a:rPr lang="en-US" sz="2000" dirty="0"/>
              <a:t>data (in words)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37372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6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8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4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988"/>
            <a:ext cx="9144000" cy="53197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16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Platform Changes:</a:t>
            </a:r>
          </a:p>
          <a:p>
            <a:pPr algn="l" rtl="0"/>
            <a:r>
              <a:rPr lang="en-US" dirty="0" smtClean="0"/>
              <a:t>Changing address width in all entities</a:t>
            </a:r>
          </a:p>
          <a:p>
            <a:pPr algn="l" rtl="0"/>
            <a:r>
              <a:rPr lang="en-US" dirty="0" smtClean="0"/>
              <a:t>Changing number, order and addresses of </a:t>
            </a:r>
            <a:r>
              <a:rPr lang="en-US" dirty="0" err="1" smtClean="0"/>
              <a:t>WhishBone</a:t>
            </a:r>
            <a:r>
              <a:rPr lang="en-US" dirty="0" smtClean="0"/>
              <a:t> entities and making them generics</a:t>
            </a:r>
          </a:p>
          <a:p>
            <a:pPr algn="l" rtl="0"/>
            <a:r>
              <a:rPr lang="en-US" dirty="0" smtClean="0"/>
              <a:t>Making Output Block inputs compatible to WB protocol 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73" y="3415498"/>
            <a:ext cx="6163543" cy="346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0"/>
          <p:cNvSpPr/>
          <p:nvPr/>
        </p:nvSpPr>
        <p:spPr>
          <a:xfrm>
            <a:off x="4427984" y="5643176"/>
            <a:ext cx="612068" cy="34855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ectangle 10"/>
          <p:cNvSpPr/>
          <p:nvPr/>
        </p:nvSpPr>
        <p:spPr>
          <a:xfrm>
            <a:off x="5220072" y="5949280"/>
            <a:ext cx="345468" cy="492566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Rectangle 10"/>
          <p:cNvSpPr/>
          <p:nvPr/>
        </p:nvSpPr>
        <p:spPr>
          <a:xfrm>
            <a:off x="6156176" y="5496875"/>
            <a:ext cx="720080" cy="34855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4427984" y="3933056"/>
            <a:ext cx="612068" cy="34855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Rectangle 10"/>
          <p:cNvSpPr/>
          <p:nvPr/>
        </p:nvSpPr>
        <p:spPr>
          <a:xfrm>
            <a:off x="5666692" y="5805264"/>
            <a:ext cx="345468" cy="492566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צורת L 5"/>
          <p:cNvSpPr/>
          <p:nvPr/>
        </p:nvSpPr>
        <p:spPr>
          <a:xfrm rot="16200000">
            <a:off x="6933134" y="5244328"/>
            <a:ext cx="750341" cy="1152129"/>
          </a:xfrm>
          <a:prstGeom prst="corner">
            <a:avLst>
              <a:gd name="adj1" fmla="val 67637"/>
              <a:gd name="adj2" fmla="val 31382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82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"/>
                            </p:stCondLst>
                            <p:childTnLst>
                              <p:par>
                                <p:cTn id="77" presetID="21" presetClass="emph" presetSubtype="0" repeatCount="indefinite" fill="hold" grpId="1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7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7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6" grpId="0" animBg="1"/>
      <p:bldP spid="6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6504</TotalTime>
  <Words>1789</Words>
  <Application>Microsoft Office PowerPoint</Application>
  <PresentationFormat>‫הצגה על המסך (4:3)</PresentationFormat>
  <Paragraphs>312</Paragraphs>
  <Slides>25</Slides>
  <Notes>9</Notes>
  <HiddenSlides>0</HiddenSlides>
  <MMClips>0</MMClips>
  <ScaleCrop>false</ScaleCrop>
  <HeadingPairs>
    <vt:vector size="4" baseType="variant">
      <vt:variant>
        <vt:lpstr>ערכת נושא</vt:lpstr>
      </vt:variant>
      <vt:variant>
        <vt:i4>8</vt:i4>
      </vt:variant>
      <vt:variant>
        <vt:lpstr>כותרות שקופיות</vt:lpstr>
      </vt:variant>
      <vt:variant>
        <vt:i4>25</vt:i4>
      </vt:variant>
    </vt:vector>
  </HeadingPairs>
  <TitlesOfParts>
    <vt:vector size="33" baseType="lpstr">
      <vt:lpstr>זרימה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Internal Logic Analyzer Final presentation-part B </vt:lpstr>
      <vt:lpstr>Agenda </vt:lpstr>
      <vt:lpstr>Project Overview</vt:lpstr>
      <vt:lpstr>Project goals</vt:lpstr>
      <vt:lpstr>Requirements</vt:lpstr>
      <vt:lpstr>Top Architecture</vt:lpstr>
      <vt:lpstr>The Core</vt:lpstr>
      <vt:lpstr>The Core</vt:lpstr>
      <vt:lpstr>Integration</vt:lpstr>
      <vt:lpstr>Integration</vt:lpstr>
      <vt:lpstr>Data Flow</vt:lpstr>
      <vt:lpstr>Simulations</vt:lpstr>
      <vt:lpstr>Simulations</vt:lpstr>
      <vt:lpstr>Simulations</vt:lpstr>
      <vt:lpstr>Simulations</vt:lpstr>
      <vt:lpstr>Simulations</vt:lpstr>
      <vt:lpstr>Synthesis</vt:lpstr>
      <vt:lpstr>Working Systems</vt:lpstr>
      <vt:lpstr>Problems &amp; Solutions</vt:lpstr>
      <vt:lpstr>Problems &amp; Solutions</vt:lpstr>
      <vt:lpstr>Problems &amp; Solutions</vt:lpstr>
      <vt:lpstr>Problems &amp; Solutions</vt:lpstr>
      <vt:lpstr>What have we learned</vt:lpstr>
      <vt:lpstr>Next Stages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</dc:creator>
  <cp:lastModifiedBy>pery</cp:lastModifiedBy>
  <cp:revision>182</cp:revision>
  <dcterms:created xsi:type="dcterms:W3CDTF">2013-09-30T11:20:33Z</dcterms:created>
  <dcterms:modified xsi:type="dcterms:W3CDTF">2014-01-15T18:30:56Z</dcterms:modified>
</cp:coreProperties>
</file>