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82" r:id="rId9"/>
    <p:sldId id="288" r:id="rId10"/>
    <p:sldId id="283" r:id="rId11"/>
    <p:sldId id="285" r:id="rId12"/>
    <p:sldId id="286" r:id="rId13"/>
    <p:sldId id="287" r:id="rId14"/>
    <p:sldId id="274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84345" autoAdjust="0"/>
    <p:restoredTop sz="80380" autoAdjust="0"/>
  </p:normalViewPr>
  <p:slideViewPr>
    <p:cSldViewPr>
      <p:cViewPr varScale="1">
        <p:scale>
          <a:sx n="107" d="100"/>
          <a:sy n="10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GUI</a:t>
            </a:r>
            <a:r>
              <a:rPr lang="he-IL" dirty="0" smtClean="0"/>
              <a:t> יאפשר</a:t>
            </a:r>
            <a:r>
              <a:rPr lang="he-IL" baseline="0" dirty="0" smtClean="0"/>
              <a:t> למשמש לבצע פעולות של קראיה וכתיבה של נתונים לפלאש או לקלייטים, ובנוסף ואפשר לנו לבצע פעולת דיבג למערכת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מטרתו של ה</a:t>
            </a:r>
            <a:r>
              <a:rPr lang="en-US" dirty="0" smtClean="0"/>
              <a:t>GUI</a:t>
            </a:r>
            <a:r>
              <a:rPr lang="he-IL" dirty="0" smtClean="0"/>
              <a:t> לפשט</a:t>
            </a:r>
            <a:r>
              <a:rPr lang="he-IL" baseline="0" dirty="0" smtClean="0"/>
              <a:t> ככל האפשר את השימוש עבור המשתמש (שלא יצטרך להכניס בעצמו נתונים כמו </a:t>
            </a:r>
            <a:r>
              <a:rPr lang="en-US" baseline="0" dirty="0" smtClean="0"/>
              <a:t>SOF EOF CRC </a:t>
            </a:r>
            <a:r>
              <a:rPr lang="he-IL" baseline="0" dirty="0" smtClean="0"/>
              <a:t> אלא רק את המינימום דאטא שהוא רוצה.</a:t>
            </a:r>
          </a:p>
          <a:p>
            <a:pPr algn="r" rtl="1"/>
            <a:r>
              <a:rPr lang="he-IL" b="1" baseline="0" dirty="0" smtClean="0"/>
              <a:t>לצורך כתיבה \ קריאה  לרגיסטרים</a:t>
            </a:r>
            <a:r>
              <a:rPr lang="he-IL" baseline="0" dirty="0" smtClean="0"/>
              <a:t>:  </a:t>
            </a:r>
          </a:p>
          <a:p>
            <a:pPr algn="r" rtl="1"/>
            <a:r>
              <a:rPr lang="he-IL" baseline="0" dirty="0" smtClean="0"/>
              <a:t>יכניס </a:t>
            </a:r>
            <a:r>
              <a:rPr lang="en-US" baseline="0" dirty="0" smtClean="0"/>
              <a:t>client</a:t>
            </a:r>
            <a:r>
              <a:rPr lang="he-IL" baseline="0" dirty="0" smtClean="0"/>
              <a:t> הרגיסטר שאיליו רוצה לכתוב \ לקרוא ואת הערך של המידע.   יציג בחלון מידע לגבי הרגיסטרשנבחר</a:t>
            </a:r>
          </a:p>
          <a:p>
            <a:pPr algn="r" rtl="1"/>
            <a:r>
              <a:rPr lang="he-IL" baseline="0" dirty="0" smtClean="0"/>
              <a:t>בקריאה יציג את המידע שקרא </a:t>
            </a:r>
            <a:r>
              <a:rPr lang="he-IL" b="1" baseline="0" dirty="0" smtClean="0"/>
              <a:t>ב שדה </a:t>
            </a:r>
            <a:r>
              <a:rPr lang="en-US" b="1" baseline="0" dirty="0" smtClean="0"/>
              <a:t>VALUE</a:t>
            </a:r>
            <a:endParaRPr lang="he-IL" b="1" baseline="0" dirty="0" smtClean="0"/>
          </a:p>
          <a:p>
            <a:pPr algn="r" rtl="1"/>
            <a:r>
              <a:rPr lang="he-IL" b="1" baseline="0" dirty="0" smtClean="0"/>
              <a:t>ביצוע פעולות מול הפלאש: </a:t>
            </a:r>
            <a:r>
              <a:rPr lang="he-IL" b="0" baseline="0" dirty="0" smtClean="0"/>
              <a:t> בשני אופנים:</a:t>
            </a:r>
          </a:p>
          <a:p>
            <a:pPr algn="r" rtl="1"/>
            <a:r>
              <a:rPr lang="he-IL" b="0" baseline="0" dirty="0" smtClean="0"/>
              <a:t> - הקלדה ישירה של הנתונים</a:t>
            </a:r>
          </a:p>
          <a:p>
            <a:pPr algn="r" rtl="1"/>
            <a:r>
              <a:rPr lang="he-IL" b="0" baseline="0" dirty="0" smtClean="0"/>
              <a:t>- טעינה מקובל טקסט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יחידת הרגיסטרים-תפקידה</a:t>
            </a:r>
            <a:r>
              <a:rPr lang="he-IL" baseline="0" dirty="0" smtClean="0"/>
              <a:t> לשמור מספר נתונים אשר משמשים את חלקי הליבה השונים. זוהי יחידת זיכרון זמינה ואמינה אשר משמשת לשמירת מידע התחלתי על </a:t>
            </a:r>
            <a:r>
              <a:rPr lang="he-IL" baseline="0" dirty="0" err="1" smtClean="0"/>
              <a:t>קונפיגורצית</a:t>
            </a:r>
            <a:r>
              <a:rPr lang="he-IL" baseline="0" dirty="0" smtClean="0"/>
              <a:t> המשתמש(</a:t>
            </a:r>
            <a:r>
              <a:rPr lang="en-US" baseline="0" dirty="0" smtClean="0"/>
              <a:t>TRIGG TYPE</a:t>
            </a:r>
            <a:r>
              <a:rPr lang="he-IL" baseline="0" dirty="0" smtClean="0"/>
              <a:t>,</a:t>
            </a:r>
            <a:r>
              <a:rPr lang="en-US" baseline="0" dirty="0" smtClean="0"/>
              <a:t>TRIGG POSITION</a:t>
            </a:r>
            <a:r>
              <a:rPr lang="he-IL" baseline="0" dirty="0" smtClean="0"/>
              <a:t>) ומידע עזר </a:t>
            </a:r>
            <a:r>
              <a:rPr lang="he-IL" baseline="0" dirty="0" err="1" smtClean="0"/>
              <a:t>לדיבוג</a:t>
            </a:r>
            <a:r>
              <a:rPr lang="he-IL" baseline="0" dirty="0" smtClean="0"/>
              <a:t>(</a:t>
            </a:r>
            <a:r>
              <a:rPr lang="en-US" baseline="0" dirty="0" smtClean="0"/>
              <a:t>CLK TO START</a:t>
            </a:r>
            <a:r>
              <a:rPr lang="he-IL" baseline="0" dirty="0" smtClean="0"/>
              <a:t>). </a:t>
            </a:r>
          </a:p>
          <a:p>
            <a:r>
              <a:rPr lang="he-IL" baseline="0" dirty="0" smtClean="0"/>
              <a:t>קיימים אצלנו (בינתיים) 4 רגיסטרים, כאשר ישנה אופציה להוסיף עוד לפי הצורך.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ה-</a:t>
            </a:r>
            <a:r>
              <a:rPr lang="en-US" baseline="0" dirty="0" smtClean="0"/>
              <a:t>RC</a:t>
            </a:r>
            <a:r>
              <a:rPr lang="he-IL" baseline="0" dirty="0" smtClean="0"/>
              <a:t> מקבל את כתובת ההתחלה והסיום של המידע הרלבנטי שצריך </a:t>
            </a:r>
            <a:r>
              <a:rPr lang="he-IL" baseline="0" dirty="0" err="1" smtClean="0"/>
              <a:t>להשלח</a:t>
            </a:r>
            <a:r>
              <a:rPr lang="he-IL" baseline="0" dirty="0" smtClean="0"/>
              <a:t> חזרה למשתמש. בכל מחזור שעון, נשלחת כתובת של מידע ל-</a:t>
            </a:r>
            <a:r>
              <a:rPr lang="en-US" baseline="0" dirty="0" smtClean="0"/>
              <a:t>RAM</a:t>
            </a:r>
            <a:r>
              <a:rPr lang="he-IL" baseline="0" dirty="0" smtClean="0"/>
              <a:t>, ומתקבלת "מילה" מה-</a:t>
            </a:r>
            <a:r>
              <a:rPr lang="en-US" baseline="0" dirty="0" smtClean="0"/>
              <a:t>RAM</a:t>
            </a:r>
            <a:r>
              <a:rPr lang="he-IL" baseline="0" dirty="0" smtClean="0"/>
              <a:t>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</a:t>
            </a:r>
            <a:r>
              <a:rPr lang="he-IL" baseline="0" dirty="0" smtClean="0"/>
              <a:t> </a:t>
            </a:r>
            <a:r>
              <a:rPr lang="en-US" baseline="0" dirty="0" smtClean="0"/>
              <a:t>GENERICS</a:t>
            </a:r>
            <a:r>
              <a:rPr lang="he-IL" baseline="0" dirty="0" smtClean="0"/>
              <a:t> הם גדלים אשר מגדירים לנו את המערכת.</a:t>
            </a:r>
          </a:p>
          <a:p>
            <a:r>
              <a:rPr lang="he-IL" baseline="0" dirty="0" smtClean="0"/>
              <a:t>הם מוגדרים פעם אחת בתחילת ריצת התוכנית ונשמרים לכל אורכה.</a:t>
            </a:r>
          </a:p>
          <a:p>
            <a:r>
              <a:rPr lang="he-IL" b="1" baseline="0" dirty="0" smtClean="0"/>
              <a:t>לא ניתן </a:t>
            </a:r>
            <a:r>
              <a:rPr lang="he-IL" b="0" baseline="0" dirty="0" smtClean="0"/>
              <a:t>לשנות את גדלי ה</a:t>
            </a:r>
            <a:r>
              <a:rPr lang="en-US" b="0" baseline="0" dirty="0" smtClean="0"/>
              <a:t>GENERICS</a:t>
            </a:r>
            <a:r>
              <a:rPr lang="he-IL" b="0" baseline="0" dirty="0" smtClean="0"/>
              <a:t> תוך כדי ריצת התוכנית.</a:t>
            </a:r>
          </a:p>
          <a:p>
            <a:r>
              <a:rPr lang="he-IL" b="0" baseline="0" dirty="0" smtClean="0"/>
              <a:t>חלקם מוגדרים ע"י המשתמש וחלקם מוגדרים ע"י המערכת (מוגדרים בזמן התכנון, בקוד)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ט"ז/ניסן/תשע"ג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</a:t>
            </a:r>
            <a:r>
              <a:rPr lang="en-US" dirty="0" err="1" smtClean="0"/>
              <a:t>Zvika</a:t>
            </a:r>
            <a:r>
              <a:rPr lang="en-US" dirty="0" smtClean="0"/>
              <a:t> </a:t>
            </a:r>
            <a:r>
              <a:rPr lang="en-US" dirty="0" err="1" smtClean="0"/>
              <a:t>Pery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07249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inputs are the configurations from the registers, and the trigger.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outputs are the </a:t>
            </a:r>
            <a:r>
              <a:rPr lang="en-US" dirty="0" smtClean="0"/>
              <a:t>addresses </a:t>
            </a:r>
            <a:r>
              <a:rPr lang="en-US" dirty="0" smtClean="0"/>
              <a:t>of the relevant data(according to the configuration).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write controller </a:t>
            </a:r>
            <a:r>
              <a:rPr lang="en-US" dirty="0" smtClean="0"/>
              <a:t>calculates </a:t>
            </a:r>
            <a:r>
              <a:rPr lang="en-US" dirty="0" smtClean="0"/>
              <a:t>the </a:t>
            </a:r>
            <a:r>
              <a:rPr lang="en-US" dirty="0" smtClean="0"/>
              <a:t>address </a:t>
            </a:r>
            <a:r>
              <a:rPr lang="en-US" dirty="0" smtClean="0"/>
              <a:t>of the relevant data and send it to the read controller .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778674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The Blocks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every cycle we get a new trigger and data.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WC calc the current address </a:t>
            </a:r>
            <a:r>
              <a:rPr lang="en-US" dirty="0" smtClean="0"/>
              <a:t>and </a:t>
            </a:r>
            <a:r>
              <a:rPr lang="en-US" dirty="0" smtClean="0"/>
              <a:t>sends </a:t>
            </a:r>
            <a:r>
              <a:rPr lang="en-US" dirty="0" smtClean="0"/>
              <a:t>it to </a:t>
            </a:r>
            <a:r>
              <a:rPr lang="en-US" dirty="0" smtClean="0"/>
              <a:t>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ALU trigger compare the </a:t>
            </a:r>
            <a:r>
              <a:rPr lang="en-US" dirty="0" smtClean="0"/>
              <a:t>trigger signal to the relevant configuration.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 case we find a trigger rise, we rise the “trigger found” signal for one cycle.  </a:t>
            </a:r>
            <a:endParaRPr lang="he-IL" dirty="0"/>
          </a:p>
        </p:txBody>
      </p:sp>
      <p:pic>
        <p:nvPicPr>
          <p:cNvPr id="1026" name="Picture 2" descr="C:\Documents and Settings\user\My Documents\Dropbox\project\Documentation\middle presentation\wc_bloc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14686"/>
            <a:ext cx="45720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3357562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Trigger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6000768"/>
            <a:ext cx="5000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Data</a:t>
            </a:r>
            <a:endParaRPr lang="he-IL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545778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550070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072074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Next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78619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Position</a:t>
            </a:r>
            <a:endParaRPr lang="he-IL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414338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Type</a:t>
            </a:r>
            <a:endParaRPr lang="he-IL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4143380"/>
            <a:ext cx="1000132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 smtClean="0"/>
              <a:t>Str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r>
              <a:rPr lang="en-US" sz="900" dirty="0" smtClean="0"/>
              <a:t>\</a:t>
            </a:r>
            <a:r>
              <a:rPr lang="en-US" sz="900" dirty="0" err="1" smtClean="0"/>
              <a:t>ed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endParaRPr lang="he-IL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929454" y="4071942"/>
            <a:ext cx="357190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‘1’</a:t>
            </a:r>
            <a:endParaRPr lang="he-IL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20148E-6 C 0.02257 0.00578 0.00156 0.00069 0.06494 0.00162 C 0.09705 0.00208 0.12935 0.00254 0.16146 0.00324 C 0.16372 0.00856 0.16268 0.01735 0.16893 0.02151 C 0.17066 0.0259 0.16945 0.02243 0.17223 0.02891 C 0.17257 0.02961 0.17344 0.03146 0.17344 0.03146 C 0.17396 0.03562 0.1724 0.04256 0.17865 0.04418 C 0.20018 0.03747 0.22396 0.04163 0.24688 0.04256 C 0.26494 0.04372 0.28299 0.04372 0.30105 0.0451 C 0.30834 0.04557 0.3158 0.04626 0.32292 0.04742 C 0.32535 0.04788 0.33039 0.04904 0.33039 0.04904 C 0.32691 0.05297 0.32813 0.05042 0.32813 0.05713 " pathEditMode="relative" rAng="0" ptsTypes="fffffffffff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9954E-6 C 0.02465 -0.00278 0.04775 3.99954E-6 0.07257 0.00254 C 0.09913 0.00092 0.12049 0.00023 0.14618 0.00254 C 0.18386 0.00115 0.21493 -0.00093 0.2507 0.00254 C 0.25347 0.00439 0.25712 0.00439 0.25955 0.00647 C 0.26042 0.0074 0.26042 0.00902 0.26094 0.01017 C 0.26163 0.01202 0.26354 0.01549 0.26354 0.01549 " pathEditMode="relative" rAng="0" ptsTypes="ffffff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1908E-6 C 0.00226 0.00902 -1.94444E-6 0.01873 0.00365 0.02776 C 0.00417 0.02961 0.00868 0.02891 0.01111 0.02914 C 0.02136 0.02984 0.03143 0.0303 0.04167 0.03053 C 0.07413 0.03123 0.1066 0.03123 0.13906 0.03192 C 0.15573 0.03053 0.17188 0.0266 0.18854 0.02637 C 0.21632 0.02591 0.24445 0.02776 0.27257 0.02776 " pathEditMode="relative" rAng="0" ptsTypes="ffffff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66 -0.02221 -0.00399 -0.00833 -0.00295 -0.04256 C -0.00382 -0.04997 -0.00139 -0.05991 -0.00573 -0.06454 C -0.01198 -0.07079 -0.03576 -0.06593 -0.04358 -0.06593 " pathEditMode="relative" ptsTypes="fff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1684 0.00787 -0.03854 -0.00162 -0.05729 0 C -0.06805 0.00393 -0.08021 0.00417 -0.09132 0.00648 C -0.09028 0.01828 -0.08819 0.02707 -0.09132 0.03886 C -0.09253 0.04326 -0.09739 0.04765 -0.1 0.05043 " pathEditMode="relative" ptsTypes="ffff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0.00162 0.01146 0.00624 0.01754 0.00786 C 0.03195 0.01156 0.04514 0.01226 0.06025 0.01295 C 0.08646 0.01712 0.11268 0.01619 0.13889 0.01295 C 0.13889 0.01295 0.1566 0.0148 0.15921 0.0155 C 0.16129 0.01619 0.16511 0.01827 0.16511 0.01827 C 0.17952 0.03747 0.19271 0.0303 0.21546 0.03123 C 0.24132 0.034 0.26164 0.03423 0.29028 0.03493 C 0.29636 0.03585 0.30278 0.03493 0.30869 0.03747 C 0.3099 0.03794 0.31233 0.04603 0.31268 0.04673 C 0.31528 0.05112 0.32014 0.05228 0.32327 0.05575 C 0.32674 0.05945 0.329 0.06454 0.33212 0.0687 C 0.33264 0.07171 0.33316 0.07657 0.3349 0.07888 C 0.33594 0.08027 0.33785 0.08027 0.33889 0.08165 " pathEditMode="relative" ptsTypes="fffffffffffff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68 0.00092 0.06649 0.0037 0.1 0.00532 C 0.12257 0.00856 0.12812 0.00995 0.16215 0.00393 C 0.16441 0.00347 0.16406 -0.00231 0.16597 -0.00393 C 0.16979 -0.00717 0.17152 -0.01134 0.17569 -0.01411 C 0.18298 -0.02475 0.22465 -0.01712 0.23211 -0.01689 C 0.23958 -0.01481 0.24704 -0.01319 0.25434 -0.01041 C 0.26128 -0.00416 0.25902 -0.00763 0.26215 -0.00116 C 0.26406 0.00694 0.26423 0.01527 0.26597 0.02336 C 0.26527 0.02637 0.26406 0.03238 0.26406 0.03238 " pathEditMode="relative" ptsTypes="fffffffffA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55 0.0037 0.02118 0.00278 0.03107 0.0037 C 0.04201 0.00278 0.05642 0.01157 0.06406 0.00116 C 0.0717 -0.00925 0.06458 -0.02822 0.0651 -0.04279 C 0.06528 -0.0451 0.06458 -0.04881 0.06614 -0.04927 C 0.0776 -0.05204 0.08941 -0.05089 0.10104 -0.05181 C 0.12465 -0.05598 0.14791 -0.0532 0.17187 -0.0532 " pathEditMode="relative" ptsTypes="ffffffA">
                                      <p:cBhvr>
                                        <p:cTn id="1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69 0.00138 0.00139 0.00254 0.00191 0.00393 C 0.00243 0.00555 0.00225 0.0074 0.00295 0.00902 C 0.00833 0.02174 0.02829 0.01896 0.03489 0.01943 C 0.04843 0.02174 0.06215 0.02405 0.07569 0.0259 C 0.08107 0.03701 0.07604 0.06384 0.08836 0.06592 C 0.09218 0.06662 0.09618 0.06708 0.1 0.06731 C 0.10902 0.068 0.11805 0.068 0.12708 0.06847 C 0.14166 0.07009 0.1625 0.06315 0.17378 0.07379 C 0.17621 0.08443 0.17673 0.09831 0.17673 0.10987 " pathEditMode="relative" ptsTypes="fffffffffA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7" grpId="0" uiExpand="1" build="allAtOnce"/>
      <p:bldP spid="9" grpId="0" uiExpand="1" animBg="1"/>
      <p:bldP spid="9" grpId="1" uiExpand="1" animBg="1"/>
      <p:bldP spid="10" grpId="0" uiExpand="1" animBg="1"/>
      <p:bldP spid="10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1" grpId="0" animBg="1"/>
      <p:bldP spid="11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135732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</a:t>
            </a:r>
            <a:r>
              <a:rPr lang="en-US" sz="2000" dirty="0" smtClean="0"/>
              <a:t>a start and an end address of the relevant data, that needs to be sent back to the user. </a:t>
            </a:r>
            <a:endParaRPr lang="en-US" sz="2000" dirty="0" smtClean="0"/>
          </a:p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</a:t>
            </a:r>
            <a:r>
              <a:rPr lang="en-US" sz="2000" dirty="0" smtClean="0"/>
              <a:t>the data from the RAM and send it to the user via the WBM.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28736"/>
            <a:ext cx="8286808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 The </a:t>
            </a:r>
            <a:r>
              <a:rPr lang="en-US" sz="2400" dirty="0" smtClean="0"/>
              <a:t>Block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Starts </a:t>
            </a:r>
            <a:r>
              <a:rPr lang="en-US" sz="2000" dirty="0" smtClean="0"/>
              <a:t>according to trigger rise.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 smtClean="0"/>
              <a:t>start and end addresses are being saved, and in every cycle the relevant address is sent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In </a:t>
            </a:r>
            <a:r>
              <a:rPr lang="en-US" sz="2000" dirty="0" smtClean="0"/>
              <a:t>parallel, data is coming from the RAM and being sent out to the user.</a:t>
            </a:r>
          </a:p>
          <a:p>
            <a:pPr algn="l" rtl="0">
              <a:buFont typeface="Arial" pitchFamily="34" charset="0"/>
              <a:buChar char="•"/>
            </a:pPr>
            <a:endParaRPr lang="he-IL" sz="2000" dirty="0"/>
          </a:p>
        </p:txBody>
      </p:sp>
      <p:pic>
        <p:nvPicPr>
          <p:cNvPr id="1026" name="Picture 2" descr="C:\Documents and Settings\user\My Documents\Dropbox\project\presentation\middle\rc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3" y="3071810"/>
            <a:ext cx="5048253" cy="37861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4429132"/>
            <a:ext cx="71438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‘0’ -&gt; ‘1’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643578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Data from the RAM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4143380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4643446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429132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Next </a:t>
            </a:r>
            <a:r>
              <a:rPr lang="en-US" sz="900" dirty="0" err="1" smtClean="0"/>
              <a:t>addr</a:t>
            </a:r>
            <a:r>
              <a:rPr lang="en-US" sz="900" dirty="0" smtClean="0"/>
              <a:t> out</a:t>
            </a:r>
            <a:endParaRPr lang="he-I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2587 0.00463 0.05156 0.00903 0.0776 0.01018 C 0.09635 0.00833 0.11545 0.00787 0.13385 0.00255 C 0.14739 0.00324 0.16041 0.00417 0.17378 0.00648 C 0.19757 0.00278 0.18524 0.00371 0.21059 0.00371 " pathEditMode="relative" ptsTypes="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6 -0.00509 C 0.02466 -0.00879 0.04827 -0.00671 0.07431 -0.00509 C 0.09289 -0.00277 0.11146 -0.00231 0.13004 0.0007 C 0.13195 0.00555 0.13282 0.01504 0.13577 0.01851 C 0.13803 0.02198 0.1415 0.02152 0.14445 0.02267 C 0.16372 0.02105 0.18316 0.01851 0.20296 0.01851 " pathEditMode="relative" rAng="0" ptsTypes="fffff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75 -0.01157 C 0.03108 -0.01874 0.02501 -0.01457 0.04514 -0.01272 C 0.05782 -0.01157 0.07049 -0.00833 0.08299 -0.00625 C 0.09879 -0.0037 0.12466 -0.00417 0.13542 -0.0037 C 0.13889 -0.00463 0.14254 -0.00486 0.14601 -0.00625 C 0.15053 -0.00787 0.14896 -0.01296 0.15487 -0.01666 C 0.17101 -0.01596 0.18091 -0.01689 0.19462 -0.01157 C 0.19566 -0.00995 0.19827 -0.00602 0.19948 -0.00509 C 0.20573 1.62387E-6 0.2033 -0.00532 0.20521 0.00023 " pathEditMode="relative" rAng="0" ptsTypes="ffffffff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" presetClass="exit" presetSubtype="1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1.63313E-6 C 0.01667 0.00208 0.03316 0.00324 0.05018 0.00393 C 0.06476 0.00578 0.07917 0.00717 0.09393 0.00809 C 0.1007 0.01018 0.10556 0.01249 0.11251 0.01341 C 0.11372 0.01388 0.11476 0.01434 0.1158 0.0148 C 0.11702 0.01527 0.11928 0.01619 0.11928 0.01642 " pathEditMode="relative" rAng="0" ptsTypes="fffff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0.01642 C 0.12882 0.01503 0.13369 0.01457 0.14497 0.01388 C 0.18091 0.01503 0.21685 0.01549 0.25278 0.01596 C 0.26476 0.01549 0.27362 0.0148 0.2849 0.01364 C 0.28577 0.01364 0.2981 0.01364 0.30174 0.01434 C 0.31615 0.01688 0.29358 0.01364 0.30712 0.01549 C 0.30938 0.01665 0.31146 0.01711 0.3132 0.01827 C 0.31424 0.02012 0.31511 0.02174 0.31511 0.02382 " pathEditMode="relative" rAng="0" ptsTypes="fffffff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0" presetClass="path" presetSubtype="0" repeatCount="indefinite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72 0.00393 0.01996 0.00393 0.03003 0.00509 C 0.05139 0.00763 0.07257 0.00925 0.0941 0.01041 C 0.11458 0.00879 0.1309 0.00601 0.15052 0.00254 C 0.2059 0.00509 0.18628 0.00092 0.20972 0.00647 C 0.23611 0.00416 0.26198 0.00347 0.28837 0.00647 C 0.29618 0.00509 0.31406 -0.00209 0.31944 0.00902 C 0.32101 0.01619 0.31649 0.01943 0.31649 0.0259 " pathEditMode="relative" ptsTypes="fffffffA">
                                      <p:cBhvr>
                                        <p:cTn id="7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0" presetClass="path" presetSubtype="0" repeatCount="indefinite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746 -0.00486 0.03333 0.00255 0.0408 0.0037 C 0.04409 0.00416 0.05052 0.00509 0.05052 0.00509 C 0.07743 0.00208 0.10416 0.00023 0.13107 -0.00254 C 0.13784 -0.00856 0.13472 -0.00694 0.13975 -0.00902 C 0.14184 0.00648 0.14218 0.02198 0.14375 0.03747 C 0.14427 0.04164 0.14514 0.0502 0.14566 0.05043 C 0.15364 0.05297 0.1618 0.05205 0.16996 0.05297 C 0.19427 0.05552 0.21875 0.05598 0.24271 0.06084 C 0.29444 0.0502 0.29739 0.05598 0.38055 0.05691 C 0.40087 0.05344 0.41354 0.05066 0.43593 0.04904 C 0.45347 0.04997 0.47014 0.05274 0.48732 0.04904 C 0.50052 0.04973 0.51163 0.05043 0.5243 0.05297 C 0.53159 0.05922 0.52916 0.06292 0.52916 0.07634 " pathEditMode="relative" ptsTypes="fffffffffffffA">
                                      <p:cBhvr>
                                        <p:cTn id="8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uiExpand="1" build="allAtOnce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209921"/>
            <a:ext cx="5285762" cy="364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The main memory unit.</a:t>
            </a:r>
            <a:endParaRPr lang="he-IL" sz="2400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28596" y="20002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lang="en-US" sz="2400" dirty="0" smtClean="0"/>
              <a:t>a that’s come as input and needed to be send back to the user is saved in the RAM between that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8596" y="278605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RAM size is determined according the relevant generics-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71472" y="3643314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indent="-342900" algn="l" rtl="0">
              <a:spcBef>
                <a:spcPct val="20000"/>
              </a:spcBef>
            </a:pP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46125" y="3214688"/>
          <a:ext cx="4330700" cy="457200"/>
        </p:xfrm>
        <a:graphic>
          <a:graphicData uri="http://schemas.openxmlformats.org/presentationml/2006/ole">
            <p:oleObj spid="_x0000_s1027" name="Equation" r:id="rId4" imgW="4330440" imgH="457200" progId="Equation.DSMT4">
              <p:embed/>
            </p:oleObj>
          </a:graphicData>
        </a:graphic>
      </p:graphicFrame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428596" y="3714752"/>
            <a:ext cx="2928958" cy="17145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Record_depth_g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Num_of</a:t>
            </a:r>
            <a:r>
              <a:rPr lang="en-US" sz="1600" dirty="0" smtClean="0"/>
              <a:t>_</a:t>
            </a:r>
            <a:r>
              <a:rPr lang="en-US" sz="1600" dirty="0" err="1" smtClean="0"/>
              <a:t>signals_g</a:t>
            </a:r>
            <a:r>
              <a:rPr lang="en-US" sz="1600" dirty="0" smtClean="0"/>
              <a:t> = 5,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Signal_ram_depth</a:t>
            </a:r>
            <a:r>
              <a:rPr lang="en-US" sz="1600" dirty="0" smtClean="0"/>
              <a:t>_g = 3,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/>
              <a:t>Signal_ram_width_g</a:t>
            </a:r>
            <a:r>
              <a:rPr lang="en-US" sz="1600" dirty="0" smtClean="0"/>
              <a:t> = 3.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8596" y="5357826"/>
          <a:ext cx="1841500" cy="431800"/>
        </p:xfrm>
        <a:graphic>
          <a:graphicData uri="http://schemas.openxmlformats.org/presentationml/2006/ole">
            <p:oleObj spid="_x0000_s1028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4071934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6643702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4071934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6643700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Input cycle: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2038641"/>
            <a:ext cx="5786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Getting the input </a:t>
            </a:r>
            <a:r>
              <a:rPr lang="en-US" sz="2400" dirty="0" err="1" smtClean="0"/>
              <a:t>addtess</a:t>
            </a:r>
            <a:r>
              <a:rPr lang="en-US" sz="2400" dirty="0" smtClean="0"/>
              <a:t> and data to save.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2428868"/>
            <a:ext cx="50006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Saving the data in the RAM.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6050" y="3429000"/>
            <a:ext cx="857256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Address enable </a:t>
            </a:r>
            <a:r>
              <a:rPr lang="en-US" sz="1000" dirty="0" err="1" smtClean="0"/>
              <a:t>currect</a:t>
            </a:r>
            <a:r>
              <a:rPr lang="en-US" sz="1000" dirty="0" smtClean="0"/>
              <a:t> RAM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4929198"/>
            <a:ext cx="50006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Input data</a:t>
            </a:r>
            <a:endParaRPr lang="he-I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8926" y="2857496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5572140"/>
            <a:ext cx="64294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address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066" y="3857628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'1'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2066" y="3825721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Output cycle: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038641"/>
            <a:ext cx="56436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Sending the output address to the RAM.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596" y="2428868"/>
            <a:ext cx="70723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output is the relevant data and the valid signal.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8926" y="6143644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6143644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6429396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‘1’</a:t>
            </a:r>
            <a:endParaRPr lang="he-IL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6578" y="5357826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data</a:t>
            </a:r>
            <a:endParaRPr lang="he-I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6578" y="5929330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Valid output</a:t>
            </a:r>
            <a:endParaRPr lang="he-IL" sz="1000" dirty="0"/>
          </a:p>
        </p:txBody>
      </p:sp>
      <p:sp>
        <p:nvSpPr>
          <p:cNvPr id="35" name="אליפסה 34"/>
          <p:cNvSpPr/>
          <p:nvPr/>
        </p:nvSpPr>
        <p:spPr>
          <a:xfrm>
            <a:off x="4214810" y="4000504"/>
            <a:ext cx="3643338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 rot="16200000">
            <a:off x="3679025" y="4750603"/>
            <a:ext cx="2286016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/>
          <p:cNvSpPr txBox="1"/>
          <p:nvPr/>
        </p:nvSpPr>
        <p:spPr>
          <a:xfrm>
            <a:off x="5214942" y="3429000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signal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4786322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“word”</a:t>
            </a:r>
            <a:endParaRPr lang="he-I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7.17095E-6 C 0.01927 0.00324 0.0283 -0.00046 0.04948 -0.00254 C 0.0665 -0.0067 0.08351 -0.00231 0.10087 -0.00138 C 0.10972 0.00047 0.11841 0.00209 0.12709 0.00394 C 0.13108 0.01828 0.12778 0.03355 0.12518 0.04789 C 0.12587 0.05922 0.12691 0.0701 0.12813 0.08143 C 0.12813 0.08212 0.12952 0.09716 0.13004 0.09832 C 0.13056 0.09947 0.13195 0.09901 0.13299 0.09947 C 0.14393 0.10433 0.13472 0.10202 0.15243 0.10341 C 0.16875 0.10641 0.18542 0.10595 0.20191 0.10734 C 0.23247 0.10364 0.26268 0.10664 0.29306 0.10988 C 0.33472 0.10572 0.37552 0.10225 0.41736 0.10225 " pathEditMode="relative" ptsTypes="fffffffffffA"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39 0.01065 0.00174 0.02152 0.00295 0.03239 C 0.0033 0.03933 0.00365 0.04627 0.00399 0.05321 C 0.00417 0.05737 0.00452 0.06177 0.00486 0.06593 C 0.00799 0.09647 0.01563 0.08791 0.0408 0.08929 C 0.0467 0.08953 0.05243 0.09022 0.05833 0.09068 C 0.07222 0.08976 0.08611 0.08837 0.1 0.08814 C 0.12083 0.08768 0.11684 0.08189 0.1224 0.09323 C 0.1217 0.09762 0.12066 0.10179 0.12049 0.10618 C 0.11927 0.13093 0.14219 0.12099 0.15538 0.12168 C 0.18125 0.12584 0.1658 0.12399 0.20191 0.12561 C 0.21198 0.127 0.20781 0.12677 0.21458 0.12677 " pathEditMode="relative" ptsTypes="fffffffffffA">
                                      <p:cBhvr>
                                        <p:cTn id="1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66 0.0111 0.00069 0.00139 0.04652 0.0037 C 0.05208 0.00393 0.05746 0.0074 0.06302 0.00763 C 0.07534 0.00833 0.08767 0.00856 0.1 0.00902 C 0.11979 0.01064 0.13836 0.01133 0.15816 0.00902 C 0.16076 -0.0007 0.16111 -0.01064 0.16111 -0.02082 " pathEditMode="relative" ptsTypes="fffffA">
                                      <p:cBhvr>
                                        <p:cTn id="1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62 -0.00508 0.01475 -0.00532 0.03489 -0.00393 C 0.04288 0.00301 0.03593 -0.00462 0.03593 0.02059 C 0.03593 0.02799 0.03784 0.04257 0.03784 0.04257 C 0.03871 0.07495 0.04097 0.10711 0.0427 0.13949 C 0.04132 0.14759 0.03888 0.15892 0.03888 0.16679 C 0.03888 0.17211 0.03732 0.17974 0.04079 0.18229 C 0.04704 0.18691 0.05503 0.18321 0.06215 0.18367 C 0.08802 0.18761 0.11475 0.18645 0.14079 0.18737 C 0.14531 0.18645 0.15 0.18668 0.15434 0.18483 C 0.15538 0.18437 0.15538 0.18229 0.15538 0.1809 C 0.1552 0.17488 0.15382 0.16887 0.15347 0.16285 C 0.15312 0.15823 0.15347 0.15337 0.15347 0.14874 " pathEditMode="relative" ptsTypes="ffffffffffffA">
                                      <p:cBhvr>
                                        <p:cTn id="1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0.00255 C 0.01649 -0.00162 0.03299 -0.00047 0.04948 0.00115 C 0.07656 -0.00185 0.1026 0.00092 0.12951 0.00254 C 0.15608 0.00046 0.17187 0.00185 0.1974 0.00532 C 0.19965 0.02429 0.19792 0.01735 0.20052 0.02683 C 0.20087 0.03493 0.20069 0.04302 0.20139 0.05089 C 0.20156 0.05343 0.20156 0.05737 0.20347 0.05783 C 0.22118 0.06338 0.23976 0.05968 0.25816 0.0606 C 0.26424 0.05181 0.2599 0.03562 0.2592 0.02544 C 0.25729 0.00092 0.25625 -0.03123 0.25521 -0.05506 C 0.25694 -0.12468 0.25486 -0.06963 0.25712 -0.10363 C 0.25712 -0.10387 0.2566 -0.12954 0.26111 -0.1307 C 0.26719 -0.13232 0.27326 -0.13232 0.27951 -0.13324 C 0.30139 -0.13255 0.32257 -0.13209 0.34427 -0.12908 C 0.35833 -0.13162 0.37257 -0.13463 0.38663 -0.13741 C 0.38802 -0.14273 0.38889 -0.14805 0.38889 -0.15337 " pathEditMode="relative" rAng="0" ptsTypes="fffffffffffffffA">
                                      <p:cBhvr>
                                        <p:cTn id="1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74 C 0.04983 -0.00601 0.09879 -0.00902 0.14844 -0.01133 C 0.19098 -0.00902 0.22744 -0.00786 0.27223 -0.0074 C 0.30209 -0.00555 0.33195 -0.00832 0.36164 -0.00971 C 0.37934 -0.00902 0.38212 -0.00809 0.39809 -0.01041 C 0.40261 -0.0111 0.41007 -0.01503 0.41007 -0.01503 C 0.4125 -0.01758 0.41216 -0.01642 0.41216 -0.01804 " pathEditMode="relative" rAng="0" ptsTypes="ffffffA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-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62 C 0.0191 0.00208 0.03299 0.00208 0.05487 0.00324 C 0.10469 0.00116 0.15087 0.00208 0.2 0.00463 C 0.2283 -0.00092 0.2132 0.00116 0.25608 0.00324 C 0.27344 0.00393 0.30782 0.00625 0.30782 0.00648 C 0.3099 0.00509 0.31372 0.00717 0.31424 0.00324 C 0.31841 -0.02706 0.3132 -0.01712 0.31025 -0.03192 C 0.30903 -0.03932 0.30678 -0.05436 0.30678 -0.0539 C 0.30799 -0.11913 0.3 -0.1115 0.32066 -0.10224 C 0.329 -0.09299 0.35955 -0.096 0.36667 -0.09577 C 0.39098 -0.09253 0.38247 -0.09646 0.39271 -0.09114 C 0.39671 -0.08212 0.3948 -0.08813 0.3948 -0.07194 " pathEditMode="relative" rAng="0" ptsTypes="fffffffffffA">
                                      <p:cBhvr>
                                        <p:cTn id="2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54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0.00324 0.01406 0.00393 0.02153 0.00532 C 0.0309 0.00717 0.04965 0.00786 0.04965 0.00786 C 0.05677 0.00948 0.06372 0.01434 0.07101 0.0155 C 0.11962 0.02244 0.16858 0.02012 0.21754 0.02082 C 0.23872 0.01874 0.25955 0.01504 0.28073 0.01689 C 0.30382 0.01434 0.30261 0.02082 0.3059 0 C 0.30347 -0.03771 0.30625 -0.07587 0.30781 -0.11381 C 0.30799 -0.11959 0.31007 -0.14967 0.31076 -0.16031 C 0.31111 -0.16516 0.31181 -0.17465 0.31181 -0.17465 C 0.31267 -0.23063 0.30261 -0.22554 0.32535 -0.24057 C 0.3533 -0.23896 0.38177 -0.23965 0.40886 -0.22901 C 0.4132 -0.22484 0.41267 -0.22323 0.41267 -0.21605 " pathEditMode="relative" ptsTypes="ffffffffffffA">
                                      <p:cBhvr>
                                        <p:cTn id="2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-0.00462 0.00243 -0.00994 0.00486 -0.01411 C 0.00816 -0.01966 0.01962 -0.02521 0.02431 -0.02706 C 0.03768 -0.0259 0.0507 -0.02336 0.06407 -0.02197 C 0.11945 -0.0259 0.11997 -0.00647 0.11164 -0.04788 C 0.11302 -0.07726 0.11511 -0.10664 0.11754 -0.13578 C 0.13403 -0.1337 0.14827 -0.13809 0.16407 -0.14226 C 0.18403 -0.1411 0.18455 -0.14781 0.19219 -0.13324 C 0.19341 -0.12537 0.19393 -0.12722 0.19132 -0.1189 C 0.19028 -0.11566 0.1875 -0.10987 0.1875 -0.10987 " pathEditMode="relative" ptsTypes="fffffffffA">
                                      <p:cBhvr>
                                        <p:cTn id="2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1457 -0.00104 -0.02868 0.00869 -0.03747 C 0.03108 -0.03655 0.05886 -0.03169 0.08056 -0.0414 C 0.08855 -0.07148 0.08056 -0.10617 0.08733 -0.13717 C 0.10938 -0.13578 0.11528 -0.13856 0.1349 -0.14365 C 0.15209 -0.14295 0.17379 -0.14411 0.19132 -0.13717 C 0.19653 -0.12977 0.19358 -0.12468 0.18924 -0.1189 C 0.18716 -0.11196 0.18733 -0.11473 0.18733 -0.11126 " pathEditMode="relative" ptsTypes="fffffffA">
                                      <p:cBhvr>
                                        <p:cTn id="2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38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45920"/>
                <a:gridCol w="1645920"/>
                <a:gridCol w="2535646"/>
                <a:gridCol w="1588398"/>
                <a:gridCol w="81371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Defult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Generic Parameter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Number</a:t>
                      </a:r>
                      <a:endParaRPr lang="he-I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bits that will be recorded for each signal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Record_depth_g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signals that will be recorded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Num_of_signals_g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Reset polarity: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Reset_polarity_g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Enabling the system: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Enable_polarity_g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Data_width_g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address Width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Add_width_g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Number of lines in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Address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Length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10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 Depth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11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571612"/>
            <a:ext cx="814393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contains the basic values of the core’s parts and   the configurations of the user.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stay steady during the whole time. 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Testability GUI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00174"/>
            <a:ext cx="885831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</a:p>
          <a:p>
            <a:pPr algn="l" rtl="0"/>
            <a:r>
              <a:rPr lang="en-US" dirty="0" smtClean="0"/>
              <a:t>Signal generator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Testability GUI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4" name="Rounded Rectangle 38"/>
          <p:cNvSpPr/>
          <p:nvPr/>
        </p:nvSpPr>
        <p:spPr>
          <a:xfrm>
            <a:off x="4143372" y="264318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39"/>
          <p:cNvSpPr/>
          <p:nvPr/>
        </p:nvSpPr>
        <p:spPr>
          <a:xfrm>
            <a:off x="4708127" y="501944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6" name="Rectangle 40"/>
          <p:cNvSpPr/>
          <p:nvPr/>
        </p:nvSpPr>
        <p:spPr>
          <a:xfrm rot="16200000">
            <a:off x="3642143" y="343809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7"/>
          <p:cNvCxnSpPr/>
          <p:nvPr/>
        </p:nvCxnSpPr>
        <p:spPr>
          <a:xfrm rot="10800000">
            <a:off x="1743163" y="3363262"/>
            <a:ext cx="2117831" cy="216024"/>
          </a:xfrm>
          <a:prstGeom prst="bentConnector3">
            <a:avLst>
              <a:gd name="adj1" fmla="val 4018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69"/>
          <p:cNvCxnSpPr/>
          <p:nvPr/>
        </p:nvCxnSpPr>
        <p:spPr>
          <a:xfrm rot="10800000">
            <a:off x="1743163" y="3723302"/>
            <a:ext cx="2964963" cy="1440160"/>
          </a:xfrm>
          <a:prstGeom prst="bentConnector3">
            <a:avLst>
              <a:gd name="adj1" fmla="val 5788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7"/>
          <p:cNvCxnSpPr/>
          <p:nvPr/>
        </p:nvCxnSpPr>
        <p:spPr>
          <a:xfrm rot="5400000">
            <a:off x="4419459" y="2282364"/>
            <a:ext cx="720080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/>
          <p:nvPr/>
        </p:nvCxnSpPr>
        <p:spPr>
          <a:xfrm rot="5400000">
            <a:off x="4559234" y="2210356"/>
            <a:ext cx="864096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3"/>
          <p:cNvCxnSpPr/>
          <p:nvPr/>
        </p:nvCxnSpPr>
        <p:spPr>
          <a:xfrm rot="5400000">
            <a:off x="4698230" y="2139142"/>
            <a:ext cx="1008112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786" y="1643050"/>
            <a:ext cx="6858048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 core have </a:t>
            </a:r>
            <a:r>
              <a:rPr lang="en-US" sz="2400" dirty="0" smtClean="0"/>
              <a:t>6 </a:t>
            </a:r>
            <a:r>
              <a:rPr lang="en-US" sz="2400" dirty="0" smtClean="0"/>
              <a:t>sub blocks: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Write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Read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Registers.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WBM.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69" y="2095524"/>
            <a:ext cx="6334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My Documents\Dropbox\project\presentation\middle\reg_block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429308"/>
            <a:ext cx="5000660" cy="3071526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303116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sz="2400" dirty="0" smtClean="0"/>
              <a:t>	In the </a:t>
            </a:r>
            <a:r>
              <a:rPr lang="en-US" sz="2400" dirty="0" smtClean="0"/>
              <a:t>project we have four units of registers:</a:t>
            </a:r>
          </a:p>
          <a:p>
            <a:pPr algn="l" rtl="0"/>
            <a:r>
              <a:rPr lang="en-US" sz="2400" dirty="0" smtClean="0"/>
              <a:t>Trigger </a:t>
            </a:r>
            <a:r>
              <a:rPr lang="en-US" sz="2400" dirty="0" smtClean="0"/>
              <a:t>type – values between 0-3. defines the type of trigger that we are looking for- {rise, fall, one or zero (for 3 cycles)}.</a:t>
            </a:r>
            <a:endParaRPr lang="en-US" sz="2400" dirty="0" smtClean="0"/>
          </a:p>
          <a:p>
            <a:pPr algn="l" rtl="0"/>
            <a:r>
              <a:rPr lang="en-US" sz="2400" dirty="0" smtClean="0"/>
              <a:t>Trigger position- get values between 0-100. the percentage of the data that will recorded before trigger rise. </a:t>
            </a:r>
            <a:endParaRPr lang="en-US" sz="2400" dirty="0" smtClean="0"/>
          </a:p>
          <a:p>
            <a:pPr algn="l" rtl="0"/>
            <a:r>
              <a:rPr lang="en-US" sz="2400" dirty="0" smtClean="0"/>
              <a:t> </a:t>
            </a:r>
            <a:r>
              <a:rPr lang="en-US" sz="2400" dirty="0" err="1" smtClean="0"/>
              <a:t>clk</a:t>
            </a: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start- values 0-256. save </a:t>
            </a:r>
            <a:r>
              <a:rPr lang="en-US" sz="2400" dirty="0" smtClean="0"/>
              <a:t>the number of clock cycles that passed since </a:t>
            </a:r>
            <a:r>
              <a:rPr lang="en-US" sz="2400" dirty="0" smtClean="0"/>
              <a:t>trigger </a:t>
            </a:r>
            <a:r>
              <a:rPr lang="en-US" sz="2400" dirty="0" smtClean="0"/>
              <a:t>rise. </a:t>
            </a:r>
          </a:p>
          <a:p>
            <a:pPr algn="l" rtl="0"/>
            <a:r>
              <a:rPr lang="en-US" sz="2400" dirty="0" smtClean="0"/>
              <a:t>Enable- values 0 or 1. The </a:t>
            </a:r>
            <a:r>
              <a:rPr lang="en-US" sz="2400" dirty="0" smtClean="0"/>
              <a:t>status of the system, meaning our core starts looking for trigger rise.</a:t>
            </a:r>
            <a:endParaRPr lang="he-IL" sz="24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85804" y="1214422"/>
            <a:ext cx="8229600" cy="20431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we receive the configurations from the user.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dirty="0" smtClean="0"/>
              <a:t>we than change the Enable to ‘1’.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we have found trigger rise we update </a:t>
            </a:r>
            <a:r>
              <a:rPr kumimoji="0" lang="en-U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start in every cycle.</a:t>
            </a:r>
            <a:endParaRPr kumimoji="0" lang="he-IL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“000”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4223571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4214818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“11001”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“011”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“1”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“010”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 smtClean="0"/>
              <a:t>1+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023 C 0.01632 0.0074 0.04757 -0.00301 0.06528 -0.00509 C 0.07257 -0.0081 0.08194 -0.00393 0.08889 -0.00116 C 0.09305 0.00671 0.09288 0.01504 0.09444 0.02429 C 0.09531 0.04557 0.0967 0.06292 0.09444 0.0842 C 0.09514 0.09507 0.09618 0.10641 0.0967 0.11728 C 0.09739 0.13278 0.09409 0.14943 0.09878 0.16401 C 0.09982 0.16678 0.10347 0.16632 0.10555 0.16817 C 0.12205 0.16609 0.13698 0.16377 0.15347 0.16817 C 0.15729 0.16701 0.16475 0.16539 0.16475 0.16563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74879E-6 C 0.00869 0.00162 0.0165 0.0037 0.02535 0.00463 C 0.03698 0.00717 0.0474 0.00787 0.05938 0.00856 C 0.08299 0.01249 0.10504 0.01504 0.129 0.01596 C 0.12709 0.02892 0.12431 0.03771 0.12709 0.05043 C 0.12709 0.05066 0.12865 0.05876 0.129 0.05922 C 0.13073 0.06176 0.13351 0.0613 0.1356 0.062 C 0.1599 0.05598 0.18473 0.06361 0.20903 0.06593 C 0.21407 0.06477 0.2191 0.06431 0.22414 0.06292 C 0.22535 0.06246 0.22761 0.05876 0.22796 0.06061 C 0.22969 0.06986 0.2283 0.08004 0.22882 0.08975 C 0.22952 0.1034 0.23143 0.11774 0.23264 0.13162 C 0.23299 0.14296 0.23056 0.15499 0.23351 0.16586 C 0.23455 0.16956 0.23924 0.16655 0.24202 0.16702 C 0.25816 0.16956 0.25365 0.1684 0.27501 0.1684 " pathEditMode="relative" rAng="0" ptsTypes="ffffffffffffff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979 0.00162 0.03958 0.00393 0.0592 0.00648 C 0.08159 0.01434 0.1085 0.01087 0.13107 0.01157 C 0.13368 0.01203 0.13645 0.0118 0.13888 0.01296 C 0.14409 0.0155 0.14184 0.02545 0.1427 0.02984 C 0.1434 0.03401 0.15104 0.03354 0.15156 0.03354 C 0.16944 0.02753 0.20243 0.03331 0.21562 0.03354 C 0.23316 0.03701 0.24861 0.03562 0.26614 0.03354 C 0.3151 0.03493 0.36371 0.03701 0.41267 0.03354 C 0.42066 0.03516 0.41944 0.03424 0.42135 0.0428 C 0.41701 0.08096 0.41909 0.06523 0.41562 0.09045 C 0.41597 0.09346 0.41597 0.09669 0.41649 0.0997 C 0.41701 0.10317 0.41857 0.10988 0.41857 0.10988 C 0.42013 0.12885 0.421 0.14782 0.42239 0.16678 C 0.43402 0.16077 0.4467 0.16169 0.4592 0.16169 " pathEditMode="relative" ptsTypes="ffffffffffffff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0" presetClass="path" presetSubtype="0" repeatCount="indefinite" accel="50000" decel="50000" fill="hold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527 0.00717 0.03159 0.01064 0.04757 0.01296 C 0.07257 0.00579 0.09826 0.01203 0.12343 0.01435 C 0.12534 0.01481 0.12829 0.01319 0.12916 0.0155 C 0.1302 0.01782 0.12777 0.02082 0.12725 0.02337 C 0.12656 0.02637 0.12604 0.02938 0.12534 0.03239 C 0.12569 0.03678 0.12482 0.04141 0.12621 0.04534 C 0.12673 0.04719 0.15468 0.04904 0.16701 0.04927 C 0.19357 0.04997 0.22013 0.04997 0.2467 0.05043 C 0.25972 0.04465 0.27916 0.04974 0.29236 0.05043 C 0.30243 0.05228 0.3125 0.05251 0.32239 0.05575 C 0.32118 0.05922 0.31979 0.06269 0.31857 0.06616 C 0.31701 0.07033 0.32343 0.08675 0.32534 0.09068 C 0.32986 0.11705 0.33142 0.14412 0.33402 0.17095 C 0.3434 0.17002 0.36215 0.16817 0.36215 0.16817 " pathEditMode="relative" ptsTypes="ffffffffffffff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1680</Words>
  <Application>Microsoft Office PowerPoint</Application>
  <PresentationFormat>‫הצגה על המסך (4:3)</PresentationFormat>
  <Paragraphs>402</Paragraphs>
  <Slides>14</Slides>
  <Notes>10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Internal Logic Analyzer Middle presentation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Registers</vt:lpstr>
      <vt:lpstr>Write controller</vt:lpstr>
      <vt:lpstr>Read controller</vt:lpstr>
      <vt:lpstr>RAM</vt:lpstr>
      <vt:lpstr>Generics</vt:lpstr>
      <vt:lpstr>Testability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peri</cp:lastModifiedBy>
  <cp:revision>323</cp:revision>
  <dcterms:created xsi:type="dcterms:W3CDTF">2012-04-06T12:12:28Z</dcterms:created>
  <dcterms:modified xsi:type="dcterms:W3CDTF">2013-03-27T18:40:55Z</dcterms:modified>
</cp:coreProperties>
</file>