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77" r:id="rId4"/>
    <p:sldId id="259" r:id="rId5"/>
    <p:sldId id="260" r:id="rId6"/>
    <p:sldId id="261" r:id="rId7"/>
    <p:sldId id="263" r:id="rId8"/>
    <p:sldId id="282" r:id="rId9"/>
    <p:sldId id="291" r:id="rId10"/>
    <p:sldId id="288" r:id="rId11"/>
    <p:sldId id="283" r:id="rId12"/>
    <p:sldId id="285" r:id="rId13"/>
    <p:sldId id="286" r:id="rId14"/>
    <p:sldId id="292" r:id="rId15"/>
    <p:sldId id="293" r:id="rId16"/>
    <p:sldId id="294" r:id="rId17"/>
    <p:sldId id="290" r:id="rId1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ri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4345" autoAdjust="0"/>
    <p:restoredTop sz="80380" autoAdjust="0"/>
  </p:normalViewPr>
  <p:slideViewPr>
    <p:cSldViewPr>
      <p:cViewPr varScale="1">
        <p:scale>
          <a:sx n="75" d="100"/>
          <a:sy n="75" d="100"/>
        </p:scale>
        <p:origin x="-84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-96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3-23T16:00:17.343" idx="1">
    <p:pos x="3383" y="319"/>
    <p:text>לא עודכן</p:tex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2738D15-B769-4423-AFDD-17EEEF340682}" type="datetimeFigureOut">
              <a:rPr lang="he-IL" smtClean="0"/>
              <a:pPr/>
              <a:t>כ"ד/ניסן/תשע"ג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BE12DF1-E6F7-48A8-8BB2-0CD08F5C1D5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עיגולים</a:t>
            </a:r>
            <a:r>
              <a:rPr lang="he-IL" baseline="0" dirty="0" smtClean="0"/>
              <a:t> אדומים- עליית טריגר.</a:t>
            </a:r>
          </a:p>
          <a:p>
            <a:r>
              <a:rPr lang="he-IL" dirty="0" smtClean="0"/>
              <a:t>ריבוע טורקיז- מראה את הכתובות שנשלחות לחלקים השונים. כתובת נוכחית שנשלחת ל</a:t>
            </a:r>
            <a:r>
              <a:rPr lang="en-US" dirty="0" smtClean="0"/>
              <a:t>RAM</a:t>
            </a:r>
            <a:r>
              <a:rPr lang="he-IL" dirty="0" smtClean="0"/>
              <a:t>, כתובת מתאימה שנשלחת ל</a:t>
            </a:r>
            <a:r>
              <a:rPr lang="en-US" dirty="0" smtClean="0"/>
              <a:t>READ CONTROLLER</a:t>
            </a:r>
            <a:r>
              <a:rPr lang="he-IL" dirty="0" smtClean="0"/>
              <a:t>- בקונפיגורציה הנוכחית אנו שומרים</a:t>
            </a:r>
            <a:r>
              <a:rPr lang="he-IL" baseline="0" dirty="0" smtClean="0"/>
              <a:t> את כל המידע מעליית טריגר ואילך </a:t>
            </a:r>
            <a:r>
              <a:rPr lang="en-US" baseline="0" dirty="0" smtClean="0"/>
              <a:t>(trigger position = 0)</a:t>
            </a:r>
            <a:r>
              <a:rPr lang="he-IL" baseline="0" dirty="0" smtClean="0"/>
              <a:t>, כלומר הכתובת הראשונה תהיה אחת לפני הכתובת הנוכחית שנשלחת ל</a:t>
            </a:r>
            <a:r>
              <a:rPr lang="en-US" baseline="0" dirty="0" smtClean="0"/>
              <a:t>RAM</a:t>
            </a:r>
            <a:r>
              <a:rPr lang="he-IL" baseline="0" dirty="0" smtClean="0"/>
              <a:t> (המידע החדש שהגיע מקבל כתובת זו, כלומר המידע שהגיע בעליית השעון הקודמת ובו בוצעה עליית הטריגר הוא כתובת אחת לפני) וכתובת הסיום תהיה תמיד אחד לפני כתובת ההתחלה שנשלחת ל </a:t>
            </a:r>
            <a:r>
              <a:rPr lang="en-US" baseline="0" dirty="0" smtClean="0"/>
              <a:t>RC</a:t>
            </a:r>
            <a:r>
              <a:rPr lang="he-IL" baseline="0" dirty="0" smtClean="0"/>
              <a:t> (אנו מגדירים תמיד גודל </a:t>
            </a:r>
            <a:r>
              <a:rPr lang="en-US" baseline="0" dirty="0" smtClean="0"/>
              <a:t>RAM</a:t>
            </a:r>
            <a:r>
              <a:rPr lang="he-IL" baseline="0" dirty="0" smtClean="0"/>
              <a:t> עבור מספר הדגימות שאנו צריכים לדגום, כלומר אם יש לנו את כתובת ההתחלה נחסיר ממנה כתובת אחת ונקבל את כתובת הסיום).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E0EA5-5E12-4B54-89E3-9BF34CB31485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290963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יצרניות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מספקות כלי למטרת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במעבדה, הקרוי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הקלטה של מידע פנימי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והצגתו למשתמש. הכלי בנוי מחבילת חומרה, וחבילת תוכנה.(תמונה)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 החלק החומרתי נכנס לקוד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וכולל זיכרונות לאחסון המידע המוקלט, לוגיקה לשינוי קונפיגורציה (לדוגמא: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לדוגמא: פעיל בשינוי מ- '0' ל- '1'), לוגיקה לזיהוי נעילה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הרצוי ולוגיקה לשליחת המידע המוקלט לתוכנה.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החלק התוכנתי כולל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לבחור את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להקלטה,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המוקלט, הצגה נוחה של שמות הסיגנלים המוקלטים והצגה של תוצאות ההקלטה, המגיעות מהחומרה, למשתמש.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SignalTap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XILINX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ChipScope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כלי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יהיה בעל תכונות המאפשרות: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שינוי מ- '0' ל- '1'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'0', '1'.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 (באמצע, בהתחלה, בסוף...).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כמות הסיגנלים להקלטה.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עומק ההקלטה (זמן ההקלטה).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וטעינת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פרויקט.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 שמות הסיגנלים המוצגים.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המידע המוקלט לקובץ והצגתו באמצעות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waveform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בכלי סימולציה (ב-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Modelsim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(זכרונות ולוגיקה) בלתי תלויים בסוג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אופציונאלי: הגדרת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חכמים, כמו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מקונן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תנאים),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הכולל השוואות לוגיות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than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 הבלוקים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יקושרו ביניהם באמצעות ממשק אחיד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Wishbone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הממשק ביו החומרה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ולתוכנה יהיה באמצעות פרוטוקול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בניית מערכת תומכת, הכוללת חומרה ותוכנה, המאפשרת הזרקת חבילות מידע, המייצגות סצנות שונות של סיגנלים להקלטה ל- </a:t>
            </a:r>
            <a:r>
              <a:rPr lang="en-US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, קבלת מענה ממנו בנוגע למידע המוקלט והשוואה ביחס למצופה.</a:t>
            </a:r>
            <a:endParaRPr lang="en-US" sz="1100" kern="12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 smtClean="0"/>
              <a:t>הרחבה</a:t>
            </a:r>
            <a:r>
              <a:rPr lang="he-IL" baseline="0" dirty="0" smtClean="0"/>
              <a:t> לגבי פרוטוקולי התקשורת תינתן בהמשך המצגת.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קביעת קונפיגורציות:</a:t>
            </a:r>
            <a:r>
              <a:rPr lang="he-IL" baseline="0" dirty="0" smtClean="0"/>
              <a:t> לדוגמא נבחר כטריגר סיגנל ראשון, עם עומק הקלטה של 50%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</a:t>
            </a:r>
            <a:r>
              <a:rPr lang="he-IL" baseline="0" dirty="0" smtClean="0"/>
              <a:t> </a:t>
            </a:r>
            <a:r>
              <a:rPr lang="en-US" baseline="0" dirty="0" smtClean="0"/>
              <a:t>GENERICS</a:t>
            </a:r>
            <a:r>
              <a:rPr lang="he-IL" baseline="0" dirty="0" smtClean="0"/>
              <a:t> הם גדלים אשר מגדירים לנו את המערכת.</a:t>
            </a:r>
          </a:p>
          <a:p>
            <a:r>
              <a:rPr lang="he-IL" baseline="0" dirty="0" smtClean="0"/>
              <a:t>הם מוגדרים פעם אחת בתחילת ריצת התוכנית ונשמרים לכל אורכה.</a:t>
            </a:r>
          </a:p>
          <a:p>
            <a:r>
              <a:rPr lang="he-IL" b="1" baseline="0" dirty="0" smtClean="0"/>
              <a:t>לא ניתן </a:t>
            </a:r>
            <a:r>
              <a:rPr lang="he-IL" b="0" baseline="0" dirty="0" smtClean="0"/>
              <a:t>לשנות את גדלי ה</a:t>
            </a:r>
            <a:r>
              <a:rPr lang="en-US" b="0" baseline="0" dirty="0" smtClean="0"/>
              <a:t>GENERICS</a:t>
            </a:r>
            <a:r>
              <a:rPr lang="he-IL" b="0" baseline="0" dirty="0" smtClean="0"/>
              <a:t> תוך כדי ריצת התוכנית.</a:t>
            </a:r>
          </a:p>
          <a:p>
            <a:r>
              <a:rPr lang="he-IL" b="0" baseline="0" dirty="0" smtClean="0"/>
              <a:t>חלקם מוגדרים ע"י המשתמש וחלקם מוגדרים ע"י המערכת (מוגדרים בזמן התכנון, בקוד)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יחידת הרגיסטרים-תפקידה</a:t>
            </a:r>
            <a:r>
              <a:rPr lang="he-IL" baseline="0" dirty="0" smtClean="0"/>
              <a:t> לשמור מספר נתונים אשר משמשים את חלקי הליבה השונים. זוהי יחידת זיכרון זמינה ואמינה אשר משמשת לשמירת מידע התחלתי על </a:t>
            </a:r>
            <a:r>
              <a:rPr lang="he-IL" baseline="0" dirty="0" err="1" smtClean="0"/>
              <a:t>קונפיגורצית</a:t>
            </a:r>
            <a:r>
              <a:rPr lang="he-IL" baseline="0" dirty="0" smtClean="0"/>
              <a:t> המשתמש(</a:t>
            </a:r>
            <a:r>
              <a:rPr lang="en-US" baseline="0" dirty="0" smtClean="0"/>
              <a:t>TRIGG TYPE</a:t>
            </a:r>
            <a:r>
              <a:rPr lang="he-IL" baseline="0" dirty="0" smtClean="0"/>
              <a:t>,</a:t>
            </a:r>
            <a:r>
              <a:rPr lang="en-US" baseline="0" dirty="0" smtClean="0"/>
              <a:t>TRIGG POSITION</a:t>
            </a:r>
            <a:r>
              <a:rPr lang="he-IL" baseline="0" dirty="0" smtClean="0"/>
              <a:t>) ומידע עזר </a:t>
            </a:r>
            <a:r>
              <a:rPr lang="he-IL" baseline="0" dirty="0" err="1" smtClean="0"/>
              <a:t>לדיבוג</a:t>
            </a:r>
            <a:r>
              <a:rPr lang="he-IL" baseline="0" dirty="0" smtClean="0"/>
              <a:t>(</a:t>
            </a:r>
            <a:r>
              <a:rPr lang="en-US" baseline="0" dirty="0" smtClean="0"/>
              <a:t>CLK TO START</a:t>
            </a:r>
            <a:r>
              <a:rPr lang="he-IL" baseline="0" dirty="0" smtClean="0"/>
              <a:t>). </a:t>
            </a:r>
          </a:p>
          <a:p>
            <a:r>
              <a:rPr lang="he-IL" baseline="0" dirty="0" smtClean="0"/>
              <a:t>קיימים אצלנו (בינתיים) 4 רגיסטרים, כאשר ישנה אופציה להוסיף עוד לפי הצורך.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ה-</a:t>
            </a:r>
            <a:r>
              <a:rPr lang="en-US" baseline="0" dirty="0" smtClean="0"/>
              <a:t>RC</a:t>
            </a:r>
            <a:r>
              <a:rPr lang="he-IL" baseline="0" dirty="0" smtClean="0"/>
              <a:t> מקבל את כתובת ההתחלה והסיום של המידע הרלבנטי שצריך </a:t>
            </a:r>
            <a:r>
              <a:rPr lang="he-IL" baseline="0" dirty="0" err="1" smtClean="0"/>
              <a:t>להשלח</a:t>
            </a:r>
            <a:r>
              <a:rPr lang="he-IL" baseline="0" dirty="0" smtClean="0"/>
              <a:t> חזרה למשתמש. בכל מחזור שעון, נשלחת כתובת של מידע ל-</a:t>
            </a:r>
            <a:r>
              <a:rPr lang="en-US" baseline="0" dirty="0" smtClean="0"/>
              <a:t>RAM</a:t>
            </a:r>
            <a:r>
              <a:rPr lang="he-IL" baseline="0" dirty="0" smtClean="0"/>
              <a:t>, ומתקבלת "מילה" מה-</a:t>
            </a:r>
            <a:r>
              <a:rPr lang="en-US" baseline="0" dirty="0" smtClean="0"/>
              <a:t>RAM</a:t>
            </a:r>
            <a:r>
              <a:rPr lang="he-IL" baseline="0" dirty="0" smtClean="0"/>
              <a:t>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כ"ד/ניסן/תשע"ג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כ"ד/ניסן/תשע"ג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כ"ד/ניסן/תשע"ג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כ"ד/ניסן/תשע"ג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כ"ד/ניסן/תשע"ג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כ"ד/ניסן/תשע"ג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כ"ד/ניסן/תשע"ג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כ"ד/ניסן/תשע"ג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כ"ד/ניסן/תשע"ג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כ"ד/ניסן/תשע"ג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/>
              <a:pPr/>
              <a:t>כ"ד/ניסן/תשע"ג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/>
              <a:pPr/>
              <a:t>כ"ד/ניסן/תשע"ג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1099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Internal Logic Analyzer</a:t>
            </a:r>
            <a:br>
              <a:rPr lang="en-US" dirty="0" smtClean="0"/>
            </a:br>
            <a:r>
              <a:rPr lang="en-US" dirty="0" smtClean="0"/>
              <a:t>Middle presentation-part A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30243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By: Moran Katz and Zvika Pery</a:t>
            </a:r>
          </a:p>
          <a:p>
            <a:endParaRPr lang="en-US" dirty="0" smtClean="0"/>
          </a:p>
          <a:p>
            <a:r>
              <a:rPr lang="he-IL" dirty="0" smtClean="0"/>
              <a:t> </a:t>
            </a:r>
            <a:r>
              <a:rPr lang="en-US" dirty="0" smtClean="0"/>
              <a:t>Mentor: Moshe </a:t>
            </a:r>
            <a:r>
              <a:rPr lang="en-US" dirty="0" err="1" smtClean="0"/>
              <a:t>Porian</a:t>
            </a:r>
            <a:endParaRPr lang="en-US" dirty="0" smtClean="0"/>
          </a:p>
          <a:p>
            <a:endParaRPr lang="he-IL" dirty="0" smtClean="0"/>
          </a:p>
          <a:p>
            <a:r>
              <a:rPr lang="en-US" dirty="0" smtClean="0"/>
              <a:t>Dual-semester project</a:t>
            </a:r>
          </a:p>
          <a:p>
            <a:r>
              <a:rPr lang="en-US" dirty="0" smtClean="0"/>
              <a:t>Spring 2012</a:t>
            </a:r>
          </a:p>
          <a:p>
            <a:endParaRPr lang="he-IL" dirty="0"/>
          </a:p>
        </p:txBody>
      </p:sp>
      <p:pic>
        <p:nvPicPr>
          <p:cNvPr id="4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020272" y="332656"/>
            <a:ext cx="1687877" cy="864096"/>
            <a:chOff x="7020272" y="332656"/>
            <a:chExt cx="1687877" cy="864096"/>
          </a:xfrm>
        </p:grpSpPr>
        <p:sp>
          <p:nvSpPr>
            <p:cNvPr id="6" name="Oval 5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" name="Picture 6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cuments and Settings\user\My Documents\Dropbox\project\presentation\middle\reg_block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3429308"/>
            <a:ext cx="5000660" cy="3071526"/>
          </a:xfrm>
          <a:prstGeom prst="rect">
            <a:avLst/>
          </a:prstGeom>
          <a:noFill/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303116"/>
          </a:xfrm>
        </p:spPr>
        <p:txBody>
          <a:bodyPr>
            <a:normAutofit fontScale="70000" lnSpcReduction="20000"/>
          </a:bodyPr>
          <a:lstStyle/>
          <a:p>
            <a:pPr algn="l" rtl="0">
              <a:buNone/>
            </a:pPr>
            <a:r>
              <a:rPr lang="en-US" sz="2400" dirty="0" smtClean="0"/>
              <a:t>	In the project we have four units of registers:</a:t>
            </a:r>
          </a:p>
          <a:p>
            <a:pPr algn="l" rtl="0"/>
            <a:r>
              <a:rPr lang="en-US" sz="2400" dirty="0" smtClean="0"/>
              <a:t>Trigger type – values between 0-3. defines the type of trigger that we are looking for- {rise, fall, one or zero (for 3 cycles)}.</a:t>
            </a:r>
          </a:p>
          <a:p>
            <a:pPr algn="l" rtl="0"/>
            <a:r>
              <a:rPr lang="en-US" sz="2400" dirty="0" smtClean="0"/>
              <a:t>Trigger position- get values between 0-100. the percentage of the data that will recorded before trigger rise. </a:t>
            </a:r>
          </a:p>
          <a:p>
            <a:pPr algn="l" rtl="0"/>
            <a:r>
              <a:rPr lang="en-US" sz="2400" dirty="0" smtClean="0"/>
              <a:t> </a:t>
            </a:r>
            <a:r>
              <a:rPr lang="en-US" sz="2400" dirty="0" err="1" smtClean="0"/>
              <a:t>clk</a:t>
            </a:r>
            <a:r>
              <a:rPr lang="en-US" sz="2400" dirty="0" smtClean="0"/>
              <a:t> to start- values 0-256. Saves the number of clock cycles since the system was enabled until  trigger rise.</a:t>
            </a:r>
          </a:p>
          <a:p>
            <a:pPr algn="l" rtl="0"/>
            <a:r>
              <a:rPr lang="en-US" sz="2400" dirty="0" smtClean="0"/>
              <a:t>Enable- values 0 or 1. The status of the system, meaning our core starts looking for trigger rise.</a:t>
            </a:r>
            <a:endParaRPr lang="he-IL" sz="2400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85804" y="1214422"/>
            <a:ext cx="8229600" cy="204311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we receive the configurations from the user.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700" dirty="0" smtClean="0"/>
              <a:t>we than change the Enable to ‘1’.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the end,</a:t>
            </a:r>
            <a:r>
              <a:rPr kumimoji="0" lang="en-US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after we have found trigger rise we update </a:t>
            </a:r>
            <a:r>
              <a:rPr kumimoji="0" lang="en-US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</a:t>
            </a:r>
            <a:r>
              <a:rPr kumimoji="0" lang="en-US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start in every cycle.</a:t>
            </a:r>
            <a:endParaRPr kumimoji="0" lang="he-IL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“000”</a:t>
            </a:r>
            <a:endParaRPr lang="he-IL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00430" y="4223571"/>
            <a:ext cx="71438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“001”</a:t>
            </a:r>
            <a:endParaRPr lang="he-IL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“001”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00430" y="4214818"/>
            <a:ext cx="71438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“11001”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“011”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6182" y="4214818"/>
            <a:ext cx="4286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“1”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43306" y="3643314"/>
            <a:ext cx="571504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“010”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86182" y="4214818"/>
            <a:ext cx="4286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 smtClean="0"/>
              <a:t>1+</a:t>
            </a:r>
            <a:endParaRPr lang="he-IL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0.00023 C 0.01632 0.0074 0.04757 -0.00301 0.06528 -0.00509 C 0.07257 -0.0081 0.08194 -0.00393 0.08889 -0.00116 C 0.09305 0.00671 0.09288 0.01504 0.09444 0.02429 C 0.09531 0.04557 0.0967 0.06292 0.09444 0.0842 C 0.09514 0.09507 0.09618 0.10641 0.0967 0.11728 C 0.09739 0.13278 0.09409 0.14943 0.09878 0.16401 C 0.09982 0.16678 0.10347 0.16632 0.10555 0.16817 C 0.12205 0.16609 0.13698 0.16377 0.15347 0.16817 C 0.15729 0.16701 0.16475 0.16539 0.16475 0.16563 " pathEditMode="relative" rAng="0" ptsTypes="fffffffffA"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1.74879E-6 C 0.00869 0.00162 0.0165 0.0037 0.02535 0.00463 C 0.03698 0.00717 0.0474 0.00787 0.05938 0.00856 C 0.08299 0.01249 0.10504 0.01504 0.129 0.01596 C 0.12709 0.02892 0.12431 0.03771 0.12709 0.05043 C 0.12709 0.05066 0.12865 0.05876 0.129 0.05922 C 0.13073 0.06176 0.13351 0.0613 0.1356 0.062 C 0.1599 0.05598 0.18473 0.06361 0.20903 0.06593 C 0.21407 0.06477 0.2191 0.06431 0.22414 0.06292 C 0.22535 0.06246 0.22761 0.05876 0.22796 0.06061 C 0.22969 0.06986 0.2283 0.08004 0.22882 0.08975 C 0.22952 0.1034 0.23143 0.11774 0.23264 0.13162 C 0.23299 0.14296 0.23056 0.15499 0.23351 0.16586 C 0.23455 0.16956 0.23924 0.16655 0.24202 0.16702 C 0.25816 0.16956 0.25365 0.1684 0.27501 0.1684 " pathEditMode="relative" rAng="0" ptsTypes="ffffffffffffffA">
                                      <p:cBhvr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0.01979 0.00162 0.03958 0.00393 0.0592 0.00648 C 0.08159 0.01434 0.1085 0.01087 0.13107 0.01157 C 0.13368 0.01203 0.13645 0.0118 0.13888 0.01296 C 0.14409 0.0155 0.14184 0.02545 0.1427 0.02984 C 0.1434 0.03401 0.15104 0.03354 0.15156 0.03354 C 0.16944 0.02753 0.20243 0.03331 0.21562 0.03354 C 0.23316 0.03701 0.24861 0.03562 0.26614 0.03354 C 0.3151 0.03493 0.36371 0.03701 0.41267 0.03354 C 0.42066 0.03516 0.41944 0.03424 0.42135 0.0428 C 0.41701 0.08096 0.41909 0.06523 0.41562 0.09045 C 0.41597 0.09346 0.41597 0.09669 0.41649 0.0997 C 0.41701 0.10317 0.41857 0.10988 0.41857 0.10988 C 0.42013 0.12885 0.421 0.14782 0.42239 0.16678 C 0.43402 0.16077 0.4467 0.16169 0.4592 0.16169 " pathEditMode="relative" ptsTypes="ffffffffffffffA">
                                      <p:cBhvr>
                                        <p:cTn id="9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0" presetClass="path" presetSubtype="0" repeatCount="indefinite" accel="50000" decel="50000" fill="hold" grpId="1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C 0.01527 0.00717 0.03159 0.01064 0.04757 0.01296 C 0.07257 0.00579 0.09826 0.01203 0.12343 0.01435 C 0.12534 0.01481 0.12829 0.01319 0.12916 0.0155 C 0.1302 0.01782 0.12777 0.02082 0.12725 0.02337 C 0.12656 0.02637 0.12604 0.02938 0.12534 0.03239 C 0.12569 0.03678 0.12482 0.04141 0.12621 0.04534 C 0.12673 0.04719 0.15468 0.04904 0.16701 0.04927 C 0.19357 0.04997 0.22013 0.04997 0.2467 0.05043 C 0.25972 0.04465 0.27916 0.04974 0.29236 0.05043 C 0.30243 0.05228 0.3125 0.05251 0.32239 0.05575 C 0.32118 0.05922 0.31979 0.06269 0.31857 0.06616 C 0.31701 0.07033 0.32343 0.08675 0.32534 0.09068 C 0.32986 0.11705 0.33142 0.14412 0.33402 0.17095 C 0.3434 0.17002 0.36215 0.16817 0.36215 0.16817 " pathEditMode="relative" ptsTypes="ffffffffffffffA">
                                      <p:cBhvr>
                                        <p:cTn id="1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controller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428736"/>
            <a:ext cx="807249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inputs are the configurations from the registers, and the trigger.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outputs are the addresses of the relevant data(according to the configuration).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write controller calculates the address of the relevant data and send it to the read controller . 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357298"/>
            <a:ext cx="778674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The Blocks Diagram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In every cycle we get a new trigger and data.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The WC calc the current address and sends it to the RAM.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ALU trigger compare the trigger signal to the relevant configuration.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In  case we find a trigger rise, we rise the “trigger found” signal for one cycle.  </a:t>
            </a:r>
            <a:endParaRPr lang="he-IL" dirty="0"/>
          </a:p>
        </p:txBody>
      </p:sp>
      <p:pic>
        <p:nvPicPr>
          <p:cNvPr id="1026" name="Picture 2" descr="C:\Documents and Settings\user\My Documents\Dropbox\project\Documentation\middle presentation\wc_block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3214686"/>
            <a:ext cx="4572000" cy="3429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57620" y="3357562"/>
            <a:ext cx="5715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New Trigger</a:t>
            </a:r>
            <a:endParaRPr lang="he-IL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857620" y="6000768"/>
            <a:ext cx="50006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New Data</a:t>
            </a:r>
            <a:endParaRPr lang="he-IL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4942" y="5457782"/>
            <a:ext cx="64294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Cuurent</a:t>
            </a:r>
            <a:r>
              <a:rPr lang="en-US" sz="1000" dirty="0" smtClean="0"/>
              <a:t> </a:t>
            </a:r>
            <a:r>
              <a:rPr lang="en-US" sz="1000" dirty="0" err="1" smtClean="0"/>
              <a:t>addr</a:t>
            </a:r>
            <a:endParaRPr lang="he-IL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0826" y="5500702"/>
            <a:ext cx="64294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Cuurent</a:t>
            </a:r>
            <a:r>
              <a:rPr lang="en-US" sz="1000" dirty="0" smtClean="0"/>
              <a:t> </a:t>
            </a:r>
            <a:r>
              <a:rPr lang="en-US" sz="1000" dirty="0" err="1" smtClean="0"/>
              <a:t>addr</a:t>
            </a:r>
            <a:endParaRPr lang="he-IL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15074" y="5072074"/>
            <a:ext cx="64294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Next </a:t>
            </a:r>
            <a:r>
              <a:rPr lang="en-US" sz="1000" dirty="0" err="1" smtClean="0"/>
              <a:t>addr</a:t>
            </a:r>
            <a:endParaRPr lang="he-IL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7620" y="3786190"/>
            <a:ext cx="5715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900" dirty="0" smtClean="0"/>
              <a:t> </a:t>
            </a:r>
            <a:r>
              <a:rPr lang="en-US" sz="900" dirty="0" smtClean="0"/>
              <a:t>Trigger Position</a:t>
            </a:r>
            <a:endParaRPr lang="he-IL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3857620" y="4143380"/>
            <a:ext cx="5715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900" dirty="0" smtClean="0"/>
              <a:t> </a:t>
            </a:r>
            <a:r>
              <a:rPr lang="en-US" sz="900" dirty="0" smtClean="0"/>
              <a:t>Trigger Type</a:t>
            </a:r>
            <a:endParaRPr lang="he-IL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6572264" y="4143380"/>
            <a:ext cx="1000132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err="1" smtClean="0"/>
              <a:t>Str</a:t>
            </a:r>
            <a:r>
              <a:rPr lang="en-US" sz="900" dirty="0" smtClean="0"/>
              <a:t> </a:t>
            </a:r>
            <a:r>
              <a:rPr lang="en-US" sz="900" dirty="0" err="1" smtClean="0"/>
              <a:t>addr</a:t>
            </a:r>
            <a:r>
              <a:rPr lang="en-US" sz="900" dirty="0" smtClean="0"/>
              <a:t>\</a:t>
            </a:r>
            <a:r>
              <a:rPr lang="en-US" sz="900" dirty="0" err="1" smtClean="0"/>
              <a:t>ed</a:t>
            </a:r>
            <a:r>
              <a:rPr lang="en-US" sz="900" dirty="0" smtClean="0"/>
              <a:t> </a:t>
            </a:r>
            <a:r>
              <a:rPr lang="en-US" sz="900" dirty="0" err="1" smtClean="0"/>
              <a:t>addr</a:t>
            </a:r>
            <a:endParaRPr lang="he-IL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6929454" y="4071942"/>
            <a:ext cx="357190" cy="230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‘1’</a:t>
            </a:r>
            <a:endParaRPr lang="he-IL" sz="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20148E-6 C 0.02257 0.00578 0.00156 0.00069 0.06494 0.00162 C 0.09705 0.00208 0.12935 0.00254 0.16146 0.00324 C 0.16372 0.00856 0.16268 0.01735 0.16893 0.02151 C 0.17066 0.0259 0.16945 0.02243 0.17223 0.02891 C 0.17257 0.02961 0.17344 0.03146 0.17344 0.03146 C 0.17396 0.03562 0.1724 0.04256 0.17865 0.04418 C 0.20018 0.03747 0.22396 0.04163 0.24688 0.04256 C 0.26494 0.04372 0.28299 0.04372 0.30105 0.0451 C 0.30834 0.04557 0.3158 0.04626 0.32292 0.04742 C 0.32535 0.04788 0.33039 0.04904 0.33039 0.04904 C 0.32691 0.05297 0.32813 0.05042 0.32813 0.05713 " pathEditMode="relative" rAng="0" ptsTypes="fffffffffffA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2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99954E-6 C 0.02465 -0.00278 0.04775 3.99954E-6 0.07257 0.00254 C 0.09913 0.00092 0.12049 0.00023 0.14618 0.00254 C 0.18386 0.00115 0.21493 -0.00093 0.2507 0.00254 C 0.25347 0.00439 0.25712 0.00439 0.25955 0.00647 C 0.26042 0.0074 0.26042 0.00902 0.26094 0.01017 C 0.26163 0.01202 0.26354 0.01549 0.26354 0.01549 " pathEditMode="relative" rAng="0" ptsTypes="ffffffA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1908E-6 C 0.00226 0.00902 -1.94444E-6 0.01873 0.00365 0.02776 C 0.00417 0.02961 0.00868 0.02891 0.01111 0.02914 C 0.02136 0.02984 0.03143 0.0303 0.04167 0.03053 C 0.07413 0.03123 0.1066 0.03123 0.13906 0.03192 C 0.15573 0.03053 0.17188 0.0266 0.18854 0.02637 C 0.21632 0.02591 0.24445 0.02776 0.27257 0.02776 " pathEditMode="relative" rAng="0" ptsTypes="ffffffA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4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-0.0066 -0.02221 -0.00399 -0.00833 -0.00295 -0.04256 C -0.00382 -0.04997 -0.00139 -0.05991 -0.00573 -0.06454 C -0.01198 -0.07079 -0.03576 -0.06593 -0.04358 -0.06593 " pathEditMode="relative" ptsTypes="fffA">
                                      <p:cBhvr>
                                        <p:cTn id="7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C -0.01684 0.00787 -0.03854 -0.00162 -0.05729 0 C -0.06805 0.00393 -0.08021 0.00417 -0.09132 0.00648 C -0.09028 0.01828 -0.08819 0.02707 -0.09132 0.03886 C -0.09253 0.04326 -0.09739 0.04765 -0.1 0.05043 " pathEditMode="relative" ptsTypes="ffffA"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08 0.00162 0.01146 0.00624 0.01754 0.00786 C 0.03195 0.01156 0.04514 0.01226 0.06025 0.01295 C 0.08646 0.01712 0.11268 0.01619 0.13889 0.01295 C 0.13889 0.01295 0.1566 0.0148 0.15921 0.0155 C 0.16129 0.01619 0.16511 0.01827 0.16511 0.01827 C 0.17952 0.03747 0.19271 0.0303 0.21546 0.03123 C 0.24132 0.034 0.26164 0.03423 0.29028 0.03493 C 0.29636 0.03585 0.30278 0.03493 0.30869 0.03747 C 0.3099 0.03794 0.31233 0.04603 0.31268 0.04673 C 0.31528 0.05112 0.32014 0.05228 0.32327 0.05575 C 0.32674 0.05945 0.329 0.06454 0.33212 0.0687 C 0.33264 0.07171 0.33316 0.07657 0.3349 0.07888 C 0.33594 0.08027 0.33785 0.08027 0.33889 0.08165 " pathEditMode="relative" ptsTypes="fffffffffffffA">
                                      <p:cBhvr>
                                        <p:cTn id="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368 0.00092 0.06649 0.0037 0.1 0.00532 C 0.12257 0.00856 0.12812 0.00995 0.16215 0.00393 C 0.16441 0.00347 0.16406 -0.00231 0.16597 -0.00393 C 0.16979 -0.00717 0.17152 -0.01134 0.17569 -0.01411 C 0.18298 -0.02475 0.22465 -0.01712 0.23211 -0.01689 C 0.23958 -0.01481 0.24704 -0.01319 0.25434 -0.01041 C 0.26128 -0.00416 0.25902 -0.00763 0.26215 -0.00116 C 0.26406 0.00694 0.26423 0.01527 0.26597 0.02336 C 0.26527 0.02637 0.26406 0.03238 0.26406 0.03238 " pathEditMode="relative" ptsTypes="fffffffffA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4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0955 0.0037 0.02118 0.00278 0.03107 0.0037 C 0.04201 0.00278 0.05642 0.01157 0.06406 0.00116 C 0.0717 -0.00925 0.06458 -0.02822 0.0651 -0.04279 C 0.06528 -0.0451 0.06458 -0.04881 0.06614 -0.04927 C 0.0776 -0.05204 0.08941 -0.05089 0.10104 -0.05181 C 0.12465 -0.05598 0.14791 -0.0532 0.17187 -0.0532 " pathEditMode="relative" ptsTypes="ffffffA">
                                      <p:cBhvr>
                                        <p:cTn id="1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0069 0.00138 0.00139 0.00254 0.00191 0.00393 C 0.00243 0.00555 0.00225 0.0074 0.00295 0.00902 C 0.00833 0.02174 0.02829 0.01896 0.03489 0.01943 C 0.04843 0.02174 0.06215 0.02405 0.07569 0.0259 C 0.08107 0.03701 0.07604 0.06384 0.08836 0.06592 C 0.09218 0.06662 0.09618 0.06708 0.1 0.06731 C 0.10902 0.068 0.11805 0.068 0.12708 0.06847 C 0.14166 0.07009 0.1625 0.06315 0.17378 0.07379 C 0.17621 0.08443 0.17673 0.09831 0.17673 0.10987 " pathEditMode="relative" ptsTypes="fffffffffA">
                                      <p:cBhvr>
                                        <p:cTn id="1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5" grpId="1" build="allAtOnce"/>
      <p:bldP spid="7" grpId="0" uiExpand="1" build="allAtOnce"/>
      <p:bldP spid="9" grpId="0" uiExpand="1" animBg="1"/>
      <p:bldP spid="9" grpId="1" uiExpand="1" animBg="1"/>
      <p:bldP spid="10" grpId="0" uiExpand="1" animBg="1"/>
      <p:bldP spid="10" grpId="1" uiExpand="1" animBg="1"/>
      <p:bldP spid="12" grpId="0" uiExpand="1" animBg="1"/>
      <p:bldP spid="12" grpId="1" uiExpand="1" animBg="1"/>
      <p:bldP spid="13" grpId="0" uiExpand="1" animBg="1"/>
      <p:bldP spid="13" grpId="1" uiExpand="1" animBg="1"/>
      <p:bldP spid="14" grpId="0" uiExpand="1" animBg="1"/>
      <p:bldP spid="14" grpId="1" uiExpand="1" animBg="1"/>
      <p:bldP spid="11" grpId="0" animBg="1"/>
      <p:bldP spid="11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controller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158" y="1571612"/>
            <a:ext cx="8229600" cy="135732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err="1" smtClean="0"/>
              <a:t>Recieves</a:t>
            </a:r>
            <a:r>
              <a:rPr lang="en-US" sz="2000" dirty="0" smtClean="0"/>
              <a:t> a start and an end address of the relevant data, that needs to be sent back to the user. </a:t>
            </a:r>
          </a:p>
          <a:p>
            <a:pPr algn="l" rtl="0"/>
            <a:r>
              <a:rPr lang="en-US" sz="2000" dirty="0" err="1" smtClean="0"/>
              <a:t>Recieves</a:t>
            </a:r>
            <a:r>
              <a:rPr lang="en-US" sz="2000" dirty="0" smtClean="0"/>
              <a:t> the data from the RAM and send it to the user via the WBM.</a:t>
            </a:r>
            <a:endParaRPr lang="he-I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28736"/>
            <a:ext cx="8286808" cy="20005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  The Block Diagram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Starts according to trigger rise.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/>
              <a:t> The start and end addresses are being saved, and in every cycle the relevant address is sent to the RAM.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/>
              <a:t> In parallel, data is coming from the RAM and being sent out to the user.</a:t>
            </a:r>
          </a:p>
          <a:p>
            <a:pPr algn="l" rtl="0">
              <a:buFont typeface="Arial" pitchFamily="34" charset="0"/>
              <a:buChar char="•"/>
            </a:pPr>
            <a:endParaRPr lang="he-IL" sz="2000" dirty="0"/>
          </a:p>
        </p:txBody>
      </p:sp>
      <p:pic>
        <p:nvPicPr>
          <p:cNvPr id="1026" name="Picture 2" descr="C:\Documents and Settings\user\My Documents\Dropbox\project\presentation\middle\rc_block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1433" y="3071810"/>
            <a:ext cx="5048253" cy="378619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14678" y="4429132"/>
            <a:ext cx="714380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‘0’ -&gt; ‘1’</a:t>
            </a:r>
            <a:endParaRPr lang="he-IL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3286116" y="5643578"/>
            <a:ext cx="7143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Data from the RAM</a:t>
            </a:r>
            <a:endParaRPr lang="he-IL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214678" y="4143380"/>
            <a:ext cx="71438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600" dirty="0" smtClean="0"/>
              <a:t>START</a:t>
            </a:r>
            <a:r>
              <a:rPr lang="he-IL" sz="600" dirty="0" smtClean="0"/>
              <a:t>\</a:t>
            </a:r>
            <a:r>
              <a:rPr lang="en-US" sz="600" dirty="0" smtClean="0"/>
              <a:t>END ADDR</a:t>
            </a:r>
            <a:endParaRPr lang="he-IL" sz="6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4678" y="4643446"/>
            <a:ext cx="71438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600" dirty="0" smtClean="0"/>
              <a:t>START</a:t>
            </a:r>
            <a:r>
              <a:rPr lang="he-IL" sz="600" dirty="0" smtClean="0"/>
              <a:t>\</a:t>
            </a:r>
            <a:r>
              <a:rPr lang="en-US" sz="600" dirty="0" smtClean="0"/>
              <a:t>END ADDR</a:t>
            </a:r>
            <a:endParaRPr lang="he-IL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0694" y="4429132"/>
            <a:ext cx="7143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Next </a:t>
            </a:r>
            <a:r>
              <a:rPr lang="en-US" sz="900" dirty="0" err="1" smtClean="0"/>
              <a:t>addr</a:t>
            </a:r>
            <a:r>
              <a:rPr lang="en-US" sz="900" dirty="0" smtClean="0"/>
              <a:t> out</a:t>
            </a:r>
            <a:endParaRPr lang="he-IL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2587 0.00463 0.05156 0.00903 0.0776 0.01018 C 0.09635 0.00833 0.11545 0.00787 0.13385 0.00255 C 0.14739 0.00324 0.16041 0.00417 0.17378 0.00648 C 0.19757 0.00278 0.18524 0.00371 0.21059 0.00371 " pathEditMode="relative" ptsTypes="ffff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86 -0.00509 C 0.02466 -0.00879 0.04827 -0.00671 0.07431 -0.00509 C 0.09289 -0.00277 0.11146 -0.00231 0.13004 0.0007 C 0.13195 0.00555 0.13282 0.01504 0.13577 0.01851 C 0.13803 0.02198 0.1415 0.02152 0.14445 0.02267 C 0.16372 0.02105 0.18316 0.01851 0.20296 0.01851 " pathEditMode="relative" rAng="0" ptsTypes="fffffA"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275 -0.01157 C 0.03108 -0.01874 0.02501 -0.01457 0.04514 -0.01272 C 0.05782 -0.01157 0.07049 -0.00833 0.08299 -0.00625 C 0.09879 -0.0037 0.12466 -0.00417 0.13542 -0.0037 C 0.13889 -0.00463 0.14254 -0.00486 0.14601 -0.00625 C 0.15053 -0.00787 0.14896 -0.01296 0.15487 -0.01666 C 0.17101 -0.01596 0.18091 -0.01689 0.19462 -0.01157 C 0.19566 -0.00995 0.19827 -0.00602 0.19948 -0.00509 C 0.20573 1.62387E-6 0.2033 -0.00532 0.20521 0.00023 " pathEditMode="relative" rAng="0" ptsTypes="ffffffffA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" presetClass="exit" presetSubtype="1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0" presetClass="path" presetSubtype="0" repeatCount="indefinite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1.63313E-6 C 0.01667 0.00208 0.03316 0.00324 0.05018 0.00393 C 0.06476 0.00578 0.07917 0.00717 0.09393 0.00809 C 0.1007 0.01018 0.10556 0.01249 0.11251 0.01341 C 0.11372 0.01388 0.11476 0.01434 0.1158 0.0148 C 0.11702 0.01527 0.11928 0.01619 0.11928 0.01642 " pathEditMode="relative" rAng="0" ptsTypes="fffffA">
                                      <p:cBhvr>
                                        <p:cTn id="6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28 0.01642 C 0.12882 0.01503 0.13369 0.01457 0.14497 0.01388 C 0.18091 0.01503 0.21685 0.01549 0.25278 0.01596 C 0.26476 0.01549 0.27362 0.0148 0.2849 0.01364 C 0.28577 0.01364 0.2981 0.01364 0.30174 0.01434 C 0.31615 0.01688 0.29358 0.01364 0.30712 0.01549 C 0.30938 0.01665 0.31146 0.01711 0.3132 0.01827 C 0.31424 0.02012 0.31511 0.02174 0.31511 0.02382 " pathEditMode="relative" rAng="0" ptsTypes="fffffffA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0" presetClass="path" presetSubtype="0" repeatCount="indefinite" accel="50000" decel="5000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C 0.00972 0.00393 0.01996 0.00393 0.03003 0.00509 C 0.05139 0.00763 0.07257 0.00925 0.0941 0.01041 C 0.11458 0.00879 0.1309 0.00601 0.15052 0.00254 C 0.2059 0.00509 0.18628 0.00092 0.20972 0.00647 C 0.23611 0.00416 0.26198 0.00347 0.28837 0.00647 C 0.29618 0.00509 0.31406 -0.00209 0.31944 0.00902 C 0.32101 0.01619 0.31649 0.01943 0.31649 0.0259 " pathEditMode="relative" ptsTypes="fffffffA">
                                      <p:cBhvr>
                                        <p:cTn id="7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0" presetClass="path" presetSubtype="0" repeatCount="indefinite" accel="50000" decel="5000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C 0.00746 -0.00486 0.03333 0.00255 0.0408 0.0037 C 0.04409 0.00416 0.05052 0.00509 0.05052 0.00509 C 0.07743 0.00208 0.10416 0.00023 0.13107 -0.00254 C 0.13784 -0.00856 0.13472 -0.00694 0.13975 -0.00902 C 0.14184 0.00648 0.14218 0.02198 0.14375 0.03747 C 0.14427 0.04164 0.14514 0.0502 0.14566 0.05043 C 0.15364 0.05297 0.1618 0.05205 0.16996 0.05297 C 0.19427 0.05552 0.21875 0.05598 0.24271 0.06084 C 0.29444 0.0502 0.29739 0.05598 0.38055 0.05691 C 0.40087 0.05344 0.41354 0.05066 0.43593 0.04904 C 0.45347 0.04997 0.47014 0.05274 0.48732 0.04904 C 0.50052 0.04973 0.51163 0.05043 0.5243 0.05297 C 0.53159 0.05922 0.52916 0.06292 0.52916 0.07634 " pathEditMode="relative" ptsTypes="fffffffffffffA">
                                      <p:cBhvr>
                                        <p:cTn id="8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 uiExpand="1" build="allAtOnce"/>
      <p:bldP spid="7" grpId="0" animBg="1"/>
      <p:bldP spid="7" grpId="1" animBg="1"/>
      <p:bldP spid="7" grpId="2" animBg="1"/>
      <p:bldP spid="9" grpId="0" animBg="1"/>
      <p:bldP spid="9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2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3209921"/>
            <a:ext cx="5285762" cy="364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2915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The main memory unit.</a:t>
            </a:r>
            <a:endParaRPr lang="he-IL" sz="2400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428596" y="2000240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</a:t>
            </a:r>
            <a:r>
              <a:rPr lang="en-US" sz="2400" dirty="0" smtClean="0"/>
              <a:t>a that’s come as input and needed to be send back to the user is saved in the RAM between that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428596" y="2786058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/>
          <a:p>
            <a:pPr marL="342900" indent="-342900" algn="l" rtl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RAM size is determined according the relevant generics-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571472" y="3643314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indent="-342900" algn="l" rtl="0">
              <a:spcBef>
                <a:spcPct val="20000"/>
              </a:spcBef>
            </a:pP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46125" y="3214688"/>
          <a:ext cx="4330700" cy="457200"/>
        </p:xfrm>
        <a:graphic>
          <a:graphicData uri="http://schemas.openxmlformats.org/presentationml/2006/ole">
            <p:oleObj spid="_x0000_s1027" name="Equation" r:id="rId4" imgW="4330440" imgH="457200" progId="Equation.DSMT4">
              <p:embed/>
            </p:oleObj>
          </a:graphicData>
        </a:graphic>
      </p:graphicFrame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428596" y="3714752"/>
            <a:ext cx="2928958" cy="171451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Record_depth_g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4,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Num_of</a:t>
            </a:r>
            <a:r>
              <a:rPr lang="en-US" sz="1600" dirty="0" smtClean="0"/>
              <a:t>_</a:t>
            </a:r>
            <a:r>
              <a:rPr lang="en-US" sz="1600" dirty="0" err="1" smtClean="0"/>
              <a:t>signals_g</a:t>
            </a:r>
            <a:r>
              <a:rPr lang="en-US" sz="1600" dirty="0" smtClean="0"/>
              <a:t> = 5,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Signal_ram_depth</a:t>
            </a:r>
            <a:r>
              <a:rPr lang="en-US" sz="1600" dirty="0" smtClean="0"/>
              <a:t>_g = 3,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/>
              <a:t>Signal_ram_width_g</a:t>
            </a:r>
            <a:r>
              <a:rPr lang="en-US" sz="1600" dirty="0" smtClean="0"/>
              <a:t> = 3.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28596" y="5357826"/>
          <a:ext cx="1841500" cy="431800"/>
        </p:xfrm>
        <a:graphic>
          <a:graphicData uri="http://schemas.openxmlformats.org/presentationml/2006/ole">
            <p:oleObj spid="_x0000_s1028" name="Equation" r:id="rId5" imgW="1841400" imgH="431640" progId="Equation.DSMT4">
              <p:embed/>
            </p:oleObj>
          </a:graphicData>
        </a:graphic>
      </p:graphicFrame>
      <p:graphicFrame>
        <p:nvGraphicFramePr>
          <p:cNvPr id="12" name="טבלה 11"/>
          <p:cNvGraphicFramePr>
            <a:graphicFrameLocks noGrp="1"/>
          </p:cNvGraphicFramePr>
          <p:nvPr/>
        </p:nvGraphicFramePr>
        <p:xfrm>
          <a:off x="4071934" y="3786190"/>
          <a:ext cx="1928828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2207"/>
                <a:gridCol w="482207"/>
                <a:gridCol w="482207"/>
                <a:gridCol w="482207"/>
              </a:tblGrid>
              <a:tr h="285752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Ram width</a:t>
                      </a:r>
                      <a:endParaRPr lang="he-IL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s1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s1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s1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Ram depth</a:t>
                      </a:r>
                      <a:endParaRPr lang="he-IL" sz="1600" dirty="0"/>
                    </a:p>
                  </a:txBody>
                  <a:tcPr vert="vert">
                    <a:solidFill>
                      <a:schemeClr val="bg2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טבלה 12"/>
          <p:cNvGraphicFramePr>
            <a:graphicFrameLocks noGrp="1"/>
          </p:cNvGraphicFramePr>
          <p:nvPr/>
        </p:nvGraphicFramePr>
        <p:xfrm>
          <a:off x="6643702" y="3786190"/>
          <a:ext cx="1928828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2207"/>
                <a:gridCol w="482207"/>
                <a:gridCol w="482207"/>
                <a:gridCol w="482207"/>
              </a:tblGrid>
              <a:tr h="299402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Ram width</a:t>
                      </a:r>
                      <a:endParaRPr lang="he-IL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s1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Ram depth</a:t>
                      </a:r>
                      <a:endParaRPr lang="he-IL" sz="1600" dirty="0"/>
                    </a:p>
                  </a:txBody>
                  <a:tcPr vert="vert">
                    <a:solidFill>
                      <a:schemeClr val="bg2"/>
                    </a:solidFill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s2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s3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טבלה 13"/>
          <p:cNvGraphicFramePr>
            <a:graphicFrameLocks noGrp="1"/>
          </p:cNvGraphicFramePr>
          <p:nvPr/>
        </p:nvGraphicFramePr>
        <p:xfrm>
          <a:off x="4071934" y="5323546"/>
          <a:ext cx="1928828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2207"/>
                <a:gridCol w="482207"/>
                <a:gridCol w="482207"/>
                <a:gridCol w="482207"/>
              </a:tblGrid>
              <a:tr h="285752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Ram width</a:t>
                      </a:r>
                      <a:endParaRPr lang="he-IL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s4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s4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s4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Ram depth</a:t>
                      </a:r>
                      <a:endParaRPr lang="he-IL" sz="1600" dirty="0"/>
                    </a:p>
                  </a:txBody>
                  <a:tcPr vert="vert">
                    <a:solidFill>
                      <a:schemeClr val="bg2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טבלה 14"/>
          <p:cNvGraphicFramePr>
            <a:graphicFrameLocks noGrp="1"/>
          </p:cNvGraphicFramePr>
          <p:nvPr/>
        </p:nvGraphicFramePr>
        <p:xfrm>
          <a:off x="6643700" y="5323546"/>
          <a:ext cx="1928828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2207"/>
                <a:gridCol w="482207"/>
                <a:gridCol w="482207"/>
                <a:gridCol w="482207"/>
              </a:tblGrid>
              <a:tr h="299402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Ram width</a:t>
                      </a:r>
                      <a:endParaRPr lang="he-IL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s4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600" dirty="0" smtClean="0"/>
                        <a:t>Ram depth</a:t>
                      </a:r>
                      <a:endParaRPr lang="he-IL" sz="1600" dirty="0"/>
                    </a:p>
                  </a:txBody>
                  <a:tcPr vert="vert">
                    <a:solidFill>
                      <a:schemeClr val="bg2"/>
                    </a:solidFill>
                  </a:tcPr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Φ</a:t>
                      </a:r>
                      <a:endParaRPr lang="he-IL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85786" y="1571612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Input cycle:</a:t>
            </a:r>
            <a:endParaRPr lang="he-IL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28596" y="2038641"/>
            <a:ext cx="57864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Getting the input </a:t>
            </a:r>
            <a:r>
              <a:rPr lang="en-US" sz="2400" dirty="0" err="1" smtClean="0"/>
              <a:t>addtess</a:t>
            </a:r>
            <a:r>
              <a:rPr lang="en-US" sz="2400" dirty="0" smtClean="0"/>
              <a:t> and data to save.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596" y="2428868"/>
            <a:ext cx="50006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Saving the data in the RAM.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86050" y="3429000"/>
            <a:ext cx="857256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Address enable </a:t>
            </a:r>
            <a:r>
              <a:rPr lang="en-US" sz="1000" dirty="0" err="1" smtClean="0"/>
              <a:t>currect</a:t>
            </a:r>
            <a:r>
              <a:rPr lang="en-US" sz="1000" dirty="0" smtClean="0"/>
              <a:t> RAM</a:t>
            </a:r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214678" y="4929198"/>
            <a:ext cx="500066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Input data</a:t>
            </a:r>
            <a:endParaRPr lang="he-IL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928926" y="2857496"/>
            <a:ext cx="714380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Enable correct RAM</a:t>
            </a:r>
            <a:endParaRPr lang="he-IL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000364" y="5572140"/>
            <a:ext cx="642942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output address</a:t>
            </a:r>
            <a:endParaRPr lang="he-IL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072066" y="3857628"/>
            <a:ext cx="428628" cy="2462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000" dirty="0" smtClean="0"/>
              <a:t>'1'</a:t>
            </a:r>
            <a:endParaRPr lang="he-IL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072066" y="3825721"/>
            <a:ext cx="428628" cy="2462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000" dirty="0" smtClean="0"/>
              <a:t>'0'</a:t>
            </a:r>
            <a:endParaRPr lang="he-IL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5786" y="1571612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Output cycle:</a:t>
            </a:r>
            <a:endParaRPr lang="he-IL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428596" y="2038641"/>
            <a:ext cx="56436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Sending the output address to the RAM.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8596" y="2428868"/>
            <a:ext cx="70723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The output is the relevant data and the valid signal.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8926" y="6143644"/>
            <a:ext cx="714380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Enable correct RAM</a:t>
            </a:r>
            <a:endParaRPr lang="he-IL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71802" y="6143644"/>
            <a:ext cx="500066" cy="2462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000" dirty="0" smtClean="0"/>
              <a:t>'0'</a:t>
            </a:r>
            <a:endParaRPr lang="he-IL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071802" y="6429396"/>
            <a:ext cx="500066" cy="2462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‘1’</a:t>
            </a:r>
            <a:endParaRPr lang="he-IL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786578" y="5357826"/>
            <a:ext cx="571504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Output data</a:t>
            </a:r>
            <a:endParaRPr lang="he-IL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786578" y="5929330"/>
            <a:ext cx="571504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Valid output</a:t>
            </a:r>
            <a:endParaRPr lang="he-IL" sz="1000" dirty="0"/>
          </a:p>
        </p:txBody>
      </p:sp>
      <p:sp>
        <p:nvSpPr>
          <p:cNvPr id="35" name="אליפסה 34"/>
          <p:cNvSpPr/>
          <p:nvPr/>
        </p:nvSpPr>
        <p:spPr>
          <a:xfrm>
            <a:off x="4214810" y="4000504"/>
            <a:ext cx="3643338" cy="6429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/>
        </p:nvSpPr>
        <p:spPr>
          <a:xfrm rot="16200000">
            <a:off x="3679025" y="4750603"/>
            <a:ext cx="2286016" cy="6429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TextBox 36"/>
          <p:cNvSpPr txBox="1"/>
          <p:nvPr/>
        </p:nvSpPr>
        <p:spPr>
          <a:xfrm>
            <a:off x="5214942" y="3429000"/>
            <a:ext cx="18573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First signal</a:t>
            </a:r>
            <a:endParaRPr lang="he-IL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00298" y="4786322"/>
            <a:ext cx="18573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First “word”</a:t>
            </a:r>
            <a:endParaRPr lang="he-IL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7.17095E-6 C 0.01927 0.00324 0.0283 -0.00046 0.04948 -0.00254 C 0.0665 -0.0067 0.08351 -0.00231 0.10087 -0.00138 C 0.10972 0.00047 0.11841 0.00209 0.12709 0.00394 C 0.13108 0.01828 0.12778 0.03355 0.12518 0.04789 C 0.12587 0.05922 0.12691 0.0701 0.12813 0.08143 C 0.12813 0.08212 0.12952 0.09716 0.13004 0.09832 C 0.13056 0.09947 0.13195 0.09901 0.13299 0.09947 C 0.14393 0.10433 0.13472 0.10202 0.15243 0.10341 C 0.16875 0.10641 0.18542 0.10595 0.20191 0.10734 C 0.23247 0.10364 0.26268 0.10664 0.29306 0.10988 C 0.33472 0.10572 0.37552 0.10225 0.41736 0.10225 " pathEditMode="relative" ptsTypes="fffffffffffA">
                                      <p:cBhvr>
                                        <p:cTn id="1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0139 0.01065 0.00174 0.02152 0.00295 0.03239 C 0.0033 0.03933 0.00365 0.04627 0.00399 0.05321 C 0.00417 0.05737 0.00452 0.06177 0.00486 0.06593 C 0.00799 0.09647 0.01563 0.08791 0.0408 0.08929 C 0.0467 0.08953 0.05243 0.09022 0.05833 0.09068 C 0.07222 0.08976 0.08611 0.08837 0.1 0.08814 C 0.12083 0.08768 0.11684 0.08189 0.1224 0.09323 C 0.1217 0.09762 0.12066 0.10179 0.12049 0.10618 C 0.11927 0.13093 0.14219 0.12099 0.15538 0.12168 C 0.18125 0.12584 0.1658 0.12399 0.20191 0.12561 C 0.21198 0.127 0.20781 0.12677 0.21458 0.12677 " pathEditMode="relative" ptsTypes="fffffffffffA">
                                      <p:cBhvr>
                                        <p:cTn id="1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500"/>
                            </p:stCondLst>
                            <p:childTnLst>
                              <p:par>
                                <p:cTn id="141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000"/>
                            </p:stCondLst>
                            <p:childTnLst>
                              <p:par>
                                <p:cTn id="1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500"/>
                            </p:stCondLst>
                            <p:childTnLst>
                              <p:par>
                                <p:cTn id="1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666 0.0111 0.00069 0.00139 0.04652 0.0037 C 0.05208 0.00393 0.05746 0.0074 0.06302 0.00763 C 0.07534 0.00833 0.08767 0.00856 0.1 0.00902 C 0.11979 0.01064 0.13836 0.01133 0.15816 0.00902 C 0.16076 -0.0007 0.16111 -0.01064 0.16111 -0.02082 " pathEditMode="relative" ptsTypes="fffffA">
                                      <p:cBhvr>
                                        <p:cTn id="1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500"/>
                            </p:stCondLst>
                            <p:childTnLst>
                              <p:par>
                                <p:cTn id="1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562 -0.00508 0.01475 -0.00532 0.03489 -0.00393 C 0.04288 0.00301 0.03593 -0.00462 0.03593 0.02059 C 0.03593 0.02799 0.03784 0.04257 0.03784 0.04257 C 0.03871 0.07495 0.04097 0.10711 0.0427 0.13949 C 0.04132 0.14759 0.03888 0.15892 0.03888 0.16679 C 0.03888 0.17211 0.03732 0.17974 0.04079 0.18229 C 0.04704 0.18691 0.05503 0.18321 0.06215 0.18367 C 0.08802 0.18761 0.11475 0.18645 0.14079 0.18737 C 0.14531 0.18645 0.15 0.18668 0.15434 0.18483 C 0.15538 0.18437 0.15538 0.18229 0.15538 0.1809 C 0.1552 0.17488 0.15382 0.16887 0.15347 0.16285 C 0.15312 0.15823 0.15347 0.15337 0.15347 0.14874 " pathEditMode="relative" ptsTypes="ffffffffffffA">
                                      <p:cBhvr>
                                        <p:cTn id="1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0.00255 C 0.01649 -0.00162 0.03299 -0.00047 0.04948 0.00115 C 0.07656 -0.00185 0.1026 0.00092 0.12951 0.00254 C 0.15608 0.00046 0.17187 0.00185 0.1974 0.00532 C 0.19965 0.02429 0.19792 0.01735 0.20052 0.02683 C 0.20087 0.03493 0.20069 0.04302 0.20139 0.05089 C 0.20156 0.05343 0.20156 0.05737 0.20347 0.05783 C 0.22118 0.06338 0.23976 0.05968 0.25816 0.0606 C 0.26424 0.05181 0.2599 0.03562 0.2592 0.02544 C 0.25729 0.00092 0.25625 -0.03123 0.25521 -0.05506 C 0.25694 -0.12468 0.25486 -0.06963 0.25712 -0.10363 C 0.25712 -0.10387 0.2566 -0.12954 0.26111 -0.1307 C 0.26719 -0.13232 0.27326 -0.13232 0.27951 -0.13324 C 0.30139 -0.13255 0.32257 -0.13209 0.34427 -0.12908 C 0.35833 -0.13162 0.37257 -0.13463 0.38663 -0.13741 C 0.38802 -0.14273 0.38889 -0.14805 0.38889 -0.15337 " pathEditMode="relative" rAng="0" ptsTypes="fffffffffffffffA">
                                      <p:cBhvr>
                                        <p:cTn id="1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74 C 0.04983 -0.00601 0.09879 -0.00902 0.14844 -0.01133 C 0.19098 -0.00902 0.22744 -0.00786 0.27223 -0.0074 C 0.30209 -0.00555 0.33195 -0.00832 0.36164 -0.00971 C 0.37934 -0.00902 0.38212 -0.00809 0.39809 -0.01041 C 0.40261 -0.0111 0.41007 -0.01503 0.41007 -0.01503 C 0.4125 -0.01758 0.41216 -0.01642 0.41216 -0.01804 " pathEditMode="relative" rAng="0" ptsTypes="ffffffA">
                                      <p:cBhvr>
                                        <p:cTn id="20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" y="-4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162 C 0.0191 0.00208 0.03299 0.00208 0.05487 0.00324 C 0.10469 0.00116 0.15087 0.00208 0.2 0.00463 C 0.2283 -0.00092 0.2132 0.00116 0.25608 0.00324 C 0.27344 0.00393 0.30782 0.00625 0.30782 0.00648 C 0.3099 0.00509 0.31372 0.00717 0.31424 0.00324 C 0.31841 -0.02706 0.3132 -0.01712 0.31025 -0.03192 C 0.30903 -0.03932 0.30678 -0.05436 0.30678 -0.0539 C 0.30799 -0.11913 0.3 -0.1115 0.32066 -0.10224 C 0.329 -0.09299 0.35955 -0.096 0.36667 -0.09577 C 0.39098 -0.09253 0.38247 -0.09646 0.39271 -0.09114 C 0.39671 -0.08212 0.3948 -0.08813 0.3948 -0.07194 " pathEditMode="relative" rAng="0" ptsTypes="fffffffffffA">
                                      <p:cBhvr>
                                        <p:cTn id="2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" y="-54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12 0.00324 0.01406 0.00393 0.02153 0.00532 C 0.0309 0.00717 0.04965 0.00786 0.04965 0.00786 C 0.05677 0.00948 0.06372 0.01434 0.07101 0.0155 C 0.11962 0.02244 0.16858 0.02012 0.21754 0.02082 C 0.23872 0.01874 0.25955 0.01504 0.28073 0.01689 C 0.30382 0.01434 0.30261 0.02082 0.3059 0 C 0.30347 -0.03771 0.30625 -0.07587 0.30781 -0.11381 C 0.30799 -0.11959 0.31007 -0.14967 0.31076 -0.16031 C 0.31111 -0.16516 0.31181 -0.17465 0.31181 -0.17465 C 0.31267 -0.23063 0.30261 -0.22554 0.32535 -0.24057 C 0.3533 -0.23896 0.38177 -0.23965 0.40886 -0.22901 C 0.4132 -0.22484 0.41267 -0.22323 0.41267 -0.21605 " pathEditMode="relative" ptsTypes="ffffffffffffA">
                                      <p:cBhvr>
                                        <p:cTn id="2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74 -0.00462 0.00243 -0.00994 0.00486 -0.01411 C 0.00816 -0.01966 0.01962 -0.02521 0.02431 -0.02706 C 0.03768 -0.0259 0.0507 -0.02336 0.06407 -0.02197 C 0.11945 -0.0259 0.11997 -0.00647 0.11164 -0.04788 C 0.11302 -0.07726 0.11511 -0.10664 0.11754 -0.13578 C 0.13403 -0.1337 0.14827 -0.13809 0.16407 -0.14226 C 0.18403 -0.1411 0.18455 -0.14781 0.19219 -0.13324 C 0.19341 -0.12537 0.19393 -0.12722 0.19132 -0.1189 C 0.19028 -0.11566 0.1875 -0.10987 0.1875 -0.10987 " pathEditMode="relative" ptsTypes="fffffffffA">
                                      <p:cBhvr>
                                        <p:cTn id="2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7 -0.01457 -0.00104 -0.02868 0.00869 -0.03747 C 0.03108 -0.03655 0.05886 -0.03169 0.08056 -0.0414 C 0.08855 -0.07148 0.08056 -0.10617 0.08733 -0.13717 C 0.10938 -0.13578 0.11528 -0.13856 0.1349 -0.14365 C 0.15209 -0.14295 0.17379 -0.14411 0.19132 -0.13717 C 0.19653 -0.12977 0.19358 -0.12468 0.18924 -0.1189 C 0.18716 -0.11196 0.18733 -0.11473 0.18733 -0.11126 " pathEditMode="relative" ptsTypes="fffffffA">
                                      <p:cBhvr>
                                        <p:cTn id="2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  <p:bldP spid="6" grpId="0"/>
      <p:bldP spid="6" grpId="1"/>
      <p:bldP spid="9" grpId="0"/>
      <p:bldP spid="9" grpId="1"/>
      <p:bldP spid="17" grpId="0"/>
      <p:bldP spid="17" grpId="1"/>
      <p:bldP spid="18" grpId="0"/>
      <p:bldP spid="18" grpId="1"/>
      <p:bldP spid="19" grpId="0"/>
      <p:bldP spid="19" grpId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/>
      <p:bldP spid="28" grpId="0"/>
      <p:bldP spid="29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8" grpId="0"/>
      <p:bldP spid="3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simulations were done manually in </a:t>
            </a:r>
            <a:r>
              <a:rPr lang="en-US" dirty="0" err="1" smtClean="0"/>
              <a:t>ModelSim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Generics are at default Values and the input signals were changed in order to check the output.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11268"/>
            <a:ext cx="727280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 Test 1:</a:t>
            </a:r>
          </a:p>
          <a:p>
            <a:pPr algn="l" rtl="0"/>
            <a:r>
              <a:rPr lang="en-US" sz="3200" dirty="0" smtClean="0"/>
              <a:t>	</a:t>
            </a:r>
            <a:r>
              <a:rPr lang="en-US" sz="3200" dirty="0" smtClean="0"/>
              <a:t> trigger rise.</a:t>
            </a:r>
          </a:p>
          <a:p>
            <a:pPr algn="l" rtl="0"/>
            <a:r>
              <a:rPr lang="en-US" sz="3200" dirty="0" smtClean="0"/>
              <a:t>	</a:t>
            </a:r>
            <a:r>
              <a:rPr lang="en-US" sz="3200" dirty="0" smtClean="0"/>
              <a:t> trigger position is 0.  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user\My Documents\Dropbox\project\Presentation\middle\simulations\sim1.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028384" cy="5589240"/>
          </a:xfrm>
          <a:prstGeom prst="rect">
            <a:avLst/>
          </a:prstGeom>
          <a:noFill/>
        </p:spPr>
      </p:pic>
      <p:sp>
        <p:nvSpPr>
          <p:cNvPr id="5" name="אליפסה 4"/>
          <p:cNvSpPr/>
          <p:nvPr/>
        </p:nvSpPr>
        <p:spPr>
          <a:xfrm>
            <a:off x="2195736" y="1988840"/>
            <a:ext cx="93610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/>
          <p:cNvSpPr/>
          <p:nvPr/>
        </p:nvSpPr>
        <p:spPr>
          <a:xfrm>
            <a:off x="3059832" y="1988840"/>
            <a:ext cx="93610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4355976" y="1988840"/>
            <a:ext cx="93610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5580112" y="1988840"/>
            <a:ext cx="93610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6444208" y="1988840"/>
            <a:ext cx="93610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5842" name="Picture 2" descr="C:\Documents and Settings\user\My Documents\Dropbox\project\Presentation\middle\simulations\sim1.2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-10865"/>
            <a:ext cx="9060507" cy="5888137"/>
          </a:xfrm>
          <a:prstGeom prst="rect">
            <a:avLst/>
          </a:prstGeom>
          <a:noFill/>
        </p:spPr>
      </p:pic>
      <p:sp>
        <p:nvSpPr>
          <p:cNvPr id="12" name="אליפסה 11"/>
          <p:cNvSpPr/>
          <p:nvPr/>
        </p:nvSpPr>
        <p:spPr>
          <a:xfrm>
            <a:off x="6300192" y="213285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971600" y="1628800"/>
            <a:ext cx="1008112" cy="7200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" grpId="0" animBg="1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5" name="מציין מיקום תוכן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3575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 Test 2:</a:t>
            </a:r>
          </a:p>
          <a:p>
            <a:pPr algn="l" rtl="0"/>
            <a:r>
              <a:rPr lang="en-US" sz="3200" dirty="0" smtClean="0"/>
              <a:t>	</a:t>
            </a:r>
            <a:r>
              <a:rPr lang="en-US" sz="3200" dirty="0" smtClean="0"/>
              <a:t> trigger types:</a:t>
            </a:r>
          </a:p>
          <a:p>
            <a:pPr algn="l" rtl="0">
              <a:buNone/>
            </a:pPr>
            <a:r>
              <a:rPr lang="en-US" dirty="0" smtClean="0"/>
              <a:t>	</a:t>
            </a:r>
            <a:r>
              <a:rPr lang="en-US" dirty="0" smtClean="0"/>
              <a:t>			</a:t>
            </a:r>
            <a:r>
              <a:rPr lang="en-US" sz="3200" dirty="0" smtClean="0"/>
              <a:t>    First trigger is fall.</a:t>
            </a:r>
          </a:p>
          <a:p>
            <a:pPr algn="l" rtl="0">
              <a:buNone/>
            </a:pPr>
            <a:r>
              <a:rPr lang="en-US" dirty="0" smtClean="0"/>
              <a:t>	</a:t>
            </a:r>
            <a:r>
              <a:rPr lang="en-US" dirty="0" smtClean="0"/>
              <a:t>			    Second trigger is ones.</a:t>
            </a:r>
            <a:r>
              <a:rPr lang="en-US" sz="3200" dirty="0" smtClean="0"/>
              <a:t> </a:t>
            </a:r>
            <a:endParaRPr lang="he-IL" sz="3200" dirty="0"/>
          </a:p>
        </p:txBody>
      </p:sp>
      <p:pic>
        <p:nvPicPr>
          <p:cNvPr id="36867" name="Picture 3" descr="C:\Documents and Settings\user\My Documents\Dropbox\project\Presentation\middle\simulations\sim2.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382658"/>
            <a:ext cx="8928992" cy="5475342"/>
          </a:xfrm>
          <a:prstGeom prst="rect">
            <a:avLst/>
          </a:prstGeom>
          <a:noFill/>
        </p:spPr>
      </p:pic>
      <p:sp>
        <p:nvSpPr>
          <p:cNvPr id="9" name="אליפסה 8"/>
          <p:cNvSpPr/>
          <p:nvPr/>
        </p:nvSpPr>
        <p:spPr>
          <a:xfrm>
            <a:off x="3059832" y="3284984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/>
          <p:cNvSpPr/>
          <p:nvPr/>
        </p:nvSpPr>
        <p:spPr>
          <a:xfrm>
            <a:off x="4499992" y="3284984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5436096" y="3284984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/>
          <p:cNvSpPr/>
          <p:nvPr/>
        </p:nvSpPr>
        <p:spPr>
          <a:xfrm>
            <a:off x="6804248" y="3284984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אליפסה 12"/>
          <p:cNvSpPr/>
          <p:nvPr/>
        </p:nvSpPr>
        <p:spPr>
          <a:xfrm>
            <a:off x="7740352" y="3284984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6868" name="Picture 4" descr="C:\Documents and Settings\user\My Documents\Dropbox\project\Presentation\middle\simulations\sim3.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9000183" cy="5589240"/>
          </a:xfrm>
          <a:prstGeom prst="rect">
            <a:avLst/>
          </a:prstGeom>
          <a:noFill/>
        </p:spPr>
      </p:pic>
      <p:sp>
        <p:nvSpPr>
          <p:cNvPr id="8" name="אליפסה 7"/>
          <p:cNvSpPr/>
          <p:nvPr/>
        </p:nvSpPr>
        <p:spPr>
          <a:xfrm>
            <a:off x="7164288" y="3212976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5" grpId="2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67544" y="116632"/>
            <a:ext cx="8229600" cy="91000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</a:rPr>
              <a:t>Schedule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6836151"/>
              </p:ext>
            </p:extLst>
          </p:nvPr>
        </p:nvGraphicFramePr>
        <p:xfrm>
          <a:off x="421196" y="1124744"/>
          <a:ext cx="8301608" cy="4297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26803"/>
                <a:gridCol w="2307065"/>
                <a:gridCol w="967740"/>
              </a:tblGrid>
              <a:tr h="348893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Date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#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Finishing Read controller </a:t>
                      </a:r>
                      <a:r>
                        <a:rPr lang="en-US" baseline="0" dirty="0" err="1" smtClean="0"/>
                        <a:t>code+simulations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15.5.13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 rtl="0"/>
                      <a:r>
                        <a:rPr lang="en-US" baseline="0" dirty="0" smtClean="0"/>
                        <a:t>connecting core parts.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20.5.13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Matlab</a:t>
                      </a:r>
                      <a:r>
                        <a:rPr lang="en-US" baseline="0" dirty="0" smtClean="0"/>
                        <a:t> GUI implementation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15.6.13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Top simulations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30.6.13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4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Hardware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burning</a:t>
                      </a:r>
                      <a:r>
                        <a:rPr lang="en-US" baseline="0" dirty="0" smtClean="0"/>
                        <a:t> to FPGA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7.7.13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Lab</a:t>
                      </a:r>
                      <a:r>
                        <a:rPr lang="en-US" baseline="0" dirty="0" smtClean="0"/>
                        <a:t> validation tests</a:t>
                      </a:r>
                      <a:endParaRPr lang="he-IL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15.7.13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6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End of first semester Presentation</a:t>
                      </a:r>
                    </a:p>
                    <a:p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30.</a:t>
                      </a:r>
                      <a:r>
                        <a:rPr lang="he-IL" dirty="0" smtClean="0"/>
                        <a:t>7</a:t>
                      </a:r>
                      <a:r>
                        <a:rPr lang="en-US" dirty="0" smtClean="0"/>
                        <a:t>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7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Adding smart triggers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15.8.13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Testing new triggers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22.8.13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9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9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End of second semester Presentation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1.9.13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9851050" y="1874235"/>
            <a:ext cx="913637" cy="1133718"/>
            <a:chOff x="10120808" y="1052736"/>
            <a:chExt cx="576064" cy="880134"/>
          </a:xfrm>
        </p:grpSpPr>
        <p:sp>
          <p:nvSpPr>
            <p:cNvPr id="7" name="TextBox 6"/>
            <p:cNvSpPr txBox="1"/>
            <p:nvPr/>
          </p:nvSpPr>
          <p:spPr>
            <a:xfrm>
              <a:off x="10120808" y="1052736"/>
              <a:ext cx="576064" cy="3584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 smtClean="0">
                  <a:solidFill>
                    <a:srgbClr val="FF0000"/>
                  </a:solidFill>
                </a:rPr>
                <a:t>0.5</a:t>
              </a:r>
              <a:endParaRPr lang="he-IL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20808" y="1574468"/>
              <a:ext cx="576064" cy="3584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 smtClean="0">
                  <a:solidFill>
                    <a:srgbClr val="FF0000"/>
                  </a:solidFill>
                </a:rPr>
                <a:t>חן</a:t>
              </a:r>
              <a:endParaRPr lang="he-IL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616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dirty="0" smtClean="0"/>
              <a:t>Overview</a:t>
            </a:r>
          </a:p>
          <a:p>
            <a:pPr algn="l" rtl="0"/>
            <a:r>
              <a:rPr lang="en-US" dirty="0" smtClean="0"/>
              <a:t>Goals</a:t>
            </a:r>
          </a:p>
          <a:p>
            <a:pPr algn="l" rtl="0"/>
            <a:r>
              <a:rPr lang="en-US" dirty="0" smtClean="0"/>
              <a:t>Requirements</a:t>
            </a:r>
          </a:p>
          <a:p>
            <a:pPr algn="l" rtl="0"/>
            <a:r>
              <a:rPr lang="en-US" dirty="0" smtClean="0"/>
              <a:t>Architecture</a:t>
            </a:r>
          </a:p>
          <a:p>
            <a:pPr algn="l" rtl="0"/>
            <a:r>
              <a:rPr lang="en-US" dirty="0" smtClean="0"/>
              <a:t>Data </a:t>
            </a:r>
            <a:r>
              <a:rPr lang="en-US" dirty="0" smtClean="0"/>
              <a:t>transfer</a:t>
            </a:r>
            <a:endParaRPr lang="en-US" dirty="0" smtClean="0"/>
          </a:p>
          <a:p>
            <a:pPr algn="l" rtl="0"/>
            <a:r>
              <a:rPr lang="en-US" dirty="0" smtClean="0"/>
              <a:t>Internal </a:t>
            </a:r>
            <a:r>
              <a:rPr lang="en-US" dirty="0" smtClean="0"/>
              <a:t>Logic Analyzer </a:t>
            </a:r>
            <a:r>
              <a:rPr lang="en-US" dirty="0" smtClean="0"/>
              <a:t>Core</a:t>
            </a:r>
          </a:p>
          <a:p>
            <a:pPr algn="l" rtl="0"/>
            <a:r>
              <a:rPr lang="en-US" dirty="0" smtClean="0"/>
              <a:t>Generics</a:t>
            </a:r>
          </a:p>
          <a:p>
            <a:pPr algn="l" rtl="0"/>
            <a:r>
              <a:rPr lang="en-US" dirty="0" smtClean="0"/>
              <a:t>Registers</a:t>
            </a:r>
          </a:p>
          <a:p>
            <a:pPr algn="l" rtl="0"/>
            <a:r>
              <a:rPr lang="en-US" dirty="0" smtClean="0"/>
              <a:t>Write controller</a:t>
            </a:r>
          </a:p>
          <a:p>
            <a:pPr algn="l" rtl="0"/>
            <a:r>
              <a:rPr lang="en-US" dirty="0" smtClean="0"/>
              <a:t>Read controller</a:t>
            </a:r>
          </a:p>
          <a:p>
            <a:pPr algn="l" rtl="0"/>
            <a:r>
              <a:rPr lang="en-US" dirty="0" smtClean="0"/>
              <a:t>RAM</a:t>
            </a:r>
            <a:endParaRPr lang="en-US" dirty="0" smtClean="0"/>
          </a:p>
          <a:p>
            <a:pPr algn="l" rtl="0"/>
            <a:r>
              <a:rPr lang="en-US" dirty="0" smtClean="0"/>
              <a:t>Simulations</a:t>
            </a:r>
            <a:endParaRPr lang="en-US" dirty="0" smtClean="0"/>
          </a:p>
          <a:p>
            <a:pPr algn="l" rtl="0"/>
            <a:r>
              <a:rPr lang="en-US" dirty="0" smtClean="0"/>
              <a:t>Schedule 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/>
          <p:cNvGrpSpPr/>
          <p:nvPr/>
        </p:nvGrpSpPr>
        <p:grpSpPr>
          <a:xfrm>
            <a:off x="285720" y="3286124"/>
            <a:ext cx="8648719" cy="3413930"/>
            <a:chOff x="285720" y="3286124"/>
            <a:chExt cx="8648719" cy="3413930"/>
          </a:xfrm>
        </p:grpSpPr>
        <p:grpSp>
          <p:nvGrpSpPr>
            <p:cNvPr id="32" name="קבוצה 31"/>
            <p:cNvGrpSpPr/>
            <p:nvPr/>
          </p:nvGrpSpPr>
          <p:grpSpPr>
            <a:xfrm>
              <a:off x="285720" y="3714752"/>
              <a:ext cx="8648719" cy="2985302"/>
              <a:chOff x="285720" y="3714752"/>
              <a:chExt cx="8648719" cy="2985302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5720" y="3714752"/>
                <a:ext cx="3784755" cy="296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4876" y="3714752"/>
                <a:ext cx="4219563" cy="2985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1214414" y="3286124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err="1" smtClean="0"/>
                <a:t>Altera</a:t>
              </a:r>
              <a:r>
                <a:rPr lang="en-US" dirty="0" smtClean="0"/>
                <a:t>- Signal Tap</a:t>
              </a:r>
              <a:endParaRPr lang="he-IL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72132" y="3286124"/>
              <a:ext cx="25003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Xilinx- Chip Scope</a:t>
              </a:r>
              <a:endParaRPr lang="he-IL" dirty="0"/>
            </a:p>
          </p:txBody>
        </p:sp>
      </p:grpSp>
      <p:pic>
        <p:nvPicPr>
          <p:cNvPr id="1026" name="Picture 2" descr="C:\Users\Moran\Desktop\picters_project\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645024"/>
            <a:ext cx="3937000" cy="2717800"/>
          </a:xfrm>
          <a:prstGeom prst="rect">
            <a:avLst/>
          </a:prstGeom>
          <a:noFill/>
        </p:spPr>
      </p:pic>
      <p:grpSp>
        <p:nvGrpSpPr>
          <p:cNvPr id="20" name="קבוצה 19"/>
          <p:cNvGrpSpPr/>
          <p:nvPr/>
        </p:nvGrpSpPr>
        <p:grpSpPr>
          <a:xfrm>
            <a:off x="2285984" y="3643314"/>
            <a:ext cx="4929222" cy="2281238"/>
            <a:chOff x="2285984" y="3643314"/>
            <a:chExt cx="4929222" cy="2281238"/>
          </a:xfrm>
        </p:grpSpPr>
        <p:pic>
          <p:nvPicPr>
            <p:cNvPr id="3" name="Picture 2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066" y="3643314"/>
              <a:ext cx="2143140" cy="2280773"/>
            </a:xfrm>
            <a:prstGeom prst="rect">
              <a:avLst/>
            </a:prstGeom>
            <a:noFill/>
          </p:spPr>
        </p:pic>
        <p:pic>
          <p:nvPicPr>
            <p:cNvPr id="4" name="Picture 3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5984" y="3714752"/>
              <a:ext cx="2076450" cy="2209800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251520" y="3933056"/>
            <a:ext cx="8711613" cy="2673474"/>
            <a:chOff x="251520" y="3933056"/>
            <a:chExt cx="8711613" cy="2673474"/>
          </a:xfrm>
        </p:grpSpPr>
        <p:pic>
          <p:nvPicPr>
            <p:cNvPr id="1030" name="Picture 6" descr="C:\Users\Moran\Desktop\picters_project\chipscope_bfly (1)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1520" y="3933056"/>
              <a:ext cx="4006757" cy="2673474"/>
            </a:xfrm>
            <a:prstGeom prst="rect">
              <a:avLst/>
            </a:prstGeom>
            <a:noFill/>
          </p:spPr>
        </p:pic>
        <p:pic>
          <p:nvPicPr>
            <p:cNvPr id="1031" name="Picture 7" descr="C:\Users\Moran\Desktop\picters_project\Signaltap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55976" y="3933056"/>
              <a:ext cx="4607157" cy="2664296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1285860"/>
            <a:ext cx="52149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Logic Analyzer-  Debugging tool for FPGA	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1643042" y="1571612"/>
            <a:ext cx="30963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 Contains software &amp; hardware 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214282" y="1928802"/>
            <a:ext cx="54726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Hardware:         Change FPGA code</a:t>
            </a:r>
            <a:endParaRPr lang="he-IL" dirty="0" smtClean="0"/>
          </a:p>
          <a:p>
            <a:pPr algn="l" rtl="0"/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1643042" y="2214554"/>
            <a:ext cx="33843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Memories to store data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1643042" y="2500306"/>
            <a:ext cx="34290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 Logic to change configuration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357158" y="2857496"/>
            <a:ext cx="4962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Software:        Include GUI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1605234" y="3146098"/>
            <a:ext cx="568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Choose trigger, data location, signals name, record results </a:t>
            </a:r>
            <a:endParaRPr lang="he-IL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3643314"/>
            <a:ext cx="3737456" cy="296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1643042" y="1571612"/>
            <a:ext cx="38576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 Common Logic Analyzer tools today: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5" grpId="0"/>
      <p:bldP spid="26" grpId="0"/>
      <p:bldP spid="27" grpId="0"/>
      <p:bldP spid="28" grpId="0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4"/>
          <p:cNvGrpSpPr/>
          <p:nvPr/>
        </p:nvGrpSpPr>
        <p:grpSpPr>
          <a:xfrm>
            <a:off x="0" y="3064400"/>
            <a:ext cx="8858216" cy="3793600"/>
            <a:chOff x="0" y="1484784"/>
            <a:chExt cx="9144000" cy="5112568"/>
          </a:xfrm>
        </p:grpSpPr>
        <p:grpSp>
          <p:nvGrpSpPr>
            <p:cNvPr id="99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03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28298" y="1700808"/>
                <a:ext cx="1270800" cy="49774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/>
                  <a:t>UART IN</a:t>
                </a:r>
                <a:endParaRPr lang="he-IL" dirty="0"/>
              </a:p>
            </p:txBody>
          </p:sp>
          <p:grpSp>
            <p:nvGrpSpPr>
              <p:cNvPr id="105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152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RX PATH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6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WhishBone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intercon</a:t>
                </a:r>
                <a:endParaRPr lang="he-IL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Generator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14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9" name="Group 46"/>
              <p:cNvGrpSpPr/>
              <p:nvPr/>
            </p:nvGrpSpPr>
            <p:grpSpPr>
              <a:xfrm>
                <a:off x="2843807" y="4941164"/>
                <a:ext cx="1862314" cy="1174845"/>
                <a:chOff x="2627784" y="4941168"/>
                <a:chExt cx="1862314" cy="1018200"/>
              </a:xfrm>
            </p:grpSpPr>
            <p:grpSp>
              <p:nvGrpSpPr>
                <p:cNvPr id="145" name="Group 42"/>
                <p:cNvGrpSpPr/>
                <p:nvPr/>
              </p:nvGrpSpPr>
              <p:grpSpPr>
                <a:xfrm>
                  <a:off x="2627784" y="5208417"/>
                  <a:ext cx="1862314" cy="750951"/>
                  <a:chOff x="2339752" y="1824041"/>
                  <a:chExt cx="1862314" cy="750951"/>
                </a:xfrm>
              </p:grpSpPr>
              <p:sp>
                <p:nvSpPr>
                  <p:cNvPr id="147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TX PATH</a:t>
                    </a:r>
                    <a:endParaRPr lang="he-I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Rectangle 44"/>
                  <p:cNvSpPr/>
                  <p:nvPr/>
                </p:nvSpPr>
                <p:spPr>
                  <a:xfrm rot="5400000">
                    <a:off x="3723526" y="2096453"/>
                    <a:ext cx="750951" cy="20612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WBM</a:t>
                    </a:r>
                    <a:endParaRPr lang="he-IL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OUT</a:t>
                </a:r>
                <a:endParaRPr lang="he-IL" dirty="0"/>
              </a:p>
            </p:txBody>
          </p:sp>
          <p:sp>
            <p:nvSpPr>
              <p:cNvPr id="111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Reset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2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65"/>
              <p:cNvCxnSpPr/>
              <p:nvPr/>
            </p:nvCxnSpPr>
            <p:spPr>
              <a:xfrm rot="16200000" flipV="1">
                <a:off x="3871210" y="4489831"/>
                <a:ext cx="1100443" cy="41894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143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41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41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100 MHZ</a:t>
                  </a:r>
                  <a:endParaRPr lang="he-IL" sz="1400" dirty="0"/>
                </a:p>
              </p:txBody>
            </p:sp>
          </p:grpSp>
          <p:grpSp>
            <p:nvGrpSpPr>
              <p:cNvPr id="127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39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  <p:grpSp>
            <p:nvGrpSpPr>
              <p:cNvPr id="128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137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50 MHZ</a:t>
                  </a:r>
                  <a:endParaRPr lang="he-IL" sz="1400" dirty="0"/>
                </a:p>
              </p:txBody>
            </p:sp>
          </p:grpSp>
          <p:cxnSp>
            <p:nvCxnSpPr>
              <p:cNvPr id="129" name="Elbow Connector 116"/>
              <p:cNvCxnSpPr>
                <a:stCxn id="147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135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GUI</a:t>
                  </a:r>
                  <a:endParaRPr lang="he-IL" sz="1400" dirty="0"/>
                </a:p>
              </p:txBody>
            </p:sp>
          </p:grpSp>
          <p:sp>
            <p:nvSpPr>
              <p:cNvPr id="131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FPGA</a:t>
                </a:r>
                <a:endParaRPr lang="he-IL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132" name="Group 51"/>
              <p:cNvGrpSpPr/>
              <p:nvPr/>
            </p:nvGrpSpPr>
            <p:grpSpPr>
              <a:xfrm>
                <a:off x="192957" y="3862634"/>
                <a:ext cx="1055691" cy="414788"/>
                <a:chOff x="1705587" y="3861041"/>
                <a:chExt cx="1607588" cy="253206"/>
              </a:xfrm>
            </p:grpSpPr>
            <p:cxnSp>
              <p:nvCxnSpPr>
                <p:cNvPr id="13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1705587" y="3861042"/>
                  <a:ext cx="977816" cy="2532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</p:grpSp>
        <p:sp>
          <p:nvSpPr>
            <p:cNvPr id="100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088216" y="5730903"/>
              <a:ext cx="2736304" cy="7880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600" b="1" dirty="0" smtClean="0"/>
                <a:t>WBM- </a:t>
              </a:r>
              <a:r>
                <a:rPr lang="en-US" sz="1600" b="1" dirty="0" err="1" smtClean="0"/>
                <a:t>Whishbone</a:t>
              </a:r>
              <a:r>
                <a:rPr lang="en-US" sz="1600" b="1" dirty="0" smtClean="0"/>
                <a:t> Master</a:t>
              </a:r>
            </a:p>
            <a:p>
              <a:pPr algn="l"/>
              <a:r>
                <a:rPr lang="en-US" sz="1600" b="1" dirty="0" smtClean="0"/>
                <a:t>WBS-</a:t>
              </a:r>
              <a:r>
                <a:rPr lang="en-US" sz="1600" b="1" dirty="0" err="1" smtClean="0"/>
                <a:t>Whishbone</a:t>
              </a:r>
              <a:r>
                <a:rPr lang="en-US" sz="1600" b="1" dirty="0" smtClean="0"/>
                <a:t> Slave</a:t>
              </a:r>
              <a:endParaRPr lang="he-IL" sz="1600" b="1" dirty="0"/>
            </a:p>
          </p:txBody>
        </p:sp>
      </p:grpSp>
      <p:pic>
        <p:nvPicPr>
          <p:cNvPr id="4" name="Picture 2" descr="C:\Users\Moran\Desktop\picters_project\vhd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852936"/>
            <a:ext cx="3706813" cy="3657600"/>
          </a:xfrm>
          <a:prstGeom prst="rect">
            <a:avLst/>
          </a:prstGeom>
          <a:noFill/>
        </p:spPr>
      </p:pic>
      <p:pic>
        <p:nvPicPr>
          <p:cNvPr id="97" name="Picture 6" descr="C:\Users\Moran\Desktop\picters_project\chipscope_bfly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3779153"/>
            <a:ext cx="4614293" cy="307884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2928958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Design an internal logic analyzer to the FPGA which will be an independent part</a:t>
            </a:r>
          </a:p>
          <a:p>
            <a:pPr algn="l" rtl="0"/>
            <a:r>
              <a:rPr lang="en-US" dirty="0" smtClean="0"/>
              <a:t>Hardware:</a:t>
            </a:r>
          </a:p>
          <a:p>
            <a:pPr algn="l" rtl="0">
              <a:buNone/>
            </a:pPr>
            <a:r>
              <a:rPr lang="en-US" sz="2900" dirty="0" smtClean="0"/>
              <a:t>		         (1) VHDL </a:t>
            </a:r>
          </a:p>
          <a:p>
            <a:pPr algn="l" rtl="0">
              <a:buNone/>
            </a:pPr>
            <a:r>
              <a:rPr lang="en-US" sz="2900" dirty="0" smtClean="0"/>
              <a:t>	      	         (2) Record the chosen signals </a:t>
            </a:r>
          </a:p>
          <a:p>
            <a:pPr algn="l" rtl="0">
              <a:buNone/>
            </a:pPr>
            <a:r>
              <a:rPr lang="en-US" sz="2900" dirty="0" smtClean="0"/>
              <a:t>		         (3) Send it back to the user</a:t>
            </a:r>
          </a:p>
          <a:p>
            <a:pPr algn="l" rtl="0"/>
            <a:r>
              <a:rPr lang="en-US" dirty="0" smtClean="0"/>
              <a:t>Software: </a:t>
            </a:r>
          </a:p>
          <a:p>
            <a:pPr algn="l" rtl="0">
              <a:buNone/>
            </a:pPr>
            <a:r>
              <a:rPr lang="en-US" dirty="0" smtClean="0"/>
              <a:t>		        (1) GUI-  allow to present the recorded information</a:t>
            </a:r>
          </a:p>
          <a:p>
            <a:pPr algn="l" rtl="0">
              <a:buNone/>
            </a:pPr>
            <a:r>
              <a:rPr lang="en-US" dirty="0" smtClean="0"/>
              <a:t>		        (2) Send request to change hardware according user’s </a:t>
            </a:r>
            <a:r>
              <a:rPr lang="en-US" dirty="0" err="1" smtClean="0"/>
              <a:t>choise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		        (3) Build a system to check our implementation</a:t>
            </a:r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95" name="Rounded Rectangle 94"/>
          <p:cNvSpPr/>
          <p:nvPr/>
        </p:nvSpPr>
        <p:spPr>
          <a:xfrm>
            <a:off x="6858016" y="3857628"/>
            <a:ext cx="1944216" cy="21746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8344" y="4214817"/>
            <a:ext cx="285750" cy="52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" name="קבוצה 68"/>
          <p:cNvGrpSpPr/>
          <p:nvPr/>
        </p:nvGrpSpPr>
        <p:grpSpPr>
          <a:xfrm>
            <a:off x="899592" y="3429000"/>
            <a:ext cx="7704856" cy="3195439"/>
            <a:chOff x="899592" y="3429000"/>
            <a:chExt cx="7704856" cy="3195439"/>
          </a:xfrm>
        </p:grpSpPr>
        <p:grpSp>
          <p:nvGrpSpPr>
            <p:cNvPr id="6" name="Group 5"/>
            <p:cNvGrpSpPr/>
            <p:nvPr/>
          </p:nvGrpSpPr>
          <p:grpSpPr>
            <a:xfrm>
              <a:off x="899592" y="3789040"/>
              <a:ext cx="7704856" cy="2835399"/>
              <a:chOff x="899592" y="3068960"/>
              <a:chExt cx="7704856" cy="2835399"/>
            </a:xfrm>
          </p:grpSpPr>
          <p:pic>
            <p:nvPicPr>
              <p:cNvPr id="1026" name="Picture 2" descr="C:\Users\Moran\Desktop\picters_project\fpga_altera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99592" y="3284984"/>
                <a:ext cx="3124200" cy="2619375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Moran\Desktop\picters_project\fpga_xilinx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292080" y="3068960"/>
                <a:ext cx="3312368" cy="2834139"/>
              </a:xfrm>
              <a:prstGeom prst="rect">
                <a:avLst/>
              </a:prstGeom>
              <a:noFill/>
            </p:spPr>
          </p:pic>
        </p:grpSp>
        <p:sp>
          <p:nvSpPr>
            <p:cNvPr id="67" name="TextBox 66"/>
            <p:cNvSpPr txBox="1"/>
            <p:nvPr/>
          </p:nvSpPr>
          <p:spPr>
            <a:xfrm>
              <a:off x="5857884" y="3429000"/>
              <a:ext cx="22860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XILINX- SPARTAN 3E</a:t>
              </a:r>
              <a:endParaRPr lang="he-IL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71604" y="3500438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ALTERA- CYCLON II</a:t>
              </a:r>
              <a:endParaRPr lang="he-IL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214546" y="6488668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" dirty="0" err="1" smtClean="0"/>
              <a:t>Altera</a:t>
            </a:r>
            <a:r>
              <a:rPr lang="en-US" sz="800" dirty="0" smtClean="0"/>
              <a:t> Cyclone </a:t>
            </a:r>
            <a:r>
              <a:rPr lang="en-US" sz="1000" dirty="0" smtClean="0"/>
              <a:t>II</a:t>
            </a:r>
            <a:endParaRPr lang="he-IL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indefinite" fill="hold" grpId="2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-0.01615 -0.00162 0.00347 0.04236 -0.0125 0.04004 C -0.01962 0.04074 -0.05486 0.0368 -0.06389 0.04004 C -0.07483 0.04398 -0.09375 0.03981 -0.10556 0.04189 C -0.14271 0.0412 -0.17257 0.04282 -0.20973 0.04004 C -0.21598 0.03958 -0.21164 0.02361 -0.21389 0.01967 C -0.2165 0.01527 -0.22969 0.01551 -0.23334 0.01412 C -0.29514 0.01713 -0.3592 0.01736 -0.42084 0.01967 C -0.43993 0.02222 -0.43611 0.01597 -0.45139 0.00671 C -0.45139 0.01597 -0.45 0.02361 -0.45 0.02893 C -0.45 0.07939 -0.44983 0.12662 -0.45139 0.17708 C -0.45243 0.2118 -0.51806 0.19514 -0.5283 0.1956 C -0.54219 0.19838 -0.55608 0.20185 -0.56997 0.20439 C -0.91771 0.20139 -0.729 0.2243 -0.825 0.19768 C -0.82674 0.1956 -0.82986 0.19421 -0.83004 0.1912 C -0.83056 0.17384 -0.82726 0.04328 -0.82657 0.01342 C -0.82882 -0.06019 -0.82969 -0.07709 -0.8283 -0.16412 C -0.81615 -0.16366 -0.80382 -0.16366 -0.79167 -0.16227 C -0.77952 -0.16088 -0.77986 -0.15787 -0.76337 -0.15787 " pathEditMode="relative" rAng="0" ptsTypes="fffffffffffffffffff">
                                      <p:cBhvr>
                                        <p:cTn id="68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5" grpId="0" animBg="1"/>
      <p:bldP spid="95" grpId="1" animBg="1"/>
      <p:bldP spid="95" grpId="2" animBg="1"/>
      <p:bldP spid="70" grpId="0"/>
      <p:bldP spid="7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42844" y="3714752"/>
            <a:ext cx="6812316" cy="1645913"/>
            <a:chOff x="142844" y="3714752"/>
            <a:chExt cx="6812316" cy="1645913"/>
          </a:xfrm>
        </p:grpSpPr>
        <p:pic>
          <p:nvPicPr>
            <p:cNvPr id="2054" name="Picture 6" descr="C:\Users\Moran\Desktop\picters_project\save-scree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1960" y="3789040"/>
              <a:ext cx="2743200" cy="1571625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42844" y="3714752"/>
              <a:ext cx="30963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Save and load settings</a:t>
              </a:r>
              <a:endParaRPr lang="he-IL" dirty="0"/>
            </a:p>
          </p:txBody>
        </p:sp>
      </p:grpSp>
      <p:pic>
        <p:nvPicPr>
          <p:cNvPr id="2053" name="Picture 5" descr="C:\Users\Moran\Desktop\picters_project\trigg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96" y="4293096"/>
            <a:ext cx="8555446" cy="22322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Option to choose the parameters </a:t>
            </a:r>
          </a:p>
          <a:p>
            <a:pPr algn="l" rtl="0"/>
            <a:r>
              <a:rPr lang="en-US" dirty="0" smtClean="0"/>
              <a:t>Save the recorded information and present it using waveform</a:t>
            </a:r>
          </a:p>
          <a:p>
            <a:pPr algn="l" rtl="0"/>
            <a:r>
              <a:rPr lang="en-US" dirty="0" smtClean="0"/>
              <a:t>Internal communication is through Wishbone protocol</a:t>
            </a:r>
          </a:p>
          <a:p>
            <a:pPr algn="l" rtl="0"/>
            <a:r>
              <a:rPr lang="en-US" dirty="0" smtClean="0"/>
              <a:t>External communication is through UART protocol</a:t>
            </a:r>
          </a:p>
          <a:p>
            <a:pPr algn="l" rtl="0">
              <a:buNone/>
            </a:pPr>
            <a:endParaRPr lang="en-US" dirty="0" smtClean="0"/>
          </a:p>
          <a:p>
            <a:endParaRPr lang="he-IL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3717032"/>
            <a:ext cx="4033018" cy="1368152"/>
            <a:chOff x="683568" y="3717032"/>
            <a:chExt cx="4033018" cy="1368152"/>
          </a:xfrm>
        </p:grpSpPr>
        <p:grpSp>
          <p:nvGrpSpPr>
            <p:cNvPr id="13" name="Group 12"/>
            <p:cNvGrpSpPr/>
            <p:nvPr/>
          </p:nvGrpSpPr>
          <p:grpSpPr>
            <a:xfrm>
              <a:off x="683568" y="3717032"/>
              <a:ext cx="3384376" cy="1368152"/>
              <a:chOff x="683568" y="3717032"/>
              <a:chExt cx="3384376" cy="136815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568" y="3717032"/>
                <a:ext cx="33843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/>
                  <a:t>Type of trigger, for example ‘rise’</a:t>
                </a:r>
                <a:endParaRPr lang="he-IL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5856" y="4725144"/>
                <a:ext cx="216024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568" y="3717032"/>
            <a:ext cx="3888432" cy="2664296"/>
            <a:chOff x="683568" y="3717032"/>
            <a:chExt cx="3888432" cy="2664296"/>
          </a:xfrm>
        </p:grpSpPr>
        <p:grpSp>
          <p:nvGrpSpPr>
            <p:cNvPr id="18" name="Group 17"/>
            <p:cNvGrpSpPr/>
            <p:nvPr/>
          </p:nvGrpSpPr>
          <p:grpSpPr>
            <a:xfrm>
              <a:off x="683568" y="5085184"/>
              <a:ext cx="576064" cy="720080"/>
              <a:chOff x="683568" y="5085184"/>
              <a:chExt cx="576064" cy="72008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755576" y="5085184"/>
                <a:ext cx="360040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83568" y="5589240"/>
                <a:ext cx="576064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99592" y="3717032"/>
              <a:ext cx="367240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Signals name, which signals to record</a:t>
              </a:r>
              <a:endParaRPr lang="he-IL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55576" y="6165304"/>
              <a:ext cx="216024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7224" y="3714752"/>
            <a:ext cx="5880146" cy="2738584"/>
            <a:chOff x="857224" y="3714752"/>
            <a:chExt cx="5880146" cy="2738584"/>
          </a:xfrm>
        </p:grpSpPr>
        <p:sp>
          <p:nvSpPr>
            <p:cNvPr id="23" name="TextBox 22"/>
            <p:cNvSpPr txBox="1"/>
            <p:nvPr/>
          </p:nvSpPr>
          <p:spPr>
            <a:xfrm>
              <a:off x="857224" y="3714752"/>
              <a:ext cx="2736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position of trigger</a:t>
              </a:r>
              <a:endParaRPr lang="he-IL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29058" y="5072074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31840" y="5661248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95736" y="6237312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5214942" y="4857760"/>
            <a:ext cx="2571768" cy="1655216"/>
            <a:chOff x="5214942" y="4857760"/>
            <a:chExt cx="2571768" cy="1655216"/>
          </a:xfrm>
        </p:grpSpPr>
        <p:sp>
          <p:nvSpPr>
            <p:cNvPr id="29" name="TextBox 28"/>
            <p:cNvSpPr txBox="1"/>
            <p:nvPr/>
          </p:nvSpPr>
          <p:spPr>
            <a:xfrm>
              <a:off x="6715140" y="4857760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30%-70%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542926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50%-50%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942" y="614364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70%-30%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3714752"/>
            <a:ext cx="2571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Duration of recording</a:t>
            </a:r>
            <a:endParaRPr lang="he-IL" dirty="0"/>
          </a:p>
        </p:txBody>
      </p:sp>
      <p:sp>
        <p:nvSpPr>
          <p:cNvPr id="36" name="אליפסה 35"/>
          <p:cNvSpPr/>
          <p:nvPr/>
        </p:nvSpPr>
        <p:spPr>
          <a:xfrm>
            <a:off x="2643174" y="4714884"/>
            <a:ext cx="214314" cy="35719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מעוגל 36"/>
          <p:cNvSpPr/>
          <p:nvPr/>
        </p:nvSpPr>
        <p:spPr>
          <a:xfrm>
            <a:off x="2500298" y="5072074"/>
            <a:ext cx="100013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מעוגל 37"/>
          <p:cNvSpPr/>
          <p:nvPr/>
        </p:nvSpPr>
        <p:spPr>
          <a:xfrm>
            <a:off x="2500298" y="5072074"/>
            <a:ext cx="385765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מעוגל 38"/>
          <p:cNvSpPr/>
          <p:nvPr/>
        </p:nvSpPr>
        <p:spPr>
          <a:xfrm>
            <a:off x="2500298" y="5072074"/>
            <a:ext cx="1928826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" presetClass="exit" presetSubtype="16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3" presetClass="entr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" presetClass="exit" presetSubtype="16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3" presetClass="entr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6" grpId="1" animBg="1"/>
      <p:bldP spid="37" grpId="1" animBg="1"/>
      <p:bldP spid="37" grpId="2" animBg="1"/>
      <p:bldP spid="38" grpId="1" animBg="1"/>
      <p:bldP spid="38" grpId="2" animBg="1"/>
      <p:bldP spid="39" grpId="1" animBg="1"/>
      <p:bldP spid="3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56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IN</a:t>
                </a:r>
                <a:endParaRPr lang="he-IL" dirty="0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RX PATH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WhishBone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intercon</a:t>
                </a:r>
                <a:endParaRPr lang="he-IL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Generator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2843807" y="4941169"/>
                <a:ext cx="1944217" cy="1152128"/>
                <a:chOff x="2627784" y="4941168"/>
                <a:chExt cx="1944217" cy="99851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TX PATH</a:t>
                    </a:r>
                    <a:endParaRPr lang="he-I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WBM</a:t>
                    </a:r>
                    <a:endParaRPr lang="he-IL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OUT</a:t>
                </a:r>
                <a:endParaRPr lang="he-IL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Reset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62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100 MHZ</a:t>
                  </a:r>
                  <a:endParaRPr lang="he-IL" sz="1400" dirty="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0" y="3212976"/>
                <a:ext cx="1223120" cy="361628"/>
                <a:chOff x="0" y="3284984"/>
                <a:chExt cx="1223121" cy="361628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50 MHZ</a:t>
                  </a:r>
                  <a:endParaRPr lang="he-IL" sz="1400" dirty="0"/>
                </a:p>
              </p:txBody>
            </p:sp>
          </p:grpSp>
          <p:cxnSp>
            <p:nvCxnSpPr>
              <p:cNvPr id="117" name="Elbow Connector 116"/>
              <p:cNvCxnSpPr>
                <a:stCxn id="44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28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20" name="TextBox 119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GUI</a:t>
                  </a:r>
                  <a:endParaRPr lang="he-IL" sz="1400" dirty="0"/>
                </a:p>
              </p:txBody>
            </p:sp>
          </p:grpSp>
          <p:sp>
            <p:nvSpPr>
              <p:cNvPr id="125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FPGA</a:t>
                </a:r>
                <a:endParaRPr lang="he-IL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20349" y="3861047"/>
                <a:ext cx="1028299" cy="504055"/>
                <a:chOff x="1747299" y="3861041"/>
                <a:chExt cx="1565876" cy="307776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</p:grpSp>
        <p:sp>
          <p:nvSpPr>
            <p:cNvPr id="77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/>
                <a:t>WBM- 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Master</a:t>
              </a:r>
            </a:p>
            <a:p>
              <a:pPr algn="l"/>
              <a:r>
                <a:rPr lang="en-US" b="1" dirty="0" smtClean="0"/>
                <a:t>WBS-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Slave</a:t>
              </a:r>
              <a:endParaRPr lang="he-IL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he-IL" dirty="0"/>
          </a:p>
        </p:txBody>
      </p:sp>
      <p:sp>
        <p:nvSpPr>
          <p:cNvPr id="59" name="מלבן 5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/>
              <a:t>Altera</a:t>
            </a:r>
            <a:r>
              <a:rPr lang="en-US" sz="800" dirty="0" smtClean="0"/>
              <a:t> Cyclone II</a:t>
            </a:r>
            <a:endParaRPr lang="he-IL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789040"/>
            <a:ext cx="2232248" cy="236113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</a:t>
            </a:r>
            <a:endParaRPr lang="he-IL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270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IN</a:t>
                </a:r>
                <a:endParaRPr lang="he-IL" dirty="0"/>
              </a:p>
            </p:txBody>
          </p:sp>
          <p:grpSp>
            <p:nvGrpSpPr>
              <p:cNvPr id="27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23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RX PATH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77" name="Rectangle 27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WhishBone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schemeClr val="tx1"/>
                    </a:solidFill>
                  </a:rPr>
                  <a:t>intercon</a:t>
                </a:r>
                <a:endParaRPr lang="he-IL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Generator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9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Core</a:t>
                  </a:r>
                  <a:endParaRPr lang="he-I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WBM</a:t>
                  </a:r>
                  <a:endParaRPr lang="he-IL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0" name="Group 46"/>
              <p:cNvGrpSpPr/>
              <p:nvPr/>
            </p:nvGrpSpPr>
            <p:grpSpPr>
              <a:xfrm>
                <a:off x="2843807" y="4941164"/>
                <a:ext cx="1944217" cy="1152127"/>
                <a:chOff x="2627784" y="4941168"/>
                <a:chExt cx="1944217" cy="998511"/>
              </a:xfrm>
            </p:grpSpPr>
            <p:grpSp>
              <p:nvGrpSpPr>
                <p:cNvPr id="316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318" name="Rounded Rectangle 317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TX PATH</a:t>
                    </a:r>
                    <a:endParaRPr lang="he-IL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bg1"/>
                        </a:solidFill>
                      </a:rPr>
                      <a:t>WBM</a:t>
                    </a:r>
                    <a:endParaRPr lang="he-IL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17" name="Rectangle 316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WBS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1" name="TextBox 280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UART OUT</a:t>
                </a:r>
                <a:endParaRPr lang="he-IL" dirty="0"/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Reset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3" name="Elbow Connector 282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Elbow Connector 28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Elbow Connector 284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Elbow Connector 285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Elbow Connector 286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314" name="Elbow Connector 313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1" name="Straight Connector 290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312" name="Straight Arrow Connector 311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TextBox 312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100 MHZ</a:t>
                  </a:r>
                  <a:endParaRPr lang="he-IL" sz="1400" dirty="0"/>
                </a:p>
              </p:txBody>
            </p:sp>
          </p:grpSp>
          <p:grpSp>
            <p:nvGrpSpPr>
              <p:cNvPr id="298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310" name="Straight Arrow Connector 309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TextBox 3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  <p:grpSp>
            <p:nvGrpSpPr>
              <p:cNvPr id="299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308" name="Straight Arrow Connector 307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TextBox 308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50 MHZ</a:t>
                  </a:r>
                  <a:endParaRPr lang="he-IL" sz="1400" dirty="0"/>
                </a:p>
              </p:txBody>
            </p:sp>
          </p:grpSp>
          <p:cxnSp>
            <p:nvCxnSpPr>
              <p:cNvPr id="300" name="Elbow Connector 116"/>
              <p:cNvCxnSpPr>
                <a:stCxn id="318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306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307" name="TextBox 306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GUI</a:t>
                  </a:r>
                  <a:endParaRPr lang="he-IL" sz="1400" dirty="0"/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FPGA</a:t>
                </a:r>
                <a:endParaRPr lang="he-IL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303" name="Group 51"/>
              <p:cNvGrpSpPr/>
              <p:nvPr/>
            </p:nvGrpSpPr>
            <p:grpSpPr>
              <a:xfrm>
                <a:off x="220349" y="3862640"/>
                <a:ext cx="1028299" cy="504182"/>
                <a:chOff x="1747299" y="3861041"/>
                <a:chExt cx="1565876" cy="307776"/>
              </a:xfrm>
            </p:grpSpPr>
            <p:cxnSp>
              <p:nvCxnSpPr>
                <p:cNvPr id="304" name="Straight Arrow Connector 303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TextBox 30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/>
                    <a:t>Reset</a:t>
                  </a:r>
                  <a:endParaRPr lang="he-IL" sz="1400" dirty="0"/>
                </a:p>
              </p:txBody>
            </p:sp>
          </p:grpSp>
        </p:grpSp>
        <p:sp>
          <p:nvSpPr>
            <p:cNvPr id="271" name="Rectangle 270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72" name="Straight Arrow Connector 271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/>
                <a:t>WBM- 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Master</a:t>
              </a:r>
            </a:p>
            <a:p>
              <a:pPr algn="l"/>
              <a:r>
                <a:rPr lang="en-US" b="1" dirty="0" smtClean="0"/>
                <a:t>WBS-</a:t>
              </a:r>
              <a:r>
                <a:rPr lang="en-US" b="1" dirty="0" err="1" smtClean="0"/>
                <a:t>Whishbone</a:t>
              </a:r>
              <a:r>
                <a:rPr lang="en-US" b="1" dirty="0" smtClean="0"/>
                <a:t> Slave</a:t>
              </a:r>
              <a:endParaRPr lang="he-IL" b="1" dirty="0"/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0" y="548680"/>
            <a:ext cx="21602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Trigger- first signal</a:t>
            </a:r>
          </a:p>
          <a:p>
            <a:pPr algn="l"/>
            <a:r>
              <a:rPr lang="en-US" dirty="0" smtClean="0"/>
              <a:t>Recording time- 50%</a:t>
            </a:r>
          </a:p>
          <a:p>
            <a:pPr algn="l"/>
            <a:r>
              <a:rPr lang="en-US" dirty="0" smtClean="0"/>
              <a:t>Signal’s number-2</a:t>
            </a:r>
            <a:endParaRPr lang="he-IL" dirty="0"/>
          </a:p>
        </p:txBody>
      </p:sp>
      <p:sp>
        <p:nvSpPr>
          <p:cNvPr id="327" name="TextBox 326"/>
          <p:cNvSpPr txBox="1"/>
          <p:nvPr/>
        </p:nvSpPr>
        <p:spPr>
          <a:xfrm>
            <a:off x="539552" y="404664"/>
            <a:ext cx="12961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injecting signals behavior</a:t>
            </a:r>
            <a:endParaRPr lang="he-IL" dirty="0"/>
          </a:p>
        </p:txBody>
      </p:sp>
      <p:sp>
        <p:nvSpPr>
          <p:cNvPr id="328" name="TextBox 327"/>
          <p:cNvSpPr txBox="1"/>
          <p:nvPr/>
        </p:nvSpPr>
        <p:spPr>
          <a:xfrm>
            <a:off x="5724128" y="155679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signal</a:t>
            </a:r>
            <a:endParaRPr lang="he-IL" dirty="0"/>
          </a:p>
        </p:txBody>
      </p:sp>
      <p:sp>
        <p:nvSpPr>
          <p:cNvPr id="329" name="TextBox 328"/>
          <p:cNvSpPr txBox="1"/>
          <p:nvPr/>
        </p:nvSpPr>
        <p:spPr>
          <a:xfrm>
            <a:off x="5724128" y="1772816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signal</a:t>
            </a:r>
            <a:endParaRPr lang="he-IL" dirty="0"/>
          </a:p>
        </p:txBody>
      </p:sp>
      <p:sp>
        <p:nvSpPr>
          <p:cNvPr id="330" name="TextBox 329"/>
          <p:cNvSpPr txBox="1"/>
          <p:nvPr/>
        </p:nvSpPr>
        <p:spPr>
          <a:xfrm>
            <a:off x="5724128" y="198884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signal</a:t>
            </a:r>
            <a:endParaRPr lang="he-IL" dirty="0"/>
          </a:p>
        </p:txBody>
      </p:sp>
      <p:sp>
        <p:nvSpPr>
          <p:cNvPr id="331" name="TextBox 330"/>
          <p:cNvSpPr txBox="1"/>
          <p:nvPr/>
        </p:nvSpPr>
        <p:spPr>
          <a:xfrm>
            <a:off x="7308304" y="4509120"/>
            <a:ext cx="1584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Recorded data</a:t>
            </a:r>
            <a:endParaRPr lang="he-IL" dirty="0"/>
          </a:p>
        </p:txBody>
      </p:sp>
      <p:pic>
        <p:nvPicPr>
          <p:cNvPr id="2050" name="Picture 2" descr="C:\Users\Moran\Desktop\picters_project\trigger -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92896"/>
            <a:ext cx="8414563" cy="520824"/>
          </a:xfrm>
          <a:prstGeom prst="rect">
            <a:avLst/>
          </a:prstGeom>
          <a:noFill/>
        </p:spPr>
      </p:pic>
      <p:sp>
        <p:nvSpPr>
          <p:cNvPr id="333" name="Oval 332"/>
          <p:cNvSpPr/>
          <p:nvPr/>
        </p:nvSpPr>
        <p:spPr>
          <a:xfrm>
            <a:off x="3347864" y="2564904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4" name="Rectangle 333"/>
          <p:cNvSpPr/>
          <p:nvPr/>
        </p:nvSpPr>
        <p:spPr>
          <a:xfrm>
            <a:off x="2411760" y="2780928"/>
            <a:ext cx="216024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מלבן 6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/>
              <a:t>Altera</a:t>
            </a:r>
            <a:r>
              <a:rPr lang="en-US" sz="800" dirty="0" smtClean="0"/>
              <a:t> Cyclone II</a:t>
            </a:r>
            <a:endParaRPr lang="he-IL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27" dur="5000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29" dur="5000" fill="hold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3 0.16898 L 0.3 0.16667 L 0.3 0.42894 L 0.3566 0.43102 L 0.3533 0.24445 L 0.39827 0.24445 L 0.39827 0.16227 L 0.76163 0.16227 L 0.76163 0.45324 " pathEditMode="relative" ptsTypes="AAAAAAAAAA">
                                      <p:cBhvr>
                                        <p:cTn id="31" dur="5000" fill="hold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3 0.1824 L 0.28663 0.1824 L 0.28663 0.42685 L 0.34844 0.42453 L 0.3467 0.25555 L 0.38837 0.26018 L 0.38507 0.17778 L 0.5434 0.17778 " pathEditMode="relative" ptsTypes="AAAAAAAAA">
                                      <p:cBhvr>
                                        <p:cTn id="51" dur="5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67 0.01574 L 0.24167 0.01574 L 0.24496 0.29792 " pathEditMode="relative" ptsTypes="AAAA">
                                      <p:cBhvr>
                                        <p:cTn id="70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944 -0.00347 0.03871 0.00047 0.05833 0.00209 C 0.10798 0.01366 0.06927 0.00672 0.18333 0.0088 C 0.17934 0.05023 0.17986 0.08172 0.18159 0.12662 C 0.18211 0.14167 0.18663 0.15834 0.18819 0.17338 C 0.1868 0.23635 0.20069 0.25996 0.15989 0.25996 " pathEditMode="relative" ptsTypes="fffffA">
                                      <p:cBhvr>
                                        <p:cTn id="72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18 -0.0088 0.01598 -0.00417 0.05348 -0.00209 C 0.10243 0.01018 0.08386 0.00208 0.18334 0 C 0.1941 0.00162 0.20139 0.00115 0.21007 0.00902 C 0.21129 0.08032 0.21285 0.14676 0.21007 0.21782 C 0.20955 0.23032 0.20955 0.24305 0.20834 0.25555 C 0.2073 0.2662 0.20174 0.27569 0.20174 0.2868 " pathEditMode="relative" ptsTypes="ffffffA">
                                      <p:cBhvr>
                                        <p:cTn id="74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0139 0.09074 L -0.225 0.08889 L -0.22344 -0.10463 L -0.4665 -0.11019 L -0.46788 0.14722 L -0.85695 0.14074 L -0.85677 -0.35093 L -0.69288 -0.34907 " pathEditMode="relative" rAng="0" ptsTypes="AAAAAAAAA">
                                      <p:cBhvr>
                                        <p:cTn id="93" dur="5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uiExpand="1" build="allAtOnce"/>
      <p:bldP spid="326" grpId="1" build="allAtOnce"/>
      <p:bldP spid="326" grpId="2" build="allAtOnce"/>
      <p:bldP spid="327" grpId="0"/>
      <p:bldP spid="327" grpId="2"/>
      <p:bldP spid="327" grpId="3"/>
      <p:bldP spid="327" grpId="4"/>
      <p:bldP spid="328" grpId="0"/>
      <p:bldP spid="328" grpId="1"/>
      <p:bldP spid="328" grpId="2"/>
      <p:bldP spid="328" grpId="3"/>
      <p:bldP spid="329" grpId="0"/>
      <p:bldP spid="329" grpId="1"/>
      <p:bldP spid="329" grpId="2"/>
      <p:bldP spid="329" grpId="3"/>
      <p:bldP spid="330" grpId="0"/>
      <p:bldP spid="330" grpId="1"/>
      <p:bldP spid="330" grpId="2"/>
      <p:bldP spid="330" grpId="3"/>
      <p:bldP spid="331" grpId="0"/>
      <p:bldP spid="331" grpId="1"/>
      <p:bldP spid="331" grpId="2"/>
      <p:bldP spid="331" grpId="3"/>
      <p:bldP spid="333" grpId="0" animBg="1"/>
      <p:bldP spid="334" grpId="0" animBg="1"/>
      <p:bldP spid="69" grpId="0"/>
      <p:bldP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</a:t>
            </a:r>
            <a:endParaRPr lang="he-IL" dirty="0"/>
          </a:p>
        </p:txBody>
      </p:sp>
      <p:sp>
        <p:nvSpPr>
          <p:cNvPr id="4" name="Rounded Rectangle 38"/>
          <p:cNvSpPr/>
          <p:nvPr/>
        </p:nvSpPr>
        <p:spPr>
          <a:xfrm>
            <a:off x="4143372" y="2643182"/>
            <a:ext cx="1764859" cy="23762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Analyzer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Rectangle 39"/>
          <p:cNvSpPr/>
          <p:nvPr/>
        </p:nvSpPr>
        <p:spPr>
          <a:xfrm>
            <a:off x="4708127" y="5019446"/>
            <a:ext cx="705944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WBM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6" name="Rectangle 40"/>
          <p:cNvSpPr/>
          <p:nvPr/>
        </p:nvSpPr>
        <p:spPr>
          <a:xfrm rot="16200000">
            <a:off x="3642143" y="3438097"/>
            <a:ext cx="720080" cy="2823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WBS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7" name="Elbow Connector 67"/>
          <p:cNvCxnSpPr/>
          <p:nvPr/>
        </p:nvCxnSpPr>
        <p:spPr>
          <a:xfrm rot="10800000">
            <a:off x="1743163" y="3363262"/>
            <a:ext cx="2117831" cy="216024"/>
          </a:xfrm>
          <a:prstGeom prst="bentConnector3">
            <a:avLst>
              <a:gd name="adj1" fmla="val 40184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69"/>
          <p:cNvCxnSpPr/>
          <p:nvPr/>
        </p:nvCxnSpPr>
        <p:spPr>
          <a:xfrm rot="10800000">
            <a:off x="1743163" y="3723302"/>
            <a:ext cx="2964963" cy="1440160"/>
          </a:xfrm>
          <a:prstGeom prst="bentConnector3">
            <a:avLst>
              <a:gd name="adj1" fmla="val 57887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7"/>
          <p:cNvCxnSpPr/>
          <p:nvPr/>
        </p:nvCxnSpPr>
        <p:spPr>
          <a:xfrm rot="5400000">
            <a:off x="4419459" y="2282364"/>
            <a:ext cx="720080" cy="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9"/>
          <p:cNvCxnSpPr/>
          <p:nvPr/>
        </p:nvCxnSpPr>
        <p:spPr>
          <a:xfrm rot="5400000">
            <a:off x="4559234" y="2210356"/>
            <a:ext cx="864096" cy="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93"/>
          <p:cNvCxnSpPr/>
          <p:nvPr/>
        </p:nvCxnSpPr>
        <p:spPr>
          <a:xfrm rot="5400000">
            <a:off x="4698230" y="2139142"/>
            <a:ext cx="1008112" cy="1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5786" y="1643050"/>
            <a:ext cx="6858048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/>
              <a:t>The core have 6 sub blocks: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Write controller.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Read controller.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Registers.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RAM.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WBS.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 WBM.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8469" y="2095524"/>
            <a:ext cx="63341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3877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45920"/>
                <a:gridCol w="1645920"/>
                <a:gridCol w="2535646"/>
                <a:gridCol w="1588398"/>
                <a:gridCol w="813716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Defult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Generic Parameter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Number</a:t>
                      </a:r>
                      <a:endParaRPr lang="he-I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256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Determine the number of bits that will be recorded for each signal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Record_depth_g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Determine the number of signals that will be recorded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Num_of_signals_g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'1'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Std_logic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Reset polarity: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'1': Active high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'0':Active 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Reset_polarity_g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'1'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Std_logic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Enabling the system: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'1': Active high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'0':Active 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Enable_polarity_g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The Width of the basic 'word' of wishbone interface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Data_width_g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The address Width of wishbone interface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Add_width_g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Number of lines in the basic RAM used in the core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Signal_ram_depth_g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The Width of the basic 'word' of the basic RAM used in the core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Signal_ram_width_g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8.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Address Depth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addr_d_g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9.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Positive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Length Depth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len_d_g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 smtClean="0"/>
                        <a:t>10</a:t>
                      </a:r>
                      <a:r>
                        <a:rPr lang="en-US" dirty="0" smtClean="0"/>
                        <a:t>.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positive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Type Depth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type_d_g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dirty="0" smtClean="0"/>
                        <a:t>11</a:t>
                      </a:r>
                      <a:r>
                        <a:rPr lang="en-US" dirty="0" smtClean="0"/>
                        <a:t>.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1571612"/>
            <a:ext cx="814393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The generics contains the basic values of the core’s parts and   the configurations of the user.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The generics stay steady during the whole time. 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1799</Words>
  <Application>Microsoft Office PowerPoint</Application>
  <PresentationFormat>‫הצגה על המסך (4:3)</PresentationFormat>
  <Paragraphs>446</Paragraphs>
  <Slides>17</Slides>
  <Notes>11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Internal Logic Analyzer Middle presentation-part A </vt:lpstr>
      <vt:lpstr>Agenda </vt:lpstr>
      <vt:lpstr>Project Overview</vt:lpstr>
      <vt:lpstr>Project goals</vt:lpstr>
      <vt:lpstr>Requirements</vt:lpstr>
      <vt:lpstr>Architecture</vt:lpstr>
      <vt:lpstr>Data Transfer</vt:lpstr>
      <vt:lpstr>The Core</vt:lpstr>
      <vt:lpstr>Generics</vt:lpstr>
      <vt:lpstr>Registers</vt:lpstr>
      <vt:lpstr>Write controller</vt:lpstr>
      <vt:lpstr>Read controller</vt:lpstr>
      <vt:lpstr>RAM</vt:lpstr>
      <vt:lpstr>Simulations</vt:lpstr>
      <vt:lpstr>שקופית 15</vt:lpstr>
      <vt:lpstr>Simulations</vt:lpstr>
      <vt:lpstr>שקופית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דף שער</dc:title>
  <dc:creator>Moran</dc:creator>
  <cp:lastModifiedBy>zvika pery</cp:lastModifiedBy>
  <cp:revision>360</cp:revision>
  <dcterms:created xsi:type="dcterms:W3CDTF">2012-04-06T12:12:28Z</dcterms:created>
  <dcterms:modified xsi:type="dcterms:W3CDTF">2013-04-04T19:30:53Z</dcterms:modified>
</cp:coreProperties>
</file>