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3"/>
  </p:notesMasterIdLst>
  <p:sldIdLst>
    <p:sldId id="256" r:id="rId5"/>
    <p:sldId id="285" r:id="rId6"/>
    <p:sldId id="279" r:id="rId7"/>
    <p:sldId id="280" r:id="rId8"/>
    <p:sldId id="284" r:id="rId9"/>
    <p:sldId id="281" r:id="rId10"/>
    <p:sldId id="282" r:id="rId11"/>
    <p:sldId id="28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0" d="100"/>
          <a:sy n="100" d="100"/>
        </p:scale>
        <p:origin x="999" y="27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3/12/2025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3/12/2025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3/12/2025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3/12/2025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3/12/2025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3/12/2025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3/12/2025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3/12/2025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3/12/2025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3/12/2025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3/12/2025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3/12/2025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3/12/2025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hyperlink" Target="https://www.cnn.com/2021/12/02/world/south-africa-omicron-origins-covid-cmd-intl/index.html" TargetMode="Externa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s://www.who.int/news/item/26-11-2021-classification-of-omicron-(b.1.1.529)-sars-cov-2-variant-of-concern"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fontScale="90000"/>
          </a:bodyPr>
          <a:lstStyle/>
          <a:p>
            <a:pPr algn="l"/>
            <a:r>
              <a:rPr lang="en-US" dirty="0">
                <a:solidFill>
                  <a:srgbClr val="FFFFFF"/>
                </a:solidFill>
              </a:rPr>
              <a:t>Big Data Platform</a:t>
            </a:r>
            <a:br>
              <a:rPr lang="en-US" dirty="0">
                <a:solidFill>
                  <a:srgbClr val="FFFFFF"/>
                </a:solidFill>
              </a:rPr>
            </a:br>
            <a:r>
              <a:rPr lang="en-US" dirty="0">
                <a:solidFill>
                  <a:srgbClr val="FFFFFF"/>
                </a:solidFill>
              </a:rPr>
              <a:t>Covid Tweet Analysis</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Bhadri </a:t>
            </a:r>
            <a:r>
              <a:rPr lang="en-US" dirty="0" err="1">
                <a:solidFill>
                  <a:srgbClr val="FFFFFF"/>
                </a:solidFill>
              </a:rPr>
              <a:t>Vaidhyanathan</a:t>
            </a:r>
            <a:endParaRPr lang="en-US" dirty="0">
              <a:solidFill>
                <a:srgbClr val="FFFFFF"/>
              </a:solidFill>
            </a:endParaRP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pic>
        <p:nvPicPr>
          <p:cNvPr id="6" name="Picture 5">
            <a:extLst>
              <a:ext uri="{FF2B5EF4-FFF2-40B4-BE49-F238E27FC236}">
                <a16:creationId xmlns:a16="http://schemas.microsoft.com/office/drawing/2014/main" id="{436646F0-EF7A-44D4-BEFB-44D6B908AFC4}"/>
              </a:ext>
            </a:extLst>
          </p:cNvPr>
          <p:cNvPicPr>
            <a:picLocks noChangeAspect="1"/>
          </p:cNvPicPr>
          <p:nvPr/>
        </p:nvPicPr>
        <p:blipFill>
          <a:blip r:embed="rId3"/>
          <a:stretch>
            <a:fillRect/>
          </a:stretch>
        </p:blipFill>
        <p:spPr>
          <a:xfrm>
            <a:off x="991339" y="701336"/>
            <a:ext cx="2226877" cy="1790506"/>
          </a:xfrm>
          <a:prstGeom prst="rect">
            <a:avLst/>
          </a:prstGeom>
        </p:spPr>
      </p:pic>
    </p:spTree>
    <p:extLst>
      <p:ext uri="{BB962C8B-B14F-4D97-AF65-F5344CB8AC3E}">
        <p14:creationId xmlns:p14="http://schemas.microsoft.com/office/powerpoint/2010/main" val="280625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B990-59A0-4869-AE7B-E255BBC31AB7}"/>
              </a:ext>
            </a:extLst>
          </p:cNvPr>
          <p:cNvSpPr>
            <a:spLocks noGrp="1"/>
          </p:cNvSpPr>
          <p:nvPr>
            <p:ph type="title"/>
          </p:nvPr>
        </p:nvSpPr>
        <p:spPr>
          <a:xfrm>
            <a:off x="1024128" y="585216"/>
            <a:ext cx="9720072" cy="1148334"/>
          </a:xfrm>
        </p:spPr>
        <p:txBody>
          <a:bodyPr/>
          <a:lstStyle/>
          <a:p>
            <a:r>
              <a:rPr lang="en-US" dirty="0"/>
              <a:t>Summary</a:t>
            </a:r>
          </a:p>
        </p:txBody>
      </p:sp>
      <p:sp>
        <p:nvSpPr>
          <p:cNvPr id="3" name="Content Placeholder 2">
            <a:extLst>
              <a:ext uri="{FF2B5EF4-FFF2-40B4-BE49-F238E27FC236}">
                <a16:creationId xmlns:a16="http://schemas.microsoft.com/office/drawing/2014/main" id="{BBD9894A-42A6-4B6C-98BF-1FE3E188D729}"/>
              </a:ext>
            </a:extLst>
          </p:cNvPr>
          <p:cNvSpPr>
            <a:spLocks noGrp="1"/>
          </p:cNvSpPr>
          <p:nvPr>
            <p:ph idx="1"/>
          </p:nvPr>
        </p:nvSpPr>
        <p:spPr>
          <a:xfrm>
            <a:off x="1024128" y="2224088"/>
            <a:ext cx="9720073" cy="4085272"/>
          </a:xfrm>
        </p:spPr>
        <p:txBody>
          <a:bodyPr/>
          <a:lstStyle/>
          <a:p>
            <a:pPr>
              <a:buFont typeface="Wingdings" panose="05000000000000000000" pitchFamily="2" charset="2"/>
              <a:buChar char="q"/>
            </a:pPr>
            <a:r>
              <a:rPr lang="en-US" dirty="0"/>
              <a:t>100Mil Tweets on Covid between Oct2021-Jan2022 reviewed and analyzed in the GCP using </a:t>
            </a:r>
            <a:r>
              <a:rPr lang="en-US" dirty="0" err="1"/>
              <a:t>PySpark</a:t>
            </a:r>
            <a:r>
              <a:rPr lang="en-US" dirty="0"/>
              <a:t> in </a:t>
            </a:r>
            <a:r>
              <a:rPr lang="en-US" dirty="0" err="1"/>
              <a:t>JupyterLab</a:t>
            </a:r>
            <a:endParaRPr lang="en-US" dirty="0"/>
          </a:p>
          <a:p>
            <a:pPr>
              <a:buFont typeface="Wingdings" panose="05000000000000000000" pitchFamily="2" charset="2"/>
              <a:buChar char="q"/>
            </a:pPr>
            <a:r>
              <a:rPr lang="en-US" sz="2800" dirty="0"/>
              <a:t>Tech Stack: </a:t>
            </a:r>
          </a:p>
          <a:p>
            <a:pPr lvl="2">
              <a:buFont typeface="Wingdings" panose="05000000000000000000" pitchFamily="2" charset="2"/>
              <a:buChar char="q"/>
            </a:pPr>
            <a:r>
              <a:rPr lang="en-US" sz="2000" dirty="0"/>
              <a:t>GCP</a:t>
            </a:r>
          </a:p>
          <a:p>
            <a:pPr lvl="2">
              <a:buFont typeface="Wingdings" panose="05000000000000000000" pitchFamily="2" charset="2"/>
              <a:buChar char="q"/>
            </a:pPr>
            <a:r>
              <a:rPr lang="en-US" sz="2000" dirty="0"/>
              <a:t>Apache Spark – </a:t>
            </a:r>
            <a:r>
              <a:rPr lang="en-US" sz="2000" dirty="0" err="1"/>
              <a:t>PySpark</a:t>
            </a:r>
            <a:endParaRPr lang="en-US" sz="2000" dirty="0"/>
          </a:p>
          <a:p>
            <a:pPr lvl="2">
              <a:buFont typeface="Wingdings" panose="05000000000000000000" pitchFamily="2" charset="2"/>
              <a:buChar char="q"/>
            </a:pPr>
            <a:r>
              <a:rPr lang="en-US" sz="2000" dirty="0" err="1"/>
              <a:t>JupyterLab</a:t>
            </a:r>
            <a:endParaRPr lang="en-US" sz="2000" dirty="0"/>
          </a:p>
          <a:p>
            <a:pPr>
              <a:buFont typeface="Wingdings" panose="05000000000000000000" pitchFamily="2" charset="2"/>
              <a:buChar char="q"/>
            </a:pPr>
            <a:r>
              <a:rPr lang="en-US" dirty="0"/>
              <a:t>Analysis themes:</a:t>
            </a:r>
          </a:p>
          <a:p>
            <a:pPr lvl="2">
              <a:buFont typeface="Wingdings" panose="05000000000000000000" pitchFamily="2" charset="2"/>
              <a:buChar char="q"/>
            </a:pPr>
            <a:r>
              <a:rPr lang="en-US" sz="1600" dirty="0"/>
              <a:t>Top Tweeters</a:t>
            </a:r>
          </a:p>
          <a:p>
            <a:pPr lvl="2">
              <a:buFont typeface="Wingdings" panose="05000000000000000000" pitchFamily="2" charset="2"/>
              <a:buChar char="q"/>
            </a:pPr>
            <a:r>
              <a:rPr lang="en-US" sz="1600" dirty="0"/>
              <a:t>Top Tweeter Personas</a:t>
            </a:r>
          </a:p>
          <a:p>
            <a:pPr lvl="2">
              <a:buFont typeface="Wingdings" panose="05000000000000000000" pitchFamily="2" charset="2"/>
              <a:buChar char="q"/>
            </a:pPr>
            <a:r>
              <a:rPr lang="en-US" sz="1600" dirty="0"/>
              <a:t>Location Analysis</a:t>
            </a:r>
          </a:p>
          <a:p>
            <a:pPr lvl="2">
              <a:buFont typeface="Wingdings" panose="05000000000000000000" pitchFamily="2" charset="2"/>
              <a:buChar char="q"/>
            </a:pPr>
            <a:r>
              <a:rPr lang="en-US" sz="1600" dirty="0"/>
              <a:t>Timeline Analysis  </a:t>
            </a:r>
            <a:endParaRPr lang="en-US" sz="2800" dirty="0"/>
          </a:p>
          <a:p>
            <a:pPr lvl="2">
              <a:buFont typeface="Wingdings" panose="05000000000000000000" pitchFamily="2" charset="2"/>
              <a:buChar char="q"/>
            </a:pPr>
            <a:endParaRPr lang="en-US" sz="2000" dirty="0"/>
          </a:p>
          <a:p>
            <a:pPr lvl="1">
              <a:buFont typeface="Wingdings" panose="05000000000000000000" pitchFamily="2" charset="2"/>
              <a:buChar char="q"/>
            </a:pPr>
            <a:endParaRPr lang="en-US" dirty="0"/>
          </a:p>
        </p:txBody>
      </p:sp>
      <p:pic>
        <p:nvPicPr>
          <p:cNvPr id="5" name="Picture 4">
            <a:extLst>
              <a:ext uri="{FF2B5EF4-FFF2-40B4-BE49-F238E27FC236}">
                <a16:creationId xmlns:a16="http://schemas.microsoft.com/office/drawing/2014/main" id="{9ECC948C-41F7-4600-BDED-52A4AD86BC40}"/>
              </a:ext>
            </a:extLst>
          </p:cNvPr>
          <p:cNvPicPr>
            <a:picLocks noChangeAspect="1"/>
          </p:cNvPicPr>
          <p:nvPr/>
        </p:nvPicPr>
        <p:blipFill>
          <a:blip r:embed="rId2"/>
          <a:stretch>
            <a:fillRect/>
          </a:stretch>
        </p:blipFill>
        <p:spPr>
          <a:xfrm>
            <a:off x="8916537" y="1128040"/>
            <a:ext cx="3077159" cy="719976"/>
          </a:xfrm>
          <a:prstGeom prst="rect">
            <a:avLst/>
          </a:prstGeom>
        </p:spPr>
      </p:pic>
      <p:pic>
        <p:nvPicPr>
          <p:cNvPr id="9" name="Picture 8" descr="Logo, company name&#10;&#10;Description automatically generated">
            <a:extLst>
              <a:ext uri="{FF2B5EF4-FFF2-40B4-BE49-F238E27FC236}">
                <a16:creationId xmlns:a16="http://schemas.microsoft.com/office/drawing/2014/main" id="{B12BCC90-4BEB-4B1D-8B95-E47F74C4BC9C}"/>
              </a:ext>
            </a:extLst>
          </p:cNvPr>
          <p:cNvPicPr>
            <a:picLocks noChangeAspect="1"/>
          </p:cNvPicPr>
          <p:nvPr/>
        </p:nvPicPr>
        <p:blipFill>
          <a:blip r:embed="rId3"/>
          <a:stretch>
            <a:fillRect/>
          </a:stretch>
        </p:blipFill>
        <p:spPr>
          <a:xfrm>
            <a:off x="11231744" y="207568"/>
            <a:ext cx="651664" cy="755296"/>
          </a:xfrm>
          <a:prstGeom prst="rect">
            <a:avLst/>
          </a:prstGeom>
        </p:spPr>
      </p:pic>
      <p:pic>
        <p:nvPicPr>
          <p:cNvPr id="11" name="Picture 10" descr="Logo&#10;&#10;Description automatically generated">
            <a:extLst>
              <a:ext uri="{FF2B5EF4-FFF2-40B4-BE49-F238E27FC236}">
                <a16:creationId xmlns:a16="http://schemas.microsoft.com/office/drawing/2014/main" id="{9AF8EC04-5A5F-41D1-A356-0EA4A13B62AA}"/>
              </a:ext>
            </a:extLst>
          </p:cNvPr>
          <p:cNvPicPr>
            <a:picLocks noChangeAspect="1"/>
          </p:cNvPicPr>
          <p:nvPr/>
        </p:nvPicPr>
        <p:blipFill>
          <a:blip r:embed="rId4"/>
          <a:stretch>
            <a:fillRect/>
          </a:stretch>
        </p:blipFill>
        <p:spPr>
          <a:xfrm>
            <a:off x="7475487" y="4807433"/>
            <a:ext cx="3171800" cy="647370"/>
          </a:xfrm>
          <a:prstGeom prst="rect">
            <a:avLst/>
          </a:prstGeom>
        </p:spPr>
      </p:pic>
      <p:sp>
        <p:nvSpPr>
          <p:cNvPr id="13" name="TextBox 12">
            <a:extLst>
              <a:ext uri="{FF2B5EF4-FFF2-40B4-BE49-F238E27FC236}">
                <a16:creationId xmlns:a16="http://schemas.microsoft.com/office/drawing/2014/main" id="{07E7C0B8-8E81-47F6-B945-1B3897535F9B}"/>
              </a:ext>
            </a:extLst>
          </p:cNvPr>
          <p:cNvSpPr txBox="1"/>
          <p:nvPr/>
        </p:nvSpPr>
        <p:spPr>
          <a:xfrm>
            <a:off x="6867525" y="5493417"/>
            <a:ext cx="4752975" cy="646331"/>
          </a:xfrm>
          <a:prstGeom prst="rect">
            <a:avLst/>
          </a:prstGeom>
          <a:noFill/>
        </p:spPr>
        <p:txBody>
          <a:bodyPr wrap="square">
            <a:spAutoFit/>
          </a:bodyPr>
          <a:lstStyle/>
          <a:p>
            <a:pPr lvl="1">
              <a:buFont typeface="Wingdings" panose="05000000000000000000" pitchFamily="2" charset="2"/>
              <a:buChar char="§"/>
            </a:pPr>
            <a:r>
              <a:rPr lang="en-US" sz="1800" dirty="0"/>
              <a:t>Parquet format selected for maximum efficiency in size and analysis process time</a:t>
            </a:r>
          </a:p>
        </p:txBody>
      </p:sp>
      <p:pic>
        <p:nvPicPr>
          <p:cNvPr id="12" name="Picture 11">
            <a:extLst>
              <a:ext uri="{FF2B5EF4-FFF2-40B4-BE49-F238E27FC236}">
                <a16:creationId xmlns:a16="http://schemas.microsoft.com/office/drawing/2014/main" id="{D970DD22-0174-CEFD-3EE8-910B5E700750}"/>
              </a:ext>
            </a:extLst>
          </p:cNvPr>
          <p:cNvPicPr>
            <a:picLocks noChangeAspect="1"/>
          </p:cNvPicPr>
          <p:nvPr/>
        </p:nvPicPr>
        <p:blipFill>
          <a:blip r:embed="rId5"/>
          <a:stretch>
            <a:fillRect/>
          </a:stretch>
        </p:blipFill>
        <p:spPr>
          <a:xfrm>
            <a:off x="8916537" y="202170"/>
            <a:ext cx="1730750" cy="818849"/>
          </a:xfrm>
          <a:prstGeom prst="rect">
            <a:avLst/>
          </a:prstGeom>
        </p:spPr>
      </p:pic>
    </p:spTree>
    <p:extLst>
      <p:ext uri="{BB962C8B-B14F-4D97-AF65-F5344CB8AC3E}">
        <p14:creationId xmlns:p14="http://schemas.microsoft.com/office/powerpoint/2010/main" val="3692546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94E5-51E2-4035-A0FB-41DB64E38833}"/>
              </a:ext>
            </a:extLst>
          </p:cNvPr>
          <p:cNvSpPr>
            <a:spLocks noGrp="1"/>
          </p:cNvSpPr>
          <p:nvPr>
            <p:ph type="title"/>
          </p:nvPr>
        </p:nvSpPr>
        <p:spPr>
          <a:xfrm>
            <a:off x="1024128" y="585216"/>
            <a:ext cx="8018272" cy="1499616"/>
          </a:xfrm>
        </p:spPr>
        <p:txBody>
          <a:bodyPr>
            <a:normAutofit/>
          </a:bodyPr>
          <a:lstStyle/>
          <a:p>
            <a:r>
              <a:rPr lang="en-US"/>
              <a:t>Data Profile</a:t>
            </a:r>
            <a:endParaRPr lang="en-US" dirty="0"/>
          </a:p>
        </p:txBody>
      </p:sp>
      <p:sp>
        <p:nvSpPr>
          <p:cNvPr id="3" name="Content Placeholder 2">
            <a:extLst>
              <a:ext uri="{FF2B5EF4-FFF2-40B4-BE49-F238E27FC236}">
                <a16:creationId xmlns:a16="http://schemas.microsoft.com/office/drawing/2014/main" id="{C9BB9A8C-7DB0-4FCA-B7D2-5DE330DB5E0F}"/>
              </a:ext>
            </a:extLst>
          </p:cNvPr>
          <p:cNvSpPr>
            <a:spLocks noGrp="1"/>
          </p:cNvSpPr>
          <p:nvPr>
            <p:ph idx="1"/>
          </p:nvPr>
        </p:nvSpPr>
        <p:spPr>
          <a:xfrm>
            <a:off x="1024128" y="2286000"/>
            <a:ext cx="8018271" cy="4023360"/>
          </a:xfrm>
        </p:spPr>
        <p:txBody>
          <a:bodyPr>
            <a:normAutofit/>
          </a:bodyPr>
          <a:lstStyle/>
          <a:p>
            <a:pPr>
              <a:buFont typeface="Arial" panose="020B0604020202020204" pitchFamily="34" charset="0"/>
              <a:buChar char="•"/>
            </a:pPr>
            <a:r>
              <a:rPr lang="en-US" dirty="0"/>
              <a:t>Size: 617.8 GB </a:t>
            </a:r>
          </a:p>
          <a:p>
            <a:pPr>
              <a:buFont typeface="Arial" panose="020B0604020202020204" pitchFamily="34" charset="0"/>
              <a:buChar char="•"/>
            </a:pPr>
            <a:r>
              <a:rPr lang="en-US" dirty="0"/>
              <a:t>Data dates: Oct 15,2021 to Jan 25,2022</a:t>
            </a:r>
          </a:p>
          <a:p>
            <a:pPr>
              <a:buFont typeface="Arial" panose="020B0604020202020204" pitchFamily="34" charset="0"/>
              <a:buChar char="•"/>
            </a:pPr>
            <a:r>
              <a:rPr lang="en-US" dirty="0"/>
              <a:t>Form: Tabular data with 100Mil rows or tweets and related meta data such as </a:t>
            </a:r>
            <a:r>
              <a:rPr lang="en-US" dirty="0" err="1"/>
              <a:t>userid</a:t>
            </a:r>
            <a:r>
              <a:rPr lang="en-US" dirty="0"/>
              <a:t>, timestamp, location and description.</a:t>
            </a:r>
          </a:p>
          <a:p>
            <a:pPr>
              <a:buFont typeface="Arial" panose="020B0604020202020204" pitchFamily="34" charset="0"/>
              <a:buChar char="•"/>
            </a:pPr>
            <a:r>
              <a:rPr lang="en-US" dirty="0"/>
              <a:t>Preprocessing:</a:t>
            </a:r>
          </a:p>
          <a:p>
            <a:pPr lvl="1">
              <a:buFont typeface="Arial" panose="020B0604020202020204" pitchFamily="34" charset="0"/>
              <a:buChar char="•"/>
            </a:pPr>
            <a:r>
              <a:rPr lang="en-US" dirty="0"/>
              <a:t>Filtering</a:t>
            </a:r>
          </a:p>
          <a:p>
            <a:pPr lvl="2">
              <a:buFont typeface="Arial" panose="020B0604020202020204" pitchFamily="34" charset="0"/>
              <a:buChar char="•"/>
            </a:pPr>
            <a:r>
              <a:rPr lang="en-US" sz="1800" dirty="0"/>
              <a:t>Tweet and Retweets with ‘covid’: 61Mil rows (60% of original)</a:t>
            </a:r>
          </a:p>
          <a:p>
            <a:pPr lvl="2">
              <a:buFont typeface="Arial" panose="020B0604020202020204" pitchFamily="34" charset="0"/>
              <a:buChar char="•"/>
            </a:pPr>
            <a:r>
              <a:rPr lang="en-US" sz="1800" dirty="0"/>
              <a:t>50% of the extract are retweets (30Mil)</a:t>
            </a:r>
          </a:p>
          <a:p>
            <a:pPr>
              <a:buFont typeface="Arial" panose="020B0604020202020204" pitchFamily="34" charset="0"/>
              <a:buChar char="•"/>
            </a:pPr>
            <a:r>
              <a:rPr lang="en-US" dirty="0"/>
              <a:t>Data stored as parquet partitioned by year, month and date</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0232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5D236-594C-436E-933E-9E7C4738E0DC}"/>
              </a:ext>
            </a:extLst>
          </p:cNvPr>
          <p:cNvSpPr>
            <a:spLocks noGrp="1"/>
          </p:cNvSpPr>
          <p:nvPr>
            <p:ph type="title"/>
          </p:nvPr>
        </p:nvSpPr>
        <p:spPr>
          <a:xfrm>
            <a:off x="811055" y="826324"/>
            <a:ext cx="4246397" cy="1001470"/>
          </a:xfrm>
        </p:spPr>
        <p:txBody>
          <a:bodyPr>
            <a:normAutofit/>
          </a:bodyPr>
          <a:lstStyle/>
          <a:p>
            <a:r>
              <a:rPr lang="en-US" dirty="0"/>
              <a:t>Top </a:t>
            </a:r>
            <a:r>
              <a:rPr lang="en-US" dirty="0" err="1"/>
              <a:t>TwEEters</a:t>
            </a:r>
            <a:r>
              <a:rPr lang="en-US" dirty="0"/>
              <a:t> </a:t>
            </a:r>
          </a:p>
        </p:txBody>
      </p:sp>
      <p:cxnSp>
        <p:nvCxnSpPr>
          <p:cNvPr id="56" name="Straight Connector 55">
            <a:extLst>
              <a:ext uri="{FF2B5EF4-FFF2-40B4-BE49-F238E27FC236}">
                <a16:creationId xmlns:a16="http://schemas.microsoft.com/office/drawing/2014/main" id="{9F37CA5D-275A-4B8C-8438-F1773C736E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896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FBAAC1D1-BFDB-4AEB-9243-D64133AE07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775" y="4150596"/>
            <a:ext cx="1038557" cy="2231807"/>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0AAD0D3A-D95D-496C-9D2C-940E3EAA5741}"/>
              </a:ext>
            </a:extLst>
          </p:cNvPr>
          <p:cNvPicPr>
            <a:picLocks noChangeAspect="1"/>
          </p:cNvPicPr>
          <p:nvPr/>
        </p:nvPicPr>
        <p:blipFill rotWithShape="1">
          <a:blip r:embed="rId2"/>
          <a:srcRect t="11158" r="3" b="6905"/>
          <a:stretch/>
        </p:blipFill>
        <p:spPr>
          <a:xfrm>
            <a:off x="5889920" y="2245762"/>
            <a:ext cx="6225960" cy="4221507"/>
          </a:xfrm>
          <a:prstGeom prst="rect">
            <a:avLst/>
          </a:prstGeom>
        </p:spPr>
      </p:pic>
      <p:sp>
        <p:nvSpPr>
          <p:cNvPr id="3" name="Content Placeholder 2">
            <a:extLst>
              <a:ext uri="{FF2B5EF4-FFF2-40B4-BE49-F238E27FC236}">
                <a16:creationId xmlns:a16="http://schemas.microsoft.com/office/drawing/2014/main" id="{5A8E26C6-D0C6-4319-967E-727DA42ACC9F}"/>
              </a:ext>
            </a:extLst>
          </p:cNvPr>
          <p:cNvSpPr>
            <a:spLocks noGrp="1"/>
          </p:cNvSpPr>
          <p:nvPr>
            <p:ph idx="1"/>
          </p:nvPr>
        </p:nvSpPr>
        <p:spPr>
          <a:xfrm>
            <a:off x="6051795" y="616987"/>
            <a:ext cx="5740739" cy="1628775"/>
          </a:xfrm>
        </p:spPr>
        <p:txBody>
          <a:bodyPr>
            <a:normAutofit/>
          </a:bodyPr>
          <a:lstStyle/>
          <a:p>
            <a:pPr>
              <a:buFont typeface="Wingdings" panose="05000000000000000000" pitchFamily="2" charset="2"/>
              <a:buChar char="q"/>
            </a:pPr>
            <a:r>
              <a:rPr lang="en-US" dirty="0"/>
              <a:t>Total number of Unique Tweeters is 2Mil</a:t>
            </a:r>
          </a:p>
          <a:p>
            <a:pPr>
              <a:buFont typeface="Wingdings" panose="05000000000000000000" pitchFamily="2" charset="2"/>
              <a:buChar char="§"/>
            </a:pPr>
            <a:r>
              <a:rPr lang="en-US" dirty="0"/>
              <a:t>The top tweeters and re-tweeters as shown below:</a:t>
            </a:r>
          </a:p>
          <a:p>
            <a:endParaRPr lang="en-US" dirty="0"/>
          </a:p>
        </p:txBody>
      </p:sp>
      <p:pic>
        <p:nvPicPr>
          <p:cNvPr id="19" name="Picture 18">
            <a:extLst>
              <a:ext uri="{FF2B5EF4-FFF2-40B4-BE49-F238E27FC236}">
                <a16:creationId xmlns:a16="http://schemas.microsoft.com/office/drawing/2014/main" id="{3835CEFD-599F-4968-9E6B-DD65DD80C486}"/>
              </a:ext>
            </a:extLst>
          </p:cNvPr>
          <p:cNvPicPr>
            <a:picLocks noChangeAspect="1"/>
          </p:cNvPicPr>
          <p:nvPr/>
        </p:nvPicPr>
        <p:blipFill rotWithShape="1">
          <a:blip r:embed="rId3"/>
          <a:srcRect t="3503" r="4" b="7225"/>
          <a:stretch/>
        </p:blipFill>
        <p:spPr>
          <a:xfrm>
            <a:off x="408902" y="2160896"/>
            <a:ext cx="5404145" cy="4221507"/>
          </a:xfrm>
          <a:prstGeom prst="rect">
            <a:avLst/>
          </a:prstGeom>
          <a:ln>
            <a:solidFill>
              <a:schemeClr val="bg1"/>
            </a:solidFill>
          </a:ln>
        </p:spPr>
      </p:pic>
    </p:spTree>
    <p:extLst>
      <p:ext uri="{BB962C8B-B14F-4D97-AF65-F5344CB8AC3E}">
        <p14:creationId xmlns:p14="http://schemas.microsoft.com/office/powerpoint/2010/main" val="1018200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5D236-594C-436E-933E-9E7C4738E0DC}"/>
              </a:ext>
            </a:extLst>
          </p:cNvPr>
          <p:cNvSpPr>
            <a:spLocks noGrp="1"/>
          </p:cNvSpPr>
          <p:nvPr>
            <p:ph type="title"/>
          </p:nvPr>
        </p:nvSpPr>
        <p:spPr/>
        <p:txBody>
          <a:bodyPr/>
          <a:lstStyle/>
          <a:p>
            <a:r>
              <a:rPr lang="en-US" dirty="0" err="1"/>
              <a:t>TwEEter</a:t>
            </a:r>
            <a:r>
              <a:rPr lang="en-US" dirty="0"/>
              <a:t> </a:t>
            </a:r>
            <a:r>
              <a:rPr lang="en-US" dirty="0" err="1"/>
              <a:t>PerSONAS</a:t>
            </a:r>
            <a:endParaRPr lang="en-US" dirty="0"/>
          </a:p>
        </p:txBody>
      </p:sp>
      <p:sp>
        <p:nvSpPr>
          <p:cNvPr id="3" name="Content Placeholder 2">
            <a:extLst>
              <a:ext uri="{FF2B5EF4-FFF2-40B4-BE49-F238E27FC236}">
                <a16:creationId xmlns:a16="http://schemas.microsoft.com/office/drawing/2014/main" id="{5A8E26C6-D0C6-4319-967E-727DA42ACC9F}"/>
              </a:ext>
            </a:extLst>
          </p:cNvPr>
          <p:cNvSpPr>
            <a:spLocks noGrp="1"/>
          </p:cNvSpPr>
          <p:nvPr>
            <p:ph idx="1"/>
          </p:nvPr>
        </p:nvSpPr>
        <p:spPr>
          <a:xfrm>
            <a:off x="876546" y="2262189"/>
            <a:ext cx="5957697" cy="4448174"/>
          </a:xfrm>
        </p:spPr>
        <p:txBody>
          <a:bodyPr/>
          <a:lstStyle/>
          <a:p>
            <a:pPr marL="0" indent="0">
              <a:buNone/>
            </a:pPr>
            <a:r>
              <a:rPr lang="en-US" dirty="0"/>
              <a:t>Methodology</a:t>
            </a:r>
          </a:p>
          <a:p>
            <a:pPr>
              <a:buFont typeface="Wingdings" panose="05000000000000000000" pitchFamily="2" charset="2"/>
              <a:buChar char="§"/>
            </a:pPr>
            <a:r>
              <a:rPr lang="en-US" sz="2000" dirty="0"/>
              <a:t> 2Mil users </a:t>
            </a:r>
            <a:r>
              <a:rPr lang="en-US" sz="2000" dirty="0" err="1"/>
              <a:t>analysed</a:t>
            </a:r>
            <a:endParaRPr lang="en-US" sz="2000" dirty="0"/>
          </a:p>
          <a:p>
            <a:pPr>
              <a:buFont typeface="Wingdings" panose="05000000000000000000" pitchFamily="2" charset="2"/>
              <a:buChar char="§"/>
            </a:pPr>
            <a:r>
              <a:rPr lang="en-US" sz="2000" dirty="0"/>
              <a:t> User description used to identify personas</a:t>
            </a:r>
          </a:p>
          <a:p>
            <a:pPr lvl="1">
              <a:buFont typeface="Wingdings" panose="05000000000000000000" pitchFamily="2" charset="2"/>
              <a:buChar char="§"/>
            </a:pPr>
            <a:r>
              <a:rPr lang="en-US" sz="1600" dirty="0"/>
              <a:t> Descriptions broken down and analyzed and 4 common themes identified based on frequency of key terms</a:t>
            </a:r>
          </a:p>
          <a:p>
            <a:pPr>
              <a:buFont typeface="Wingdings" panose="05000000000000000000" pitchFamily="2" charset="2"/>
              <a:buChar char="§"/>
            </a:pPr>
            <a:r>
              <a:rPr lang="en-US" sz="2000" dirty="0"/>
              <a:t> NLP operations performed:</a:t>
            </a:r>
          </a:p>
          <a:p>
            <a:pPr lvl="1">
              <a:buFont typeface="Wingdings" panose="05000000000000000000" pitchFamily="2" charset="2"/>
              <a:buChar char="§"/>
            </a:pPr>
            <a:r>
              <a:rPr lang="en-US" sz="1600" dirty="0"/>
              <a:t>Description cleaned (stop words, punctuations </a:t>
            </a:r>
            <a:r>
              <a:rPr lang="en-US" sz="1600" dirty="0" err="1"/>
              <a:t>etc</a:t>
            </a:r>
            <a:r>
              <a:rPr lang="en-US" sz="1600" dirty="0"/>
              <a:t>) using </a:t>
            </a:r>
            <a:r>
              <a:rPr lang="en-US" sz="1600" dirty="0" err="1"/>
              <a:t>Gensim</a:t>
            </a:r>
            <a:endParaRPr lang="en-US" sz="1600" dirty="0"/>
          </a:p>
          <a:p>
            <a:pPr lvl="1">
              <a:buFont typeface="Wingdings" panose="05000000000000000000" pitchFamily="2" charset="2"/>
              <a:buChar char="§"/>
            </a:pPr>
            <a:r>
              <a:rPr lang="en-US" sz="1600" dirty="0"/>
              <a:t>Word Count and Bi/Trigram analysis performed to and 4 groups, News, Government, health entity, Influencer and Others, created manually using the top terms.</a:t>
            </a:r>
          </a:p>
          <a:p>
            <a:pPr>
              <a:buFont typeface="Wingdings" panose="05000000000000000000" pitchFamily="2" charset="2"/>
              <a:buChar char="§"/>
            </a:pPr>
            <a:r>
              <a:rPr lang="en-US" sz="2000" dirty="0"/>
              <a:t> Based on the number of words in the description from these lists, the entities were classified</a:t>
            </a:r>
          </a:p>
          <a:p>
            <a:pPr marL="0" indent="0">
              <a:buNone/>
            </a:pPr>
            <a:endParaRPr lang="en-US" sz="2400" dirty="0"/>
          </a:p>
          <a:p>
            <a:endParaRPr lang="en-US" dirty="0"/>
          </a:p>
        </p:txBody>
      </p:sp>
      <p:pic>
        <p:nvPicPr>
          <p:cNvPr id="5" name="Picture 4">
            <a:extLst>
              <a:ext uri="{FF2B5EF4-FFF2-40B4-BE49-F238E27FC236}">
                <a16:creationId xmlns:a16="http://schemas.microsoft.com/office/drawing/2014/main" id="{AF139CA7-BE09-4745-8B42-DC5A0C4D644E}"/>
              </a:ext>
            </a:extLst>
          </p:cNvPr>
          <p:cNvPicPr>
            <a:picLocks noChangeAspect="1"/>
          </p:cNvPicPr>
          <p:nvPr/>
        </p:nvPicPr>
        <p:blipFill>
          <a:blip r:embed="rId2"/>
          <a:stretch>
            <a:fillRect/>
          </a:stretch>
        </p:blipFill>
        <p:spPr>
          <a:xfrm>
            <a:off x="8233744" y="2924175"/>
            <a:ext cx="1563663" cy="3101831"/>
          </a:xfrm>
          <a:prstGeom prst="rect">
            <a:avLst/>
          </a:prstGeom>
        </p:spPr>
      </p:pic>
      <p:pic>
        <p:nvPicPr>
          <p:cNvPr id="7" name="Picture 6">
            <a:extLst>
              <a:ext uri="{FF2B5EF4-FFF2-40B4-BE49-F238E27FC236}">
                <a16:creationId xmlns:a16="http://schemas.microsoft.com/office/drawing/2014/main" id="{F6DFA588-D050-47EB-BF57-8D1424493150}"/>
              </a:ext>
            </a:extLst>
          </p:cNvPr>
          <p:cNvPicPr>
            <a:picLocks noChangeAspect="1"/>
          </p:cNvPicPr>
          <p:nvPr/>
        </p:nvPicPr>
        <p:blipFill>
          <a:blip r:embed="rId3"/>
          <a:stretch>
            <a:fillRect/>
          </a:stretch>
        </p:blipFill>
        <p:spPr>
          <a:xfrm>
            <a:off x="10119704" y="2867025"/>
            <a:ext cx="1486380" cy="3047914"/>
          </a:xfrm>
          <a:prstGeom prst="rect">
            <a:avLst/>
          </a:prstGeom>
        </p:spPr>
      </p:pic>
      <p:pic>
        <p:nvPicPr>
          <p:cNvPr id="9" name="Picture 8">
            <a:extLst>
              <a:ext uri="{FF2B5EF4-FFF2-40B4-BE49-F238E27FC236}">
                <a16:creationId xmlns:a16="http://schemas.microsoft.com/office/drawing/2014/main" id="{5F1EA821-26CA-4DC8-B875-70DD75A4A079}"/>
              </a:ext>
            </a:extLst>
          </p:cNvPr>
          <p:cNvPicPr>
            <a:picLocks noChangeAspect="1"/>
          </p:cNvPicPr>
          <p:nvPr/>
        </p:nvPicPr>
        <p:blipFill>
          <a:blip r:embed="rId4"/>
          <a:stretch>
            <a:fillRect/>
          </a:stretch>
        </p:blipFill>
        <p:spPr>
          <a:xfrm>
            <a:off x="5851631" y="1067541"/>
            <a:ext cx="5586272" cy="1097740"/>
          </a:xfrm>
          <a:prstGeom prst="rect">
            <a:avLst/>
          </a:prstGeom>
        </p:spPr>
      </p:pic>
      <p:pic>
        <p:nvPicPr>
          <p:cNvPr id="11" name="Picture 10">
            <a:extLst>
              <a:ext uri="{FF2B5EF4-FFF2-40B4-BE49-F238E27FC236}">
                <a16:creationId xmlns:a16="http://schemas.microsoft.com/office/drawing/2014/main" id="{DC6DCBE0-BB72-4C65-A4EA-E62A326B59C4}"/>
              </a:ext>
            </a:extLst>
          </p:cNvPr>
          <p:cNvPicPr>
            <a:picLocks noChangeAspect="1"/>
          </p:cNvPicPr>
          <p:nvPr/>
        </p:nvPicPr>
        <p:blipFill>
          <a:blip r:embed="rId5"/>
          <a:stretch>
            <a:fillRect/>
          </a:stretch>
        </p:blipFill>
        <p:spPr>
          <a:xfrm>
            <a:off x="8479208" y="3625919"/>
            <a:ext cx="2958695" cy="1530126"/>
          </a:xfrm>
          <a:prstGeom prst="rect">
            <a:avLst/>
          </a:prstGeom>
        </p:spPr>
      </p:pic>
    </p:spTree>
    <p:extLst>
      <p:ext uri="{BB962C8B-B14F-4D97-AF65-F5344CB8AC3E}">
        <p14:creationId xmlns:p14="http://schemas.microsoft.com/office/powerpoint/2010/main" val="1151647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AC2D7-7968-4F9C-BB3D-5A806325A49A}"/>
              </a:ext>
            </a:extLst>
          </p:cNvPr>
          <p:cNvSpPr>
            <a:spLocks noGrp="1"/>
          </p:cNvSpPr>
          <p:nvPr>
            <p:ph type="title"/>
          </p:nvPr>
        </p:nvSpPr>
        <p:spPr>
          <a:xfrm>
            <a:off x="1024129" y="585216"/>
            <a:ext cx="4431792" cy="1499616"/>
          </a:xfrm>
        </p:spPr>
        <p:txBody>
          <a:bodyPr>
            <a:normAutofit/>
          </a:bodyPr>
          <a:lstStyle/>
          <a:p>
            <a:r>
              <a:rPr lang="en-US" dirty="0"/>
              <a:t>Location Analysis</a:t>
            </a:r>
          </a:p>
        </p:txBody>
      </p:sp>
      <p:sp>
        <p:nvSpPr>
          <p:cNvPr id="3" name="Content Placeholder 2">
            <a:extLst>
              <a:ext uri="{FF2B5EF4-FFF2-40B4-BE49-F238E27FC236}">
                <a16:creationId xmlns:a16="http://schemas.microsoft.com/office/drawing/2014/main" id="{636EBD5A-90B1-4C63-8775-C7361C937C87}"/>
              </a:ext>
            </a:extLst>
          </p:cNvPr>
          <p:cNvSpPr>
            <a:spLocks noGrp="1"/>
          </p:cNvSpPr>
          <p:nvPr>
            <p:ph idx="1"/>
          </p:nvPr>
        </p:nvSpPr>
        <p:spPr>
          <a:xfrm>
            <a:off x="1024128" y="2286000"/>
            <a:ext cx="4429615" cy="3931920"/>
          </a:xfrm>
        </p:spPr>
        <p:txBody>
          <a:bodyPr>
            <a:normAutofit/>
          </a:bodyPr>
          <a:lstStyle/>
          <a:p>
            <a:pPr>
              <a:buFont typeface="Wingdings" panose="05000000000000000000" pitchFamily="2" charset="2"/>
              <a:buChar char="§"/>
            </a:pPr>
            <a:r>
              <a:rPr lang="en-US" dirty="0"/>
              <a:t>United States and cities in US have the highest volume of tweet volume between Oct2021 - Jan 2022</a:t>
            </a:r>
          </a:p>
          <a:p>
            <a:pPr>
              <a:buFont typeface="Wingdings" panose="05000000000000000000" pitchFamily="2" charset="2"/>
              <a:buChar char="§"/>
            </a:pPr>
            <a:r>
              <a:rPr lang="en-US" dirty="0"/>
              <a:t>United Kingdom and South Africa also feature in the top list during this period. The discovery of the highly contagious Omicron variant in South Africa and its spread in UK during this time period explains their presence. </a:t>
            </a:r>
          </a:p>
          <a:p>
            <a:pPr>
              <a:buFont typeface="Wingdings" panose="05000000000000000000" pitchFamily="2" charset="2"/>
              <a:buChar char="§"/>
            </a:pPr>
            <a:endParaRPr lang="en-US" dirty="0"/>
          </a:p>
        </p:txBody>
      </p:sp>
      <p:pic>
        <p:nvPicPr>
          <p:cNvPr id="5" name="Picture 4">
            <a:extLst>
              <a:ext uri="{FF2B5EF4-FFF2-40B4-BE49-F238E27FC236}">
                <a16:creationId xmlns:a16="http://schemas.microsoft.com/office/drawing/2014/main" id="{4707D2C7-EB0F-43AA-B8E3-528E9D1297F9}"/>
              </a:ext>
            </a:extLst>
          </p:cNvPr>
          <p:cNvPicPr>
            <a:picLocks noChangeAspect="1"/>
          </p:cNvPicPr>
          <p:nvPr/>
        </p:nvPicPr>
        <p:blipFill>
          <a:blip r:embed="rId2"/>
          <a:stretch>
            <a:fillRect/>
          </a:stretch>
        </p:blipFill>
        <p:spPr>
          <a:xfrm>
            <a:off x="5939592" y="1039443"/>
            <a:ext cx="6031430" cy="5217186"/>
          </a:xfrm>
          <a:prstGeom prst="rect">
            <a:avLst/>
          </a:prstGeom>
        </p:spPr>
      </p:pic>
      <p:sp>
        <p:nvSpPr>
          <p:cNvPr id="7" name="TextBox 6">
            <a:extLst>
              <a:ext uri="{FF2B5EF4-FFF2-40B4-BE49-F238E27FC236}">
                <a16:creationId xmlns:a16="http://schemas.microsoft.com/office/drawing/2014/main" id="{6F720287-04A8-4D1C-8F6D-4C69BFCB5E11}"/>
              </a:ext>
            </a:extLst>
          </p:cNvPr>
          <p:cNvSpPr txBox="1"/>
          <p:nvPr/>
        </p:nvSpPr>
        <p:spPr>
          <a:xfrm>
            <a:off x="368068" y="6419088"/>
            <a:ext cx="9256450" cy="738664"/>
          </a:xfrm>
          <a:prstGeom prst="rect">
            <a:avLst/>
          </a:prstGeom>
          <a:noFill/>
        </p:spPr>
        <p:txBody>
          <a:bodyPr wrap="square">
            <a:spAutoFit/>
          </a:bodyPr>
          <a:lstStyle/>
          <a:p>
            <a:r>
              <a:rPr lang="en-US" sz="1050" dirty="0">
                <a:hlinkClick r:id="rId3"/>
              </a:rPr>
              <a:t>https://www.cnn.com/2021/12/02/world/south-africa-omicron-origins-covid-cmd-intl/index.html</a:t>
            </a:r>
            <a:br>
              <a:rPr lang="en-US" sz="1050" dirty="0"/>
            </a:br>
            <a:r>
              <a:rPr lang="en-US" sz="1050" dirty="0">
                <a:hlinkClick r:id="rId4"/>
              </a:rPr>
              <a:t>https://www.who.int/news/item/26-11-2021-classification-of-omicron-(b.1.1.529)-sars-cov-2-variant-of-concern</a:t>
            </a:r>
            <a:endParaRPr lang="en-US" sz="1050" dirty="0"/>
          </a:p>
          <a:p>
            <a:endParaRPr lang="en-US" sz="1050" dirty="0"/>
          </a:p>
          <a:p>
            <a:endParaRPr lang="en-US" sz="1050" dirty="0"/>
          </a:p>
        </p:txBody>
      </p:sp>
    </p:spTree>
    <p:extLst>
      <p:ext uri="{BB962C8B-B14F-4D97-AF65-F5344CB8AC3E}">
        <p14:creationId xmlns:p14="http://schemas.microsoft.com/office/powerpoint/2010/main" val="2505274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5025-FAA7-4E4F-BC61-035DE48FAF61}"/>
              </a:ext>
            </a:extLst>
          </p:cNvPr>
          <p:cNvSpPr>
            <a:spLocks noGrp="1"/>
          </p:cNvSpPr>
          <p:nvPr>
            <p:ph type="title"/>
          </p:nvPr>
        </p:nvSpPr>
        <p:spPr>
          <a:xfrm>
            <a:off x="1024128" y="585216"/>
            <a:ext cx="3133581" cy="1499616"/>
          </a:xfrm>
        </p:spPr>
        <p:txBody>
          <a:bodyPr>
            <a:normAutofit/>
          </a:bodyPr>
          <a:lstStyle/>
          <a:p>
            <a:r>
              <a:rPr lang="en-US" sz="4000"/>
              <a:t>Time Analysis</a:t>
            </a:r>
          </a:p>
        </p:txBody>
      </p:sp>
      <p:sp>
        <p:nvSpPr>
          <p:cNvPr id="3" name="Content Placeholder 2">
            <a:extLst>
              <a:ext uri="{FF2B5EF4-FFF2-40B4-BE49-F238E27FC236}">
                <a16:creationId xmlns:a16="http://schemas.microsoft.com/office/drawing/2014/main" id="{BCD76C59-A366-48FA-B100-5627721ABE06}"/>
              </a:ext>
            </a:extLst>
          </p:cNvPr>
          <p:cNvSpPr>
            <a:spLocks noGrp="1"/>
          </p:cNvSpPr>
          <p:nvPr>
            <p:ph idx="1"/>
          </p:nvPr>
        </p:nvSpPr>
        <p:spPr>
          <a:xfrm>
            <a:off x="640081" y="2084832"/>
            <a:ext cx="3803332" cy="4133088"/>
          </a:xfrm>
        </p:spPr>
        <p:txBody>
          <a:bodyPr>
            <a:normAutofit/>
          </a:bodyPr>
          <a:lstStyle/>
          <a:p>
            <a:pPr>
              <a:buFont typeface="Wingdings" panose="05000000000000000000" pitchFamily="2" charset="2"/>
              <a:buChar char="§"/>
            </a:pPr>
            <a:r>
              <a:rPr lang="en-US" sz="1600" dirty="0"/>
              <a:t>Peak </a:t>
            </a:r>
            <a:r>
              <a:rPr lang="en-US" sz="1600" dirty="0" err="1"/>
              <a:t>ReTweets</a:t>
            </a:r>
            <a:r>
              <a:rPr lang="en-US" sz="1600" dirty="0"/>
              <a:t> in 29</a:t>
            </a:r>
            <a:r>
              <a:rPr lang="en-US" sz="1600" baseline="30000" dirty="0"/>
              <a:t>th</a:t>
            </a:r>
            <a:r>
              <a:rPr lang="en-US" sz="1600" dirty="0"/>
              <a:t> Dec 2021</a:t>
            </a:r>
          </a:p>
          <a:p>
            <a:pPr>
              <a:buFont typeface="Wingdings" panose="05000000000000000000" pitchFamily="2" charset="2"/>
              <a:buChar char="§"/>
            </a:pPr>
            <a:r>
              <a:rPr lang="en-US" sz="1600" dirty="0"/>
              <a:t>Valley on 26</a:t>
            </a:r>
            <a:r>
              <a:rPr lang="en-US" sz="1600" baseline="30000" dirty="0"/>
              <a:t>th</a:t>
            </a:r>
            <a:r>
              <a:rPr lang="en-US" sz="1600" dirty="0"/>
              <a:t> Dec in </a:t>
            </a:r>
            <a:r>
              <a:rPr lang="en-US" sz="1600" dirty="0" err="1"/>
              <a:t>ReTweets&amp;Twewets</a:t>
            </a:r>
            <a:r>
              <a:rPr lang="en-US" sz="1600" dirty="0"/>
              <a:t> due to Christmas and on 1</a:t>
            </a:r>
            <a:r>
              <a:rPr lang="en-US" sz="1600" baseline="30000" dirty="0"/>
              <a:t>st</a:t>
            </a:r>
            <a:r>
              <a:rPr lang="en-US" sz="1600" dirty="0"/>
              <a:t>/2</a:t>
            </a:r>
            <a:r>
              <a:rPr lang="en-US" sz="1600" baseline="30000" dirty="0"/>
              <a:t>nd</a:t>
            </a:r>
            <a:r>
              <a:rPr lang="en-US" sz="1600" dirty="0"/>
              <a:t> 2022 due to New Year’s holidays</a:t>
            </a:r>
          </a:p>
          <a:p>
            <a:pPr>
              <a:buFont typeface="Wingdings" panose="05000000000000000000" pitchFamily="2" charset="2"/>
              <a:buChar char="§"/>
            </a:pPr>
            <a:r>
              <a:rPr lang="en-US" sz="1600" dirty="0"/>
              <a:t>Missing Data:</a:t>
            </a:r>
            <a:br>
              <a:rPr lang="en-US" sz="1600" dirty="0"/>
            </a:br>
            <a:r>
              <a:rPr lang="en-US" sz="1600" dirty="0"/>
              <a:t>The tweet and retweet ratio seem to be similar in the Oct/Nov 2021 but the differences peak in Dec2021 </a:t>
            </a:r>
            <a:r>
              <a:rPr lang="en-US" sz="1600" dirty="0" err="1"/>
              <a:t>abd</a:t>
            </a:r>
            <a:r>
              <a:rPr lang="en-US" sz="1600" dirty="0"/>
              <a:t> Jan 2022 indicating a possible gap in data collection</a:t>
            </a:r>
          </a:p>
          <a:p>
            <a:pPr>
              <a:buFont typeface="Wingdings" panose="05000000000000000000" pitchFamily="2" charset="2"/>
              <a:buChar char="§"/>
            </a:pPr>
            <a:endParaRPr lang="en-US" sz="1600" dirty="0"/>
          </a:p>
        </p:txBody>
      </p:sp>
      <p:pic>
        <p:nvPicPr>
          <p:cNvPr id="5" name="Picture 4">
            <a:extLst>
              <a:ext uri="{FF2B5EF4-FFF2-40B4-BE49-F238E27FC236}">
                <a16:creationId xmlns:a16="http://schemas.microsoft.com/office/drawing/2014/main" id="{71BCD076-DD63-4C9F-93F5-08E89B22A51A}"/>
              </a:ext>
            </a:extLst>
          </p:cNvPr>
          <p:cNvPicPr>
            <a:picLocks noChangeAspect="1"/>
          </p:cNvPicPr>
          <p:nvPr/>
        </p:nvPicPr>
        <p:blipFill>
          <a:blip r:embed="rId2"/>
          <a:stretch>
            <a:fillRect/>
          </a:stretch>
        </p:blipFill>
        <p:spPr>
          <a:xfrm>
            <a:off x="4642342" y="846545"/>
            <a:ext cx="6909577" cy="5164909"/>
          </a:xfrm>
          <a:prstGeom prst="rect">
            <a:avLst/>
          </a:prstGeom>
        </p:spPr>
      </p:pic>
    </p:spTree>
    <p:extLst>
      <p:ext uri="{BB962C8B-B14F-4D97-AF65-F5344CB8AC3E}">
        <p14:creationId xmlns:p14="http://schemas.microsoft.com/office/powerpoint/2010/main" val="3892768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524D7-A24C-4F21-9214-8142847559C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6C7E05E-AE79-461C-A01F-A18D9FEDED1D}"/>
              </a:ext>
            </a:extLst>
          </p:cNvPr>
          <p:cNvSpPr>
            <a:spLocks noGrp="1"/>
          </p:cNvSpPr>
          <p:nvPr>
            <p:ph idx="1"/>
          </p:nvPr>
        </p:nvSpPr>
        <p:spPr/>
        <p:txBody>
          <a:bodyPr/>
          <a:lstStyle/>
          <a:p>
            <a:pPr>
              <a:buFont typeface="Wingdings" panose="05000000000000000000" pitchFamily="2" charset="2"/>
              <a:buChar char="q"/>
            </a:pPr>
            <a:r>
              <a:rPr lang="en-US" dirty="0"/>
              <a:t> The peak in tweets does match correlate to the surge of the Omicron virus indicating the potential of using the Twitter platform as early warning for spread of contagious disease or occurrence of major disasters</a:t>
            </a:r>
          </a:p>
          <a:p>
            <a:pPr>
              <a:buFont typeface="Wingdings" panose="05000000000000000000" pitchFamily="2" charset="2"/>
              <a:buChar char="q"/>
            </a:pPr>
            <a:r>
              <a:rPr lang="en-US" dirty="0"/>
              <a:t> Identifying Personas of the Users (Individual or Public Institution) enables analysis of identifying key influencers and mediums for passing communication</a:t>
            </a:r>
          </a:p>
          <a:p>
            <a:pPr lvl="1">
              <a:buFont typeface="Wingdings" panose="05000000000000000000" pitchFamily="2" charset="2"/>
              <a:buChar char="q"/>
            </a:pPr>
            <a:r>
              <a:rPr lang="en-US" dirty="0"/>
              <a:t>Considering the impact that Twitterer seem to have verification could provide the platform more </a:t>
            </a:r>
            <a:r>
              <a:rPr lang="en-US" dirty="0" err="1"/>
              <a:t>credibiilty</a:t>
            </a:r>
            <a:endParaRPr lang="en-US" dirty="0"/>
          </a:p>
        </p:txBody>
      </p:sp>
    </p:spTree>
    <p:extLst>
      <p:ext uri="{BB962C8B-B14F-4D97-AF65-F5344CB8AC3E}">
        <p14:creationId xmlns:p14="http://schemas.microsoft.com/office/powerpoint/2010/main" val="6482493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 design</Template>
  <TotalTime>1391</TotalTime>
  <Words>485</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Tw Cen MT</vt:lpstr>
      <vt:lpstr>Tw Cen MT Condensed</vt:lpstr>
      <vt:lpstr>Wingdings</vt:lpstr>
      <vt:lpstr>Wingdings 3</vt:lpstr>
      <vt:lpstr>Integral</vt:lpstr>
      <vt:lpstr>Big Data Platform Covid Tweet Analysis</vt:lpstr>
      <vt:lpstr>Summary</vt:lpstr>
      <vt:lpstr>Data Profile</vt:lpstr>
      <vt:lpstr>Top TwEEters </vt:lpstr>
      <vt:lpstr>TwEEter PerSONAS</vt:lpstr>
      <vt:lpstr>Location Analysis</vt:lpstr>
      <vt:lpstr>Time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Platform Covid Tweet Analysis</dc:title>
  <dc:creator>bhadri v</dc:creator>
  <cp:lastModifiedBy>bhadri v</cp:lastModifiedBy>
  <cp:revision>21</cp:revision>
  <dcterms:created xsi:type="dcterms:W3CDTF">2022-03-19T18:08:19Z</dcterms:created>
  <dcterms:modified xsi:type="dcterms:W3CDTF">2025-03-12T09:27:40Z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