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9" r:id="rId5"/>
    <p:sldId id="260" r:id="rId6"/>
    <p:sldId id="268" r:id="rId7"/>
    <p:sldId id="269" r:id="rId8"/>
    <p:sldId id="262" r:id="rId9"/>
    <p:sldId id="270" r:id="rId10"/>
    <p:sldId id="263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7939" autoAdjust="0"/>
  </p:normalViewPr>
  <p:slideViewPr>
    <p:cSldViewPr>
      <p:cViewPr varScale="1">
        <p:scale>
          <a:sx n="102" d="100"/>
          <a:sy n="102" d="100"/>
        </p:scale>
        <p:origin x="8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Sentiment</a:t>
            </a:r>
            <a:r>
              <a:rPr lang="en-US" baseline="0"/>
              <a:t> level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Sheet1!$A$11:$A$12</c:f>
              <c:strCache>
                <c:ptCount val="2"/>
                <c:pt idx="0">
                  <c:v>Positive </c:v>
                </c:pt>
                <c:pt idx="1">
                  <c:v>Negative</c:v>
                </c:pt>
              </c:strCache>
            </c:strRef>
          </c:cat>
          <c:val>
            <c:numRef>
              <c:f>Sheet1!$B$11:$B$12</c:f>
              <c:numCache>
                <c:formatCode>General</c:formatCode>
                <c:ptCount val="2"/>
                <c:pt idx="0">
                  <c:v>26367</c:v>
                </c:pt>
                <c:pt idx="1">
                  <c:v>11876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DB-478B-A704-7C9A48DCA71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12664656"/>
        <c:axId val="612665968"/>
      </c:barChart>
      <c:catAx>
        <c:axId val="612664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65968"/>
        <c:crosses val="autoZero"/>
        <c:auto val="1"/>
        <c:lblAlgn val="ctr"/>
        <c:lblOffset val="100"/>
        <c:noMultiLvlLbl val="0"/>
      </c:catAx>
      <c:valAx>
        <c:axId val="612665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2664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A0608-8323-43F6-874E-814213CFC16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9F439AE-828A-4BF9-8FD8-CC44C65C9F0B}">
      <dgm:prSet phldrT="[Text]" custT="1"/>
      <dgm:spPr/>
      <dgm:t>
        <a:bodyPr/>
        <a:lstStyle/>
        <a:p>
          <a:pPr algn="ctr"/>
          <a:r>
            <a:rPr lang="en-US" sz="1800" dirty="0">
              <a:solidFill>
                <a:schemeClr val="bg2"/>
              </a:solidFill>
            </a:rPr>
            <a:t>Filter 1: </a:t>
          </a:r>
        </a:p>
        <a:p>
          <a:pPr algn="ctr"/>
          <a:r>
            <a:rPr lang="en-US" sz="1800" dirty="0">
              <a:solidFill>
                <a:schemeClr val="bg2"/>
              </a:solidFill>
            </a:rPr>
            <a:t>Article length</a:t>
          </a:r>
        </a:p>
        <a:p>
          <a:pPr algn="ctr"/>
          <a:r>
            <a:rPr lang="en-US" sz="1800" dirty="0">
              <a:solidFill>
                <a:schemeClr val="bg2"/>
              </a:solidFill>
            </a:rPr>
            <a:t>(141K)</a:t>
          </a:r>
        </a:p>
      </dgm:t>
    </dgm:pt>
    <dgm:pt modelId="{EE887D7A-E0EB-4A16-8995-9307899B5CA9}" type="parTrans" cxnId="{F2FA4B47-A057-421D-A38E-D3D2828760CE}">
      <dgm:prSet/>
      <dgm:spPr/>
      <dgm:t>
        <a:bodyPr/>
        <a:lstStyle/>
        <a:p>
          <a:endParaRPr lang="en-US"/>
        </a:p>
      </dgm:t>
    </dgm:pt>
    <dgm:pt modelId="{BF299488-86F8-45AE-AE2E-1ECF313BD4EC}" type="sibTrans" cxnId="{F2FA4B47-A057-421D-A38E-D3D2828760CE}">
      <dgm:prSet/>
      <dgm:spPr/>
      <dgm:t>
        <a:bodyPr/>
        <a:lstStyle/>
        <a:p>
          <a:endParaRPr lang="en-US"/>
        </a:p>
      </dgm:t>
    </dgm:pt>
    <dgm:pt modelId="{D02DD74A-0886-487F-B2D7-F8E6D3F973EF}">
      <dgm:prSet phldrT="[Text]" custT="1"/>
      <dgm:spPr/>
      <dgm:t>
        <a:bodyPr anchor="b"/>
        <a:lstStyle/>
        <a:p>
          <a:r>
            <a:rPr lang="en-US" sz="1600" dirty="0">
              <a:solidFill>
                <a:schemeClr val="bg2"/>
              </a:solidFill>
            </a:rPr>
            <a:t>Filter 2:</a:t>
          </a:r>
        </a:p>
        <a:p>
          <a:r>
            <a:rPr lang="en-US" sz="1600" dirty="0">
              <a:solidFill>
                <a:schemeClr val="bg2"/>
              </a:solidFill>
            </a:rPr>
            <a:t>Duplicate Titles</a:t>
          </a:r>
        </a:p>
        <a:p>
          <a:r>
            <a:rPr lang="en-US" sz="1600" dirty="0">
              <a:solidFill>
                <a:schemeClr val="bg2"/>
              </a:solidFill>
            </a:rPr>
            <a:t>(105K)</a:t>
          </a:r>
          <a:endParaRPr lang="en-US" sz="700" dirty="0"/>
        </a:p>
      </dgm:t>
    </dgm:pt>
    <dgm:pt modelId="{C9F4F15C-C0CE-4C74-B610-906D25513734}" type="parTrans" cxnId="{B6B0C824-5C77-47E0-9852-6E498555DB22}">
      <dgm:prSet/>
      <dgm:spPr/>
      <dgm:t>
        <a:bodyPr/>
        <a:lstStyle/>
        <a:p>
          <a:endParaRPr lang="en-US"/>
        </a:p>
      </dgm:t>
    </dgm:pt>
    <dgm:pt modelId="{AC2A0CC4-28CB-44E5-98F2-C4A8E8119998}" type="sibTrans" cxnId="{B6B0C824-5C77-47E0-9852-6E498555DB22}">
      <dgm:prSet/>
      <dgm:spPr/>
      <dgm:t>
        <a:bodyPr/>
        <a:lstStyle/>
        <a:p>
          <a:endParaRPr lang="en-US"/>
        </a:p>
      </dgm:t>
    </dgm:pt>
    <dgm:pt modelId="{C066CF6F-5170-47C7-BA60-4866EA2FCF1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Filter 3:</a:t>
          </a:r>
        </a:p>
        <a:p>
          <a:r>
            <a:rPr lang="en-US" dirty="0">
              <a:solidFill>
                <a:schemeClr val="bg2"/>
              </a:solidFill>
            </a:rPr>
            <a:t>Keywords</a:t>
          </a:r>
        </a:p>
        <a:p>
          <a:r>
            <a:rPr lang="en-US" dirty="0">
              <a:solidFill>
                <a:schemeClr val="bg2"/>
              </a:solidFill>
            </a:rPr>
            <a:t>(86K)</a:t>
          </a:r>
        </a:p>
      </dgm:t>
    </dgm:pt>
    <dgm:pt modelId="{56642766-9B58-4B56-AF05-BB0D3581A7AC}" type="parTrans" cxnId="{C970F1D9-3721-4DBC-9A03-9DBE63FB8A4F}">
      <dgm:prSet/>
      <dgm:spPr/>
      <dgm:t>
        <a:bodyPr/>
        <a:lstStyle/>
        <a:p>
          <a:endParaRPr lang="en-US"/>
        </a:p>
      </dgm:t>
    </dgm:pt>
    <dgm:pt modelId="{6E872AC2-EDE6-455B-96FD-F1E62AC2E32F}" type="sibTrans" cxnId="{C970F1D9-3721-4DBC-9A03-9DBE63FB8A4F}">
      <dgm:prSet/>
      <dgm:spPr/>
      <dgm:t>
        <a:bodyPr/>
        <a:lstStyle/>
        <a:p>
          <a:endParaRPr lang="en-US"/>
        </a:p>
      </dgm:t>
    </dgm:pt>
    <dgm:pt modelId="{8DA21A93-3B75-4659-B8ED-65AA03C9D065}" type="pres">
      <dgm:prSet presAssocID="{1D3A0608-8323-43F6-874E-814213CFC16D}" presName="Name0" presStyleCnt="0">
        <dgm:presLayoutVars>
          <dgm:dir/>
          <dgm:resizeHandles val="exact"/>
        </dgm:presLayoutVars>
      </dgm:prSet>
      <dgm:spPr/>
    </dgm:pt>
    <dgm:pt modelId="{621FE32F-D73E-44FF-875C-4CEF4528A736}" type="pres">
      <dgm:prSet presAssocID="{E9F439AE-828A-4BF9-8FD8-CC44C65C9F0B}" presName="node" presStyleLbl="node1" presStyleIdx="0" presStyleCnt="3" custScaleX="112192" custScaleY="119969">
        <dgm:presLayoutVars>
          <dgm:bulletEnabled val="1"/>
        </dgm:presLayoutVars>
      </dgm:prSet>
      <dgm:spPr/>
    </dgm:pt>
    <dgm:pt modelId="{A18BA542-9800-49BF-AED5-CACF9160B823}" type="pres">
      <dgm:prSet presAssocID="{BF299488-86F8-45AE-AE2E-1ECF313BD4EC}" presName="sibTrans" presStyleLbl="sibTrans2D1" presStyleIdx="0" presStyleCnt="2"/>
      <dgm:spPr/>
    </dgm:pt>
    <dgm:pt modelId="{98A6D9AC-4E9A-4882-B9DD-E3E7DF4CEA6B}" type="pres">
      <dgm:prSet presAssocID="{BF299488-86F8-45AE-AE2E-1ECF313BD4EC}" presName="connectorText" presStyleLbl="sibTrans2D1" presStyleIdx="0" presStyleCnt="2"/>
      <dgm:spPr/>
    </dgm:pt>
    <dgm:pt modelId="{F3825A68-5D03-4868-BCC8-738978447141}" type="pres">
      <dgm:prSet presAssocID="{D02DD74A-0886-487F-B2D7-F8E6D3F973EF}" presName="node" presStyleLbl="node1" presStyleIdx="1" presStyleCnt="3" custScaleX="101148" custScaleY="92197">
        <dgm:presLayoutVars>
          <dgm:bulletEnabled val="1"/>
        </dgm:presLayoutVars>
      </dgm:prSet>
      <dgm:spPr/>
    </dgm:pt>
    <dgm:pt modelId="{98531A13-4F43-43C6-B542-43CE1A733746}" type="pres">
      <dgm:prSet presAssocID="{AC2A0CC4-28CB-44E5-98F2-C4A8E8119998}" presName="sibTrans" presStyleLbl="sibTrans2D1" presStyleIdx="1" presStyleCnt="2"/>
      <dgm:spPr/>
    </dgm:pt>
    <dgm:pt modelId="{960FC3DB-28EE-4300-9528-F1D1D66DDEC4}" type="pres">
      <dgm:prSet presAssocID="{AC2A0CC4-28CB-44E5-98F2-C4A8E8119998}" presName="connectorText" presStyleLbl="sibTrans2D1" presStyleIdx="1" presStyleCnt="2"/>
      <dgm:spPr/>
    </dgm:pt>
    <dgm:pt modelId="{045794E0-C774-4E22-ACE3-ACE990B14D72}" type="pres">
      <dgm:prSet presAssocID="{C066CF6F-5170-47C7-BA60-4866EA2FCF1A}" presName="node" presStyleLbl="node1" presStyleIdx="2" presStyleCnt="3" custScaleX="79007" custScaleY="73040">
        <dgm:presLayoutVars>
          <dgm:bulletEnabled val="1"/>
        </dgm:presLayoutVars>
      </dgm:prSet>
      <dgm:spPr/>
    </dgm:pt>
  </dgm:ptLst>
  <dgm:cxnLst>
    <dgm:cxn modelId="{F099F018-FB1A-42FE-A2D4-09E03DB9241E}" type="presOf" srcId="{C066CF6F-5170-47C7-BA60-4866EA2FCF1A}" destId="{045794E0-C774-4E22-ACE3-ACE990B14D72}" srcOrd="0" destOrd="0" presId="urn:microsoft.com/office/officeart/2005/8/layout/process1"/>
    <dgm:cxn modelId="{B6B0C824-5C77-47E0-9852-6E498555DB22}" srcId="{1D3A0608-8323-43F6-874E-814213CFC16D}" destId="{D02DD74A-0886-487F-B2D7-F8E6D3F973EF}" srcOrd="1" destOrd="0" parTransId="{C9F4F15C-C0CE-4C74-B610-906D25513734}" sibTransId="{AC2A0CC4-28CB-44E5-98F2-C4A8E8119998}"/>
    <dgm:cxn modelId="{BE05BF5D-9068-42F3-B54E-DFD3A0FC208C}" type="presOf" srcId="{BF299488-86F8-45AE-AE2E-1ECF313BD4EC}" destId="{A18BA542-9800-49BF-AED5-CACF9160B823}" srcOrd="0" destOrd="0" presId="urn:microsoft.com/office/officeart/2005/8/layout/process1"/>
    <dgm:cxn modelId="{F2FA4B47-A057-421D-A38E-D3D2828760CE}" srcId="{1D3A0608-8323-43F6-874E-814213CFC16D}" destId="{E9F439AE-828A-4BF9-8FD8-CC44C65C9F0B}" srcOrd="0" destOrd="0" parTransId="{EE887D7A-E0EB-4A16-8995-9307899B5CA9}" sibTransId="{BF299488-86F8-45AE-AE2E-1ECF313BD4EC}"/>
    <dgm:cxn modelId="{3F8F4970-AC43-46FB-86A0-0184F16A99D7}" type="presOf" srcId="{AC2A0CC4-28CB-44E5-98F2-C4A8E8119998}" destId="{960FC3DB-28EE-4300-9528-F1D1D66DDEC4}" srcOrd="1" destOrd="0" presId="urn:microsoft.com/office/officeart/2005/8/layout/process1"/>
    <dgm:cxn modelId="{DF07F47D-9EBA-49DE-9E71-4B08C5AADD82}" type="presOf" srcId="{1D3A0608-8323-43F6-874E-814213CFC16D}" destId="{8DA21A93-3B75-4659-B8ED-65AA03C9D065}" srcOrd="0" destOrd="0" presId="urn:microsoft.com/office/officeart/2005/8/layout/process1"/>
    <dgm:cxn modelId="{4DADE580-E7E3-4F5D-B330-506E16681C61}" type="presOf" srcId="{AC2A0CC4-28CB-44E5-98F2-C4A8E8119998}" destId="{98531A13-4F43-43C6-B542-43CE1A733746}" srcOrd="0" destOrd="0" presId="urn:microsoft.com/office/officeart/2005/8/layout/process1"/>
    <dgm:cxn modelId="{E3D014D5-15CB-492E-A30C-A757FFB12144}" type="presOf" srcId="{E9F439AE-828A-4BF9-8FD8-CC44C65C9F0B}" destId="{621FE32F-D73E-44FF-875C-4CEF4528A736}" srcOrd="0" destOrd="0" presId="urn:microsoft.com/office/officeart/2005/8/layout/process1"/>
    <dgm:cxn modelId="{C970F1D9-3721-4DBC-9A03-9DBE63FB8A4F}" srcId="{1D3A0608-8323-43F6-874E-814213CFC16D}" destId="{C066CF6F-5170-47C7-BA60-4866EA2FCF1A}" srcOrd="2" destOrd="0" parTransId="{56642766-9B58-4B56-AF05-BB0D3581A7AC}" sibTransId="{6E872AC2-EDE6-455B-96FD-F1E62AC2E32F}"/>
    <dgm:cxn modelId="{E7B67CE2-BBA3-48B9-9AF1-9BA36EF89099}" type="presOf" srcId="{D02DD74A-0886-487F-B2D7-F8E6D3F973EF}" destId="{F3825A68-5D03-4868-BCC8-738978447141}" srcOrd="0" destOrd="0" presId="urn:microsoft.com/office/officeart/2005/8/layout/process1"/>
    <dgm:cxn modelId="{211AA7F8-999C-4CA2-AFA0-52508B355509}" type="presOf" srcId="{BF299488-86F8-45AE-AE2E-1ECF313BD4EC}" destId="{98A6D9AC-4E9A-4882-B9DD-E3E7DF4CEA6B}" srcOrd="1" destOrd="0" presId="urn:microsoft.com/office/officeart/2005/8/layout/process1"/>
    <dgm:cxn modelId="{69600A6E-7586-4B18-A756-2AD8A9FD7E90}" type="presParOf" srcId="{8DA21A93-3B75-4659-B8ED-65AA03C9D065}" destId="{621FE32F-D73E-44FF-875C-4CEF4528A736}" srcOrd="0" destOrd="0" presId="urn:microsoft.com/office/officeart/2005/8/layout/process1"/>
    <dgm:cxn modelId="{6DCC3D81-C076-4958-9A76-FA204457A959}" type="presParOf" srcId="{8DA21A93-3B75-4659-B8ED-65AA03C9D065}" destId="{A18BA542-9800-49BF-AED5-CACF9160B823}" srcOrd="1" destOrd="0" presId="urn:microsoft.com/office/officeart/2005/8/layout/process1"/>
    <dgm:cxn modelId="{C1C42A3C-50DA-4974-9662-CEBDA0B63286}" type="presParOf" srcId="{A18BA542-9800-49BF-AED5-CACF9160B823}" destId="{98A6D9AC-4E9A-4882-B9DD-E3E7DF4CEA6B}" srcOrd="0" destOrd="0" presId="urn:microsoft.com/office/officeart/2005/8/layout/process1"/>
    <dgm:cxn modelId="{5EDEBA44-137C-43B0-B045-B04D05E1B84E}" type="presParOf" srcId="{8DA21A93-3B75-4659-B8ED-65AA03C9D065}" destId="{F3825A68-5D03-4868-BCC8-738978447141}" srcOrd="2" destOrd="0" presId="urn:microsoft.com/office/officeart/2005/8/layout/process1"/>
    <dgm:cxn modelId="{622ADE3A-A1AE-4201-B6E5-C5B7EC3C9745}" type="presParOf" srcId="{8DA21A93-3B75-4659-B8ED-65AA03C9D065}" destId="{98531A13-4F43-43C6-B542-43CE1A733746}" srcOrd="3" destOrd="0" presId="urn:microsoft.com/office/officeart/2005/8/layout/process1"/>
    <dgm:cxn modelId="{6BB7C96B-AE06-4325-A68D-B725592805F7}" type="presParOf" srcId="{98531A13-4F43-43C6-B542-43CE1A733746}" destId="{960FC3DB-28EE-4300-9528-F1D1D66DDEC4}" srcOrd="0" destOrd="0" presId="urn:microsoft.com/office/officeart/2005/8/layout/process1"/>
    <dgm:cxn modelId="{6266BEF7-A2BA-42E1-9DB1-3093B184399C}" type="presParOf" srcId="{8DA21A93-3B75-4659-B8ED-65AA03C9D065}" destId="{045794E0-C774-4E22-ACE3-ACE990B14D7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FE32F-D73E-44FF-875C-4CEF4528A736}">
      <dsp:nvSpPr>
        <dsp:cNvPr id="0" name=""/>
        <dsp:cNvSpPr/>
      </dsp:nvSpPr>
      <dsp:spPr>
        <a:xfrm>
          <a:off x="158" y="923621"/>
          <a:ext cx="2135170" cy="1434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/>
              </a:solidFill>
            </a:rPr>
            <a:t>Filter 1: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/>
              </a:solidFill>
            </a:rPr>
            <a:t>Article length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2"/>
              </a:solidFill>
            </a:rPr>
            <a:t>(141K)</a:t>
          </a:r>
        </a:p>
      </dsp:txBody>
      <dsp:txXfrm>
        <a:off x="42162" y="965625"/>
        <a:ext cx="2051162" cy="1350112"/>
      </dsp:txXfrm>
    </dsp:sp>
    <dsp:sp modelId="{A18BA542-9800-49BF-AED5-CACF9160B823}">
      <dsp:nvSpPr>
        <dsp:cNvPr id="0" name=""/>
        <dsp:cNvSpPr/>
      </dsp:nvSpPr>
      <dsp:spPr>
        <a:xfrm>
          <a:off x="2325642" y="1404692"/>
          <a:ext cx="403465" cy="471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25642" y="1499088"/>
        <a:ext cx="282426" cy="283186"/>
      </dsp:txXfrm>
    </dsp:sp>
    <dsp:sp modelId="{F3825A68-5D03-4868-BCC8-738978447141}">
      <dsp:nvSpPr>
        <dsp:cNvPr id="0" name=""/>
        <dsp:cNvSpPr/>
      </dsp:nvSpPr>
      <dsp:spPr>
        <a:xfrm>
          <a:off x="2896584" y="1089615"/>
          <a:ext cx="1924987" cy="11021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Filter 2: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Duplicate Titles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2"/>
              </a:solidFill>
            </a:rPr>
            <a:t>(105K)</a:t>
          </a:r>
          <a:endParaRPr lang="en-US" sz="700" kern="1200" dirty="0"/>
        </a:p>
      </dsp:txBody>
      <dsp:txXfrm>
        <a:off x="2928864" y="1121895"/>
        <a:ext cx="1860427" cy="1037571"/>
      </dsp:txXfrm>
    </dsp:sp>
    <dsp:sp modelId="{98531A13-4F43-43C6-B542-43CE1A733746}">
      <dsp:nvSpPr>
        <dsp:cNvPr id="0" name=""/>
        <dsp:cNvSpPr/>
      </dsp:nvSpPr>
      <dsp:spPr>
        <a:xfrm>
          <a:off x="5011886" y="1404692"/>
          <a:ext cx="403465" cy="471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011886" y="1499088"/>
        <a:ext cx="282426" cy="283186"/>
      </dsp:txXfrm>
    </dsp:sp>
    <dsp:sp modelId="{045794E0-C774-4E22-ACE3-ACE990B14D72}">
      <dsp:nvSpPr>
        <dsp:cNvPr id="0" name=""/>
        <dsp:cNvSpPr/>
      </dsp:nvSpPr>
      <dsp:spPr>
        <a:xfrm>
          <a:off x="5582828" y="1204117"/>
          <a:ext cx="1503613" cy="873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Filter 3: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Keywords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bg2"/>
              </a:solidFill>
            </a:rPr>
            <a:t>(86K)</a:t>
          </a:r>
        </a:p>
      </dsp:txBody>
      <dsp:txXfrm>
        <a:off x="5608401" y="1229690"/>
        <a:ext cx="1452467" cy="8219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 - brown - #3D372E - 61 - 55 - 46</a:t>
            </a:r>
          </a:p>
          <a:p>
            <a:r>
              <a:rPr lang="en-US" dirty="0"/>
              <a:t>light green - #E0ECE1 - 224-236-225</a:t>
            </a:r>
          </a:p>
          <a:p>
            <a:r>
              <a:rPr lang="en-US" dirty="0"/>
              <a:t>darker light green - #B2D0B4 - 178 208 180</a:t>
            </a:r>
          </a:p>
          <a:p>
            <a:r>
              <a:rPr lang="en-US" dirty="0"/>
              <a:t>bluish - #88A5BA - 136 165 186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Schofield, Alexandra et al. “Pre-Processing for Latent Dirichlet Allocation.” (2017) : </a:t>
            </a:r>
            <a:r>
              <a:rPr lang="en-US" dirty="0"/>
              <a:t>https://www.cs.cornell.edu/~xanda/winlp2017.pdf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3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/>
        </p:nvSpPr>
        <p:spPr bwMode="invGray">
          <a:xfrm>
            <a:off x="0" y="3936697"/>
            <a:ext cx="12192000" cy="2103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114800"/>
            <a:ext cx="10515598" cy="1158446"/>
          </a:xfrm>
        </p:spPr>
        <p:txBody>
          <a:bodyPr anchor="b">
            <a:normAutofit/>
          </a:bodyPr>
          <a:lstStyle>
            <a:lvl1pPr algn="l">
              <a:defRPr sz="5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474836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30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5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41693" y="365125"/>
            <a:ext cx="16002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534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3276600"/>
            <a:ext cx="12192000" cy="2763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429000"/>
            <a:ext cx="9601200" cy="1838519"/>
          </a:xfrm>
        </p:spPr>
        <p:txBody>
          <a:bodyPr anchor="b">
            <a:normAutofit/>
          </a:bodyPr>
          <a:lstStyle>
            <a:lvl1pPr>
              <a:defRPr sz="5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5340096"/>
            <a:ext cx="9601200" cy="475488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735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50292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6188" y="1828800"/>
            <a:ext cx="50292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6188" y="2514600"/>
            <a:ext cx="5029200" cy="36750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0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4000"/>
            <a:ext cx="3429000" cy="19050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400800" cy="5257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9000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6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1527048"/>
            <a:ext cx="3429000" cy="1901952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838198" y="685800"/>
            <a:ext cx="6400800" cy="52578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0" y="3581400"/>
            <a:ext cx="3428999" cy="1828800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7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2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81000" y="6549715"/>
            <a:ext cx="8442158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2"/>
          </p:nvPr>
        </p:nvSpPr>
        <p:spPr>
          <a:xfrm>
            <a:off x="9685939" y="6549715"/>
            <a:ext cx="1667860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6/4/2022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799" y="6549715"/>
            <a:ext cx="446361" cy="2292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40000"/>
                    <a:lumOff val="60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71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cloud-natural-language-python3" TargetMode="External"/><Relationship Id="rId2" Type="http://schemas.openxmlformats.org/officeDocument/2006/relationships/hyperlink" Target="https://cloud.google.com/natural-language/docs/sentiment-tutorial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hyperlink" Target="https://cloud.google.com/natural-language/docs/basics#interpreting_sentiment_analysis_valu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3810000"/>
            <a:ext cx="10515598" cy="1158446"/>
          </a:xfrm>
        </p:spPr>
        <p:txBody>
          <a:bodyPr>
            <a:normAutofit/>
          </a:bodyPr>
          <a:lstStyle/>
          <a:p>
            <a:r>
              <a:rPr lang="en-US" sz="4000" dirty="0"/>
              <a:t>Chicago/Illinois News NLP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5338170"/>
            <a:ext cx="10515598" cy="5292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MSCA 32018 – NLP – Spring 2022</a:t>
            </a:r>
          </a:p>
          <a:p>
            <a:r>
              <a:rPr lang="en-US" dirty="0"/>
              <a:t>Bhadri Vaidhyanathan </a:t>
            </a:r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331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45C953-DBFB-4E0B-8B9E-6F65DEB55BC6}"/>
              </a:ext>
            </a:extLst>
          </p:cNvPr>
          <p:cNvSpPr txBox="1">
            <a:spLocks/>
          </p:cNvSpPr>
          <p:nvPr/>
        </p:nvSpPr>
        <p:spPr>
          <a:xfrm>
            <a:off x="914400" y="1600200"/>
            <a:ext cx="73914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General Goals:</a:t>
            </a:r>
          </a:p>
          <a:p>
            <a:r>
              <a:rPr lang="en-US" sz="1600" dirty="0"/>
              <a:t>Reduce corruption </a:t>
            </a:r>
          </a:p>
          <a:p>
            <a:pPr marL="0" indent="0">
              <a:buNone/>
            </a:pPr>
            <a:r>
              <a:rPr lang="en-US" b="1" u="sng" dirty="0"/>
              <a:t>For General Population</a:t>
            </a:r>
          </a:p>
          <a:p>
            <a:r>
              <a:rPr lang="en-US" sz="1600" dirty="0"/>
              <a:t>Reduce crime</a:t>
            </a:r>
          </a:p>
          <a:p>
            <a:r>
              <a:rPr lang="en-US" sz="1600" dirty="0"/>
              <a:t>Police should work to regain the trust of the people</a:t>
            </a:r>
          </a:p>
          <a:p>
            <a:r>
              <a:rPr lang="en-US" sz="1600" dirty="0"/>
              <a:t>Reduce cost of living (lower tax burden, lower gas price, property tax)</a:t>
            </a:r>
          </a:p>
          <a:p>
            <a:pPr marL="0" indent="0">
              <a:buNone/>
            </a:pPr>
            <a:r>
              <a:rPr lang="en-US" b="1" u="sng" dirty="0"/>
              <a:t>For Business</a:t>
            </a:r>
          </a:p>
          <a:p>
            <a:r>
              <a:rPr lang="en-US" sz="1600" dirty="0"/>
              <a:t>Reduce property tax to encourage business owners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8379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7F30890-802C-4BA8-9834-62563882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2971800" cy="37022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198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Clustering and Topic 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Sentiment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WordCloud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Entity Recognition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Targeted Entity Sentiment – Using Google Cloud NL API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1143-7CE4-4970-9DD9-3F2FB2D9D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1050" name="Picture 26">
            <a:extLst>
              <a:ext uri="{FF2B5EF4-FFF2-40B4-BE49-F238E27FC236}">
                <a16:creationId xmlns:a16="http://schemas.microsoft.com/office/drawing/2014/main" id="{3CD20AFE-BCC1-4E67-B048-B929CFFD1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056" y="2743200"/>
            <a:ext cx="2458544" cy="348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D6D7E8C4-3C3B-43F4-B7B4-846E709B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5791640" cy="337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03FFC1-ABD4-463A-B64D-7EB47555C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66800"/>
            <a:ext cx="10515600" cy="4351338"/>
          </a:xfrm>
        </p:spPr>
        <p:txBody>
          <a:bodyPr/>
          <a:lstStyle/>
          <a:p>
            <a:r>
              <a:rPr lang="en-US" dirty="0"/>
              <a:t>Total number of documents = 200,119</a:t>
            </a:r>
          </a:p>
          <a:p>
            <a:r>
              <a:rPr lang="en-US" dirty="0"/>
              <a:t>Average number of tokens/document =  537</a:t>
            </a:r>
          </a:p>
        </p:txBody>
      </p:sp>
    </p:spTree>
    <p:extLst>
      <p:ext uri="{BB962C8B-B14F-4D97-AF65-F5344CB8AC3E}">
        <p14:creationId xmlns:p14="http://schemas.microsoft.com/office/powerpoint/2010/main" val="379466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Article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9124"/>
            <a:ext cx="5029200" cy="4351338"/>
          </a:xfrm>
        </p:spPr>
        <p:txBody>
          <a:bodyPr/>
          <a:lstStyle/>
          <a:p>
            <a:r>
              <a:rPr lang="en-US" dirty="0"/>
              <a:t>Preprocessing:</a:t>
            </a:r>
          </a:p>
          <a:p>
            <a:pPr lvl="1"/>
            <a:r>
              <a:rPr lang="en-US" dirty="0"/>
              <a:t>Lowercase, punctuations, numbers, whitespace</a:t>
            </a:r>
          </a:p>
          <a:p>
            <a:pPr lvl="1"/>
            <a:r>
              <a:rPr lang="en-US" dirty="0"/>
              <a:t>Lemmatization not performed*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F6C19CD-9654-4A49-91B0-5317A8C910D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4558659"/>
              </p:ext>
            </p:extLst>
          </p:nvPr>
        </p:nvGraphicFramePr>
        <p:xfrm>
          <a:off x="2667000" y="3309076"/>
          <a:ext cx="7086600" cy="3281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2EF130-B6AC-4BD8-B293-0280F304813B}"/>
              </a:ext>
            </a:extLst>
          </p:cNvPr>
          <p:cNvSpPr txBox="1"/>
          <p:nvPr/>
        </p:nvSpPr>
        <p:spPr>
          <a:xfrm>
            <a:off x="76200" y="6590439"/>
            <a:ext cx="111252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 Schofield, Alexandra et al. “Pre-Processing for Latent Dirichlet Allocation.” (2017)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3F526E-500B-4747-9330-E9ECF5D46806}"/>
              </a:ext>
            </a:extLst>
          </p:cNvPr>
          <p:cNvSpPr txBox="1">
            <a:spLocks/>
          </p:cNvSpPr>
          <p:nvPr/>
        </p:nvSpPr>
        <p:spPr>
          <a:xfrm>
            <a:off x="6226249" y="1517859"/>
            <a:ext cx="5029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Filtering:</a:t>
            </a:r>
          </a:p>
          <a:p>
            <a:pPr lvl="1"/>
            <a:r>
              <a:rPr lang="en-US" dirty="0"/>
              <a:t>Articles less than 750 characters dropped</a:t>
            </a:r>
          </a:p>
          <a:p>
            <a:pPr lvl="1"/>
            <a:r>
              <a:rPr lang="en-US" dirty="0"/>
              <a:t>Duplicate titles dropped</a:t>
            </a:r>
          </a:p>
          <a:p>
            <a:pPr lvl="1"/>
            <a:r>
              <a:rPr lang="en-US" dirty="0"/>
              <a:t>Keywords identified and articles filtered with keyword search</a:t>
            </a:r>
          </a:p>
          <a:p>
            <a:pPr lvl="2"/>
            <a:r>
              <a:rPr lang="en-US" dirty="0"/>
              <a:t>Keyword themes: sports terms, Chicago TV shows, popular spam terms</a:t>
            </a:r>
          </a:p>
        </p:txBody>
      </p:sp>
    </p:spTree>
    <p:extLst>
      <p:ext uri="{BB962C8B-B14F-4D97-AF65-F5344CB8AC3E}">
        <p14:creationId xmlns:p14="http://schemas.microsoft.com/office/powerpoint/2010/main" val="11805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67" y="374503"/>
            <a:ext cx="10515600" cy="625474"/>
          </a:xfrm>
        </p:spPr>
        <p:txBody>
          <a:bodyPr/>
          <a:lstStyle/>
          <a:p>
            <a:r>
              <a:rPr lang="en-US" dirty="0"/>
              <a:t>Clustering and Topic Modeling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"/>
          </p:nvPr>
        </p:nvSpPr>
        <p:spPr>
          <a:xfrm>
            <a:off x="579707" y="4876800"/>
            <a:ext cx="8202636" cy="1752600"/>
          </a:xfrm>
        </p:spPr>
        <p:txBody>
          <a:bodyPr>
            <a:normAutofit/>
          </a:bodyPr>
          <a:lstStyle/>
          <a:p>
            <a:r>
              <a:rPr lang="en-US" sz="1200" dirty="0"/>
              <a:t>Hybrid Model of using </a:t>
            </a:r>
            <a:r>
              <a:rPr lang="en-US" sz="1200" dirty="0" err="1"/>
              <a:t>TfidfVectorizer</a:t>
            </a:r>
            <a:r>
              <a:rPr lang="en-US" sz="1200" dirty="0"/>
              <a:t> clustering and LDA/</a:t>
            </a:r>
            <a:r>
              <a:rPr lang="en-US" sz="1200" dirty="0" err="1"/>
              <a:t>PyLDAvis</a:t>
            </a:r>
            <a:r>
              <a:rPr lang="en-US" sz="1200" dirty="0"/>
              <a:t> used to identify relevant and irrelevant topics</a:t>
            </a:r>
          </a:p>
          <a:p>
            <a:r>
              <a:rPr lang="en-US" sz="1200" dirty="0"/>
              <a:t>The topic for some big clusters was not apparent and so above steps were repeated for that cluster alone to further identify relevant and irrelevant topics</a:t>
            </a:r>
          </a:p>
          <a:p>
            <a:r>
              <a:rPr lang="en-US" sz="1200" dirty="0"/>
              <a:t>Using these methods, highly relevant articles were identified and are highlighted in green in the adjacent table</a:t>
            </a:r>
          </a:p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F1302B-657B-4E42-A94F-4378B904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660" y="2209876"/>
            <a:ext cx="4104299" cy="855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393A58-5FA1-43E5-AC3D-B90A76951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660" y="3187169"/>
            <a:ext cx="4104299" cy="81563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3EC436D-8FB7-42F9-9BAC-8D666492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1" y="2121031"/>
            <a:ext cx="2922707" cy="2026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92F379-D0D1-4EC1-9F4C-526D351BD87D}"/>
              </a:ext>
            </a:extLst>
          </p:cNvPr>
          <p:cNvSpPr txBox="1"/>
          <p:nvPr/>
        </p:nvSpPr>
        <p:spPr>
          <a:xfrm>
            <a:off x="533400" y="153487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Step 1: Deciding number of clusters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C0B6B342-034D-4080-8B13-8D9978D0DED9}"/>
              </a:ext>
            </a:extLst>
          </p:cNvPr>
          <p:cNvSpPr/>
          <p:nvPr/>
        </p:nvSpPr>
        <p:spPr>
          <a:xfrm>
            <a:off x="2651759" y="3158437"/>
            <a:ext cx="228600" cy="381000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273857-0DEA-4435-837E-0FBD6FD89F2D}"/>
              </a:ext>
            </a:extLst>
          </p:cNvPr>
          <p:cNvSpPr txBox="1"/>
          <p:nvPr/>
        </p:nvSpPr>
        <p:spPr>
          <a:xfrm>
            <a:off x="4495800" y="1534870"/>
            <a:ext cx="4267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Step 2: Identify topics from TFIDF </a:t>
            </a:r>
            <a:r>
              <a:rPr lang="en-US" sz="1400" dirty="0" err="1"/>
              <a:t>uni</a:t>
            </a:r>
            <a:r>
              <a:rPr lang="en-US" sz="1400" dirty="0"/>
              <a:t>/bigrams and LDA / </a:t>
            </a:r>
            <a:r>
              <a:rPr lang="en-US" sz="1400" dirty="0" err="1"/>
              <a:t>PyLDAvis</a:t>
            </a:r>
            <a:r>
              <a:rPr lang="en-US" sz="1400" dirty="0"/>
              <a:t> Topic Modeling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DB515005-C7BD-4CF1-B5AD-7013F440B6B3}"/>
              </a:ext>
            </a:extLst>
          </p:cNvPr>
          <p:cNvSpPr/>
          <p:nvPr/>
        </p:nvSpPr>
        <p:spPr>
          <a:xfrm>
            <a:off x="8635230" y="2764807"/>
            <a:ext cx="294227" cy="42959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4B13E-DF79-4CDB-ADBB-9C40E253B01A}"/>
              </a:ext>
            </a:extLst>
          </p:cNvPr>
          <p:cNvSpPr txBox="1"/>
          <p:nvPr/>
        </p:nvSpPr>
        <p:spPr>
          <a:xfrm>
            <a:off x="4709159" y="4124398"/>
            <a:ext cx="3200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Topic Identified: gas price / state tax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536443-4CBE-4EDC-A6C7-E657CB1ED27E}"/>
              </a:ext>
            </a:extLst>
          </p:cNvPr>
          <p:cNvSpPr txBox="1"/>
          <p:nvPr/>
        </p:nvSpPr>
        <p:spPr>
          <a:xfrm>
            <a:off x="2644725" y="2764807"/>
            <a:ext cx="38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k</a:t>
            </a:r>
            <a:endParaRPr lang="en-US" dirty="0">
              <a:solidFill>
                <a:schemeClr val="accent5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A0A16B9-6D89-4E28-9524-CA5C14442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205117"/>
              </p:ext>
            </p:extLst>
          </p:nvPr>
        </p:nvGraphicFramePr>
        <p:xfrm>
          <a:off x="8991599" y="984738"/>
          <a:ext cx="2963399" cy="457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401">
                  <a:extLst>
                    <a:ext uri="{9D8B030D-6E8A-4147-A177-3AD203B41FA5}">
                      <a16:colId xmlns:a16="http://schemas.microsoft.com/office/drawing/2014/main" val="1150466787"/>
                    </a:ext>
                  </a:extLst>
                </a:gridCol>
                <a:gridCol w="1990657">
                  <a:extLst>
                    <a:ext uri="{9D8B030D-6E8A-4147-A177-3AD203B41FA5}">
                      <a16:colId xmlns:a16="http://schemas.microsoft.com/office/drawing/2014/main" val="2688940135"/>
                    </a:ext>
                  </a:extLst>
                </a:gridCol>
                <a:gridCol w="439341">
                  <a:extLst>
                    <a:ext uri="{9D8B030D-6E8A-4147-A177-3AD203B41FA5}">
                      <a16:colId xmlns:a16="http://schemas.microsoft.com/office/drawing/2014/main" val="980003933"/>
                    </a:ext>
                  </a:extLst>
                </a:gridCol>
              </a:tblGrid>
              <a:tr h="1360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clusters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900" b="1" u="none" strike="noStrike">
                          <a:solidFill>
                            <a:srgbClr val="000000"/>
                          </a:solidFill>
                          <a:effectLst/>
                        </a:rPr>
                        <a:t>cluster_topic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00749795"/>
                  </a:ext>
                </a:extLst>
              </a:tr>
              <a:tr h="2251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Crime / Policing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7839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10262277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82527338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Crime / Violence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7491878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About Chicago/IL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5500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322743270"/>
                  </a:ext>
                </a:extLst>
              </a:tr>
              <a:tr h="2600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Chicago/IL: </a:t>
                      </a:r>
                    </a:p>
                    <a:p>
                      <a:pPr algn="ctr" fontAlgn="b"/>
                      <a:r>
                        <a:rPr lang="en-US" sz="9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Tax and Gas prices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2056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563692306"/>
                  </a:ext>
                </a:extLst>
              </a:tr>
              <a:tr h="26007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12</a:t>
                      </a: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Corruption</a:t>
                      </a:r>
                    </a:p>
                  </a:txBody>
                  <a:tcPr marL="4090" marR="4090" marT="409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9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+mn-cs"/>
                        </a:rPr>
                        <a:t>1135</a:t>
                      </a: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598476816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Chicago/IL but less confidence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rgbClr val="F4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7048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230443071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Chicago/IL but less confidence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rgbClr val="F4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FF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26617</a:t>
                      </a:r>
                      <a:endParaRPr lang="en-US" sz="900" b="0" i="0" u="none" strike="noStrike" dirty="0">
                        <a:solidFill>
                          <a:srgbClr val="FF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307890946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Chicago/IL but less confidence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rgbClr val="F4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10984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185145420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Chicago/IL but less confidence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rgbClr val="F4FD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7684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4145077018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218943567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headline and junk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765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37255372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Job posting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1686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299003173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4253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603395483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Covid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1466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342327324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Job posting - Medicine field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549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77761904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 block warning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46807700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Chicago weather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1840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321084657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junk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2470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493160833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Covid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2140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672396587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junk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1123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403359539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Investment firm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3880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986611345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Tv Show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475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355989058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junk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393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3076458236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641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568868143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Schools &amp; covid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2117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453823654"/>
                  </a:ext>
                </a:extLst>
              </a:tr>
              <a:tr h="1360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ukraine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- </a:t>
                      </a:r>
                      <a:r>
                        <a:rPr lang="en-US" sz="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russia</a:t>
                      </a:r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war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90" marR="4090" marT="409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2115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4090" marR="4090" marT="4090" marB="0" anchor="b"/>
                </a:tc>
                <a:extLst>
                  <a:ext uri="{0D108BD9-81ED-4DB2-BD59-A6C34878D82A}">
                    <a16:rowId xmlns:a16="http://schemas.microsoft.com/office/drawing/2014/main" val="2400416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02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CF12-A112-495E-B767-C6BD170A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F9A45-51F5-4760-87A4-72DD0B14D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4114800" cy="4351338"/>
          </a:xfrm>
        </p:spPr>
        <p:txBody>
          <a:bodyPr/>
          <a:lstStyle/>
          <a:p>
            <a:r>
              <a:rPr lang="en-US" dirty="0"/>
              <a:t>Algorithm used:</a:t>
            </a:r>
          </a:p>
          <a:p>
            <a:pPr lvl="1"/>
            <a:r>
              <a:rPr lang="en-US" sz="1400" dirty="0" err="1"/>
              <a:t>TextBlob</a:t>
            </a:r>
            <a:r>
              <a:rPr lang="en-US" sz="1400" dirty="0"/>
              <a:t> (</a:t>
            </a:r>
            <a:r>
              <a:rPr lang="en-US" sz="1400" dirty="0" err="1"/>
              <a:t>PatternAnalyser</a:t>
            </a:r>
            <a:r>
              <a:rPr lang="en-US" sz="1400" dirty="0"/>
              <a:t>)</a:t>
            </a:r>
          </a:p>
          <a:p>
            <a:r>
              <a:rPr lang="en-US" dirty="0"/>
              <a:t>Negative sentiments have not changed much while Positive sentiments does have an upper slope</a:t>
            </a:r>
          </a:p>
          <a:p>
            <a:r>
              <a:rPr lang="en-US" dirty="0"/>
              <a:t>The scores are regardless close to zero indicating neutrality as observed in other models as shown in later slides</a:t>
            </a:r>
          </a:p>
          <a:p>
            <a:pPr lvl="1"/>
            <a:endParaRPr lang="en-US" dirty="0"/>
          </a:p>
        </p:txBody>
      </p:sp>
      <p:pic>
        <p:nvPicPr>
          <p:cNvPr id="2050" name="Picture 2" descr="TextBlob: Simplified Text Processing — TextBlob 0.16.0 documentation">
            <a:extLst>
              <a:ext uri="{FF2B5EF4-FFF2-40B4-BE49-F238E27FC236}">
                <a16:creationId xmlns:a16="http://schemas.microsoft.com/office/drawing/2014/main" id="{51A7C6C5-40C4-442D-996E-BB292A165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76200"/>
            <a:ext cx="1371361" cy="126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66B8184-C235-44C5-8EE6-D10EE37F6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30351"/>
              </p:ext>
            </p:extLst>
          </p:nvPr>
        </p:nvGraphicFramePr>
        <p:xfrm>
          <a:off x="5324622" y="3663949"/>
          <a:ext cx="29789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60" name="Picture 12">
            <a:extLst>
              <a:ext uri="{FF2B5EF4-FFF2-40B4-BE49-F238E27FC236}">
                <a16:creationId xmlns:a16="http://schemas.microsoft.com/office/drawing/2014/main" id="{ED70A767-1F7E-4275-9825-78ADB0D2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429000"/>
            <a:ext cx="3006820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8ECBF36-EC55-4218-9A12-6EB78424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"/>
            <a:ext cx="3021669" cy="2962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2679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E7DA-3360-4892-846F-A552C837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5474"/>
          </a:xfrm>
        </p:spPr>
        <p:txBody>
          <a:bodyPr/>
          <a:lstStyle/>
          <a:p>
            <a:r>
              <a:rPr lang="en-US" dirty="0" err="1"/>
              <a:t>Wordclouds</a:t>
            </a:r>
            <a:endParaRPr lang="en-US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252A838C-9B3A-44D3-8010-27480C29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2" y="3975774"/>
            <a:ext cx="5003412" cy="259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F6F2BD35-2776-4B53-82B7-7BB7E431F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674" y="572754"/>
            <a:ext cx="5029198" cy="260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6D495625-5301-4487-B870-F82A18041F8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54294"/>
            <a:ext cx="4915717" cy="2549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D3F7A2-A8BB-4D31-A709-3103F0E96D97}"/>
              </a:ext>
            </a:extLst>
          </p:cNvPr>
          <p:cNvSpPr txBox="1"/>
          <p:nvPr/>
        </p:nvSpPr>
        <p:spPr>
          <a:xfrm>
            <a:off x="457200" y="1784962"/>
            <a:ext cx="483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articles on Tax and Gas price cluster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89268-9536-4EDF-B15C-F6B8572D5A9C}"/>
              </a:ext>
            </a:extLst>
          </p:cNvPr>
          <p:cNvSpPr txBox="1"/>
          <p:nvPr/>
        </p:nvSpPr>
        <p:spPr>
          <a:xfrm>
            <a:off x="6934200" y="238692"/>
            <a:ext cx="483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articles on population decline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9CCE74-E86D-4787-B87B-D59E5BD740C7}"/>
              </a:ext>
            </a:extLst>
          </p:cNvPr>
          <p:cNvSpPr txBox="1"/>
          <p:nvPr/>
        </p:nvSpPr>
        <p:spPr>
          <a:xfrm>
            <a:off x="7618601" y="3676981"/>
            <a:ext cx="4835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 articles on crime</a:t>
            </a:r>
          </a:p>
        </p:txBody>
      </p:sp>
    </p:spTree>
    <p:extLst>
      <p:ext uri="{BB962C8B-B14F-4D97-AF65-F5344CB8AC3E}">
        <p14:creationId xmlns:p14="http://schemas.microsoft.com/office/powerpoint/2010/main" val="177829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 anchor="b">
            <a:normAutofit/>
          </a:bodyPr>
          <a:lstStyle/>
          <a:p>
            <a:r>
              <a:rPr lang="en-US" dirty="0"/>
              <a:t>Entity Recognition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950CF5-82C7-304D-2E54-A97126B09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029200" cy="4351338"/>
          </a:xfrm>
        </p:spPr>
        <p:txBody>
          <a:bodyPr/>
          <a:lstStyle/>
          <a:p>
            <a:r>
              <a:rPr lang="en-US" dirty="0"/>
              <a:t>Spacy NER</a:t>
            </a:r>
          </a:p>
          <a:p>
            <a:pPr lvl="1"/>
            <a:r>
              <a:rPr lang="en-US" dirty="0"/>
              <a:t>Medium pipeline was used </a:t>
            </a:r>
          </a:p>
          <a:p>
            <a:r>
              <a:rPr lang="en-US" dirty="0"/>
              <a:t>Top NERs were related ‘Person’ for the topics </a:t>
            </a:r>
          </a:p>
          <a:p>
            <a:r>
              <a:rPr lang="en-US" dirty="0"/>
              <a:t>Very few organizations showed up in the list although TFIDF Trigrams should many organizations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A6E726F-CD03-490E-B87F-416072CAF25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6853594"/>
              </p:ext>
            </p:extLst>
          </p:nvPr>
        </p:nvGraphicFramePr>
        <p:xfrm>
          <a:off x="6400800" y="1915010"/>
          <a:ext cx="5029201" cy="30279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35477">
                  <a:extLst>
                    <a:ext uri="{9D8B030D-6E8A-4147-A177-3AD203B41FA5}">
                      <a16:colId xmlns:a16="http://schemas.microsoft.com/office/drawing/2014/main" val="2426667561"/>
                    </a:ext>
                  </a:extLst>
                </a:gridCol>
                <a:gridCol w="2676118">
                  <a:extLst>
                    <a:ext uri="{9D8B030D-6E8A-4147-A177-3AD203B41FA5}">
                      <a16:colId xmlns:a16="http://schemas.microsoft.com/office/drawing/2014/main" val="2341221753"/>
                    </a:ext>
                  </a:extLst>
                </a:gridCol>
                <a:gridCol w="1317606">
                  <a:extLst>
                    <a:ext uri="{9D8B030D-6E8A-4147-A177-3AD203B41FA5}">
                      <a16:colId xmlns:a16="http://schemas.microsoft.com/office/drawing/2014/main" val="3101485740"/>
                    </a:ext>
                  </a:extLst>
                </a:gridCol>
              </a:tblGrid>
              <a:tr h="18645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u="none" strike="noStrike">
                          <a:effectLst/>
                        </a:rPr>
                        <a:t>cluster_topic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NER (People &amp; ORG)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Identification</a:t>
                      </a:r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extLst>
                  <a:ext uri="{0D108BD9-81ED-4DB2-BD59-A6C34878D82A}">
                    <a16:rowId xmlns:a16="http://schemas.microsoft.com/office/drawing/2014/main" val="45069198"/>
                  </a:ext>
                </a:extLst>
              </a:tr>
              <a:tr h="333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Crime / Policing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('</a:t>
                      </a:r>
                      <a:r>
                        <a:rPr lang="en-US" sz="1000" u="none" strike="noStrike" dirty="0" err="1">
                          <a:effectLst/>
                        </a:rPr>
                        <a:t>mata</a:t>
                      </a:r>
                      <a:r>
                        <a:rPr lang="en-US" sz="1000" u="none" strike="noStrike" dirty="0">
                          <a:effectLst/>
                        </a:rPr>
                        <a:t>', 112), ('</a:t>
                      </a:r>
                      <a:r>
                        <a:rPr lang="en-US" sz="1000" u="none" strike="noStrike" dirty="0" err="1">
                          <a:effectLst/>
                        </a:rPr>
                        <a:t>draheim</a:t>
                      </a:r>
                      <a:r>
                        <a:rPr lang="en-US" sz="1000" u="none" strike="noStrike" dirty="0">
                          <a:effectLst/>
                        </a:rPr>
                        <a:t>', 33), ('gloria', 28), ('</a:t>
                      </a:r>
                      <a:r>
                        <a:rPr lang="en-US" sz="1000" u="none" strike="noStrike" dirty="0" err="1">
                          <a:effectLst/>
                        </a:rPr>
                        <a:t>hobley</a:t>
                      </a:r>
                      <a:r>
                        <a:rPr lang="en-US" sz="1000" u="none" strike="noStrike" dirty="0">
                          <a:effectLst/>
                        </a:rPr>
                        <a:t>', 27),  ('</a:t>
                      </a:r>
                      <a:r>
                        <a:rPr lang="en-US" sz="1000" u="none" strike="noStrike" dirty="0" err="1">
                          <a:effectLst/>
                        </a:rPr>
                        <a:t>karen</a:t>
                      </a:r>
                      <a:r>
                        <a:rPr lang="en-US" sz="1000" u="none" strike="noStrike" dirty="0">
                          <a:effectLst/>
                        </a:rPr>
                        <a:t>', 22), ('</a:t>
                      </a:r>
                      <a:r>
                        <a:rPr lang="en-US" sz="1000" u="none" strike="noStrike" dirty="0" err="1">
                          <a:effectLst/>
                        </a:rPr>
                        <a:t>mendoza</a:t>
                      </a:r>
                      <a:r>
                        <a:rPr lang="en-US" sz="1000" u="none" strike="noStrike" dirty="0">
                          <a:effectLst/>
                        </a:rPr>
                        <a:t>', 20),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criminals, victims, common names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extLst>
                  <a:ext uri="{0D108BD9-81ED-4DB2-BD59-A6C34878D82A}">
                    <a16:rowId xmlns:a16="http://schemas.microsoft.com/office/drawing/2014/main" val="1408427642"/>
                  </a:ext>
                </a:extLst>
              </a:tr>
              <a:tr h="333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('</a:t>
                      </a:r>
                      <a:r>
                        <a:rPr lang="en-US" sz="1000" u="none" strike="noStrike" dirty="0" err="1">
                          <a:effectLst/>
                        </a:rPr>
                        <a:t>russell</a:t>
                      </a:r>
                      <a:r>
                        <a:rPr lang="en-US" sz="1000" u="none" strike="noStrike" dirty="0">
                          <a:effectLst/>
                        </a:rPr>
                        <a:t> knight', 16), ('</a:t>
                      </a:r>
                      <a:r>
                        <a:rPr lang="en-US" sz="1000" u="none" strike="noStrike" dirty="0" err="1">
                          <a:effectLst/>
                        </a:rPr>
                        <a:t>larry</a:t>
                      </a:r>
                      <a:r>
                        <a:rPr lang="en-US" sz="1000" u="none" strike="noStrike" dirty="0">
                          <a:effectLst/>
                        </a:rPr>
                        <a:t> rogers', 14), ('rogers', 9), ('joseph power', 6), ('</a:t>
                      </a:r>
                      <a:r>
                        <a:rPr lang="en-US" sz="1000" u="none" strike="noStrike" dirty="0" err="1">
                          <a:effectLst/>
                        </a:rPr>
                        <a:t>rahul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iyer</a:t>
                      </a:r>
                      <a:r>
                        <a:rPr lang="en-US" sz="1000" u="none" strike="noStrike" dirty="0">
                          <a:effectLst/>
                        </a:rPr>
                        <a:t>', 6)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Popular Lawyers/firms in Chicago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extLst>
                  <a:ext uri="{0D108BD9-81ED-4DB2-BD59-A6C34878D82A}">
                    <a16:rowId xmlns:a16="http://schemas.microsoft.com/office/drawing/2014/main" val="3592995287"/>
                  </a:ext>
                </a:extLst>
              </a:tr>
              <a:tr h="333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Crime / Violence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('evans', 11),  ('balogh', 6),  ('cunningham', 6),   ('beltran', 6),  ('gyovanny arzuaga', 6)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criminals, victims, common names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extLst>
                  <a:ext uri="{0D108BD9-81ED-4DB2-BD59-A6C34878D82A}">
                    <a16:rowId xmlns:a16="http://schemas.microsoft.com/office/drawing/2014/main" val="1693374078"/>
                  </a:ext>
                </a:extLst>
              </a:tr>
              <a:tr h="775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About Chicago/IL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('madeleine albright', 43),  ('chris oberheim', 34),  ('kunstler', 32),  ('abbie', 30),  ('thompsons', 29),  ('chris oberheim maranatha', 29),  ('american legislative exchange council', 29),  ('clay jackson herald', 28),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Politicians, Police Officer, Activist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extLst>
                  <a:ext uri="{0D108BD9-81ED-4DB2-BD59-A6C34878D82A}">
                    <a16:rowId xmlns:a16="http://schemas.microsoft.com/office/drawing/2014/main" val="3958474635"/>
                  </a:ext>
                </a:extLst>
              </a:tr>
              <a:tr h="333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Chicago/IL: Tax and Gas prices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('scorp', 20), ('epa', 18), ('intuit', 12), ('irs', 9), ('garnishment', 8), ('avg gas price', 8),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Tax Org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extLst>
                  <a:ext uri="{0D108BD9-81ED-4DB2-BD59-A6C34878D82A}">
                    <a16:rowId xmlns:a16="http://schemas.microsoft.com/office/drawing/2014/main" val="1288180565"/>
                  </a:ext>
                </a:extLst>
              </a:tr>
              <a:tr h="333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corruption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('madigan', 20), ('michael', 15), ('thompson', 15), ('mike frerichs', 14) ('irs', 9),  ('ameren', 9)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Politicians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926" marR="3926" marT="3926" marB="0" anchor="b"/>
                </a:tc>
                <a:extLst>
                  <a:ext uri="{0D108BD9-81ED-4DB2-BD59-A6C34878D82A}">
                    <a16:rowId xmlns:a16="http://schemas.microsoft.com/office/drawing/2014/main" val="202406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9274"/>
          </a:xfrm>
        </p:spPr>
        <p:txBody>
          <a:bodyPr>
            <a:normAutofit fontScale="90000"/>
          </a:bodyPr>
          <a:lstStyle/>
          <a:p>
            <a:r>
              <a:rPr lang="en-US" dirty="0"/>
              <a:t>Targeted Entity Sentiment – Google API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6CC8D-6882-44DC-824B-A766FD9F7C43}"/>
              </a:ext>
            </a:extLst>
          </p:cNvPr>
          <p:cNvSpPr txBox="1"/>
          <p:nvPr/>
        </p:nvSpPr>
        <p:spPr>
          <a:xfrm>
            <a:off x="152400" y="5685709"/>
            <a:ext cx="10972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Arial Narrow" panose="020B0606020202030204" pitchFamily="34" charset="0"/>
                <a:ea typeface="Roboto" panose="02000000000000000000" pitchFamily="2" charset="0"/>
                <a:hlinkClick r:id="rId2"/>
              </a:rPr>
              <a:t>https://cloud.google.com/natural-language/docs/sentiment-tutorial</a:t>
            </a:r>
            <a:endParaRPr lang="en-US" sz="1400" dirty="0">
              <a:latin typeface="Arial Narrow" panose="020B0606020202030204" pitchFamily="34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Arial Narrow" panose="020B0606020202030204" pitchFamily="34" charset="0"/>
                <a:ea typeface="Roboto" panose="02000000000000000000" pitchFamily="2" charset="0"/>
                <a:hlinkClick r:id="rId3"/>
              </a:rPr>
              <a:t>https://codelabs.developers.google.com/codelabs/cloud-natural-language-python3</a:t>
            </a:r>
            <a:endParaRPr lang="en-US" sz="1400" dirty="0">
              <a:latin typeface="Arial Narrow" panose="020B0606020202030204" pitchFamily="34" charset="0"/>
              <a:ea typeface="Roboto" panose="02000000000000000000" pitchFamily="2" charset="0"/>
            </a:endParaRPr>
          </a:p>
          <a:p>
            <a:r>
              <a:rPr lang="en-US" sz="1400" dirty="0">
                <a:latin typeface="Arial Narrow" panose="020B0606020202030204" pitchFamily="34" charset="0"/>
                <a:ea typeface="Roboto" panose="02000000000000000000" pitchFamily="2" charset="0"/>
                <a:hlinkClick r:id="rId4"/>
              </a:rPr>
              <a:t>https://cloud.google.com/natural-language/docs/basics#interpreting_sentiment_analysis_values</a:t>
            </a:r>
            <a:endParaRPr lang="en-US" sz="1400" dirty="0">
              <a:latin typeface="Arial Narrow" panose="020B0606020202030204" pitchFamily="34" charset="0"/>
              <a:ea typeface="Roboto" panose="02000000000000000000" pitchFamily="2" charset="0"/>
            </a:endParaRPr>
          </a:p>
          <a:p>
            <a:endParaRPr lang="en-US" sz="1400" dirty="0">
              <a:latin typeface="Arial Narrow" panose="020B0606020202030204" pitchFamily="34" charset="0"/>
              <a:ea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B05696-9CDA-4733-81FC-3D83597853D2}"/>
              </a:ext>
            </a:extLst>
          </p:cNvPr>
          <p:cNvSpPr txBox="1">
            <a:spLocks/>
          </p:cNvSpPr>
          <p:nvPr/>
        </p:nvSpPr>
        <p:spPr>
          <a:xfrm>
            <a:off x="841717" y="1371600"/>
            <a:ext cx="5711484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Google Cloud NL API provides “Entity sentiment analysis” and can also be used to target few entities</a:t>
            </a:r>
          </a:p>
          <a:p>
            <a:r>
              <a:rPr lang="en-US" dirty="0"/>
              <a:t>Entities, “Chicago” and “Illinois” were selected for analysis</a:t>
            </a:r>
          </a:p>
          <a:p>
            <a:r>
              <a:rPr lang="en-US" dirty="0"/>
              <a:t>Substantial proportion are ‘Neutral”</a:t>
            </a:r>
          </a:p>
          <a:p>
            <a:r>
              <a:rPr lang="en-US" dirty="0"/>
              <a:t>Further evaluation needed for Targeted Entity Sentiment Analysis with specific articles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F5045-3DB3-48D9-9D26-DF264ADF4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7830" y="1524000"/>
            <a:ext cx="3872453" cy="1938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69FC54-4ECC-4FAA-8A0D-AD47B4DE0EE9}"/>
              </a:ext>
            </a:extLst>
          </p:cNvPr>
          <p:cNvSpPr txBox="1"/>
          <p:nvPr/>
        </p:nvSpPr>
        <p:spPr>
          <a:xfrm>
            <a:off x="7696200" y="1143992"/>
            <a:ext cx="4835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Interpreting Entity Sentiment Results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3A4BEF7-F409-42C0-AC72-530968D91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36356"/>
              </p:ext>
            </p:extLst>
          </p:nvPr>
        </p:nvGraphicFramePr>
        <p:xfrm>
          <a:off x="7477830" y="4072208"/>
          <a:ext cx="3746499" cy="1156121"/>
        </p:xfrm>
        <a:graphic>
          <a:graphicData uri="http://schemas.openxmlformats.org/drawingml/2006/table">
            <a:tbl>
              <a:tblPr/>
              <a:tblGrid>
                <a:gridCol w="1327873">
                  <a:extLst>
                    <a:ext uri="{9D8B030D-6E8A-4147-A177-3AD203B41FA5}">
                      <a16:colId xmlns:a16="http://schemas.microsoft.com/office/drawing/2014/main" val="1331274424"/>
                    </a:ext>
                  </a:extLst>
                </a:gridCol>
                <a:gridCol w="1209313">
                  <a:extLst>
                    <a:ext uri="{9D8B030D-6E8A-4147-A177-3AD203B41FA5}">
                      <a16:colId xmlns:a16="http://schemas.microsoft.com/office/drawing/2014/main" val="3694508703"/>
                    </a:ext>
                  </a:extLst>
                </a:gridCol>
                <a:gridCol w="1209313">
                  <a:extLst>
                    <a:ext uri="{9D8B030D-6E8A-4147-A177-3AD203B41FA5}">
                      <a16:colId xmlns:a16="http://schemas.microsoft.com/office/drawing/2014/main" val="4278926769"/>
                    </a:ext>
                  </a:extLst>
                </a:gridCol>
              </a:tblGrid>
              <a:tr h="5334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Sentiment Interpretation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Illinois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2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94306"/>
                  </a:ext>
                </a:extLst>
              </a:tr>
              <a:tr h="311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Mixed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4.89%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688721"/>
                  </a:ext>
                </a:extLst>
              </a:tr>
              <a:tr h="3113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Neutral</a:t>
                      </a:r>
                    </a:p>
                  </a:txBody>
                  <a:tcPr marL="4763" marR="4763" marT="4763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95.11%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93.50%</a:t>
                      </a:r>
                    </a:p>
                  </a:txBody>
                  <a:tcPr marL="4763" marR="4763" marT="4763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8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563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TY SKETCH 16X9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23.potx" id="{55B65C5C-2110-41C9-9432-67D739EC5CFC}" vid="{FDE12540-4521-4F30-863D-D54DD2EE1C3B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office city sketch presentation background (widescreen)</Template>
  <TotalTime>2062</TotalTime>
  <Words>963</Words>
  <Application>Microsoft Office PowerPoint</Application>
  <PresentationFormat>Widescreen</PresentationFormat>
  <Paragraphs>199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Century Schoolbook</vt:lpstr>
      <vt:lpstr>Roboto</vt:lpstr>
      <vt:lpstr>CITY SKETCH 16X9</vt:lpstr>
      <vt:lpstr>Chicago/Illinois News NLP Analysis</vt:lpstr>
      <vt:lpstr>Contents</vt:lpstr>
      <vt:lpstr>EDA</vt:lpstr>
      <vt:lpstr>Article Filtering</vt:lpstr>
      <vt:lpstr>Clustering and Topic Modeling</vt:lpstr>
      <vt:lpstr>Sentiment Analysis</vt:lpstr>
      <vt:lpstr>Wordclouds</vt:lpstr>
      <vt:lpstr>Entity Recognition</vt:lpstr>
      <vt:lpstr>Targeted Entity Sentiment – Google API</vt:lpstr>
      <vt:lpstr>Recommendations</vt:lpstr>
      <vt:lpstr>Thank you!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bhadri v</dc:creator>
  <cp:lastModifiedBy>bhadri v</cp:lastModifiedBy>
  <cp:revision>43</cp:revision>
  <dcterms:created xsi:type="dcterms:W3CDTF">2022-05-30T23:22:02Z</dcterms:created>
  <dcterms:modified xsi:type="dcterms:W3CDTF">2022-06-05T04:56:52Z</dcterms:modified>
</cp:coreProperties>
</file>