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zefa Battiwala" userId="2d76768d47c5dc94" providerId="LiveId" clId="{3F4E171C-93ED-459C-A880-C8BD0AF39630}"/>
    <pc:docChg chg="modSld">
      <pc:chgData name="Huzefa Battiwala" userId="2d76768d47c5dc94" providerId="LiveId" clId="{3F4E171C-93ED-459C-A880-C8BD0AF39630}" dt="2023-11-15T05:48:29.241" v="9" actId="20577"/>
      <pc:docMkLst>
        <pc:docMk/>
      </pc:docMkLst>
      <pc:sldChg chg="modSp mod modNotesTx">
        <pc:chgData name="Huzefa Battiwala" userId="2d76768d47c5dc94" providerId="LiveId" clId="{3F4E171C-93ED-459C-A880-C8BD0AF39630}" dt="2023-11-15T05:48:29.241" v="9" actId="20577"/>
        <pc:sldMkLst>
          <pc:docMk/>
          <pc:sldMk cId="3172044567" sldId="256"/>
        </pc:sldMkLst>
        <pc:spChg chg="mod">
          <ac:chgData name="Huzefa Battiwala" userId="2d76768d47c5dc94" providerId="LiveId" clId="{3F4E171C-93ED-459C-A880-C8BD0AF39630}" dt="2023-11-14T15:41:07.506" v="7" actId="20577"/>
          <ac:spMkLst>
            <pc:docMk/>
            <pc:sldMk cId="3172044567" sldId="256"/>
            <ac:spMk id="2" creationId="{FA87ADCF-3011-AABA-FE7B-07FE65C59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13EE8-344E-4029-ABB5-A8AEAC8000C7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E0037-6F26-405B-85A5-3D49B49E8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0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1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2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6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7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9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E0037-6F26-405B-85A5-3D49B49E8F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1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6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2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3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9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2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8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0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4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0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67254E-DE36-4940-982B-B229CE4B11B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318C-FFAB-40B3-A780-7A4B50300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3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DCF-3011-AABA-FE7B-07FE65C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23" y="363894"/>
            <a:ext cx="8825658" cy="4049591"/>
          </a:xfrm>
        </p:spPr>
        <p:txBody>
          <a:bodyPr/>
          <a:lstStyle/>
          <a:p>
            <a:r>
              <a:rPr lang="en-US" sz="4400" dirty="0"/>
              <a:t>Empowering Financial Security: Detecting Fraudulent Transactions using Advanced ML Techniques and Predictive Analytics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C75D-3F4F-2B4A-F80F-BFD136696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152" y="4833364"/>
            <a:ext cx="8825658" cy="861420"/>
          </a:xfrm>
        </p:spPr>
        <p:txBody>
          <a:bodyPr/>
          <a:lstStyle/>
          <a:p>
            <a:r>
              <a:rPr lang="en-IN" sz="1600" dirty="0"/>
              <a:t>Presented by:</a:t>
            </a:r>
          </a:p>
          <a:p>
            <a:r>
              <a:rPr lang="en-IN" sz="1600" dirty="0"/>
              <a:t>Huzefa Battiwala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0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D99-0E1A-20DA-8855-05A5993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– Time category v/s target variable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2952C0-62A9-A8EF-FB75-CA6AD3E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38400"/>
            <a:ext cx="3806146" cy="4249912"/>
          </a:xfrm>
        </p:spPr>
        <p:txBody>
          <a:bodyPr/>
          <a:lstStyle/>
          <a:p>
            <a:r>
              <a:rPr lang="en-US" dirty="0"/>
              <a:t>For non-fraudulent transactions, we observe nearly equal counts across the '</a:t>
            </a:r>
            <a:r>
              <a:rPr lang="en-US" dirty="0" err="1"/>
              <a:t>time_category</a:t>
            </a:r>
            <a:r>
              <a:rPr lang="en-US" dirty="0"/>
              <a:t>' variable. However, for fraudulent transactions, there is a slightly higher occurrence during the day compared to the night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5873B-02D3-A784-6EDB-CAAF790F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2460173"/>
            <a:ext cx="7408332" cy="42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D99-0E1A-20DA-8855-05A5993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– Account age days v/s target variable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2952C0-62A9-A8EF-FB75-CA6AD3E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38400"/>
            <a:ext cx="3806146" cy="4249912"/>
          </a:xfrm>
        </p:spPr>
        <p:txBody>
          <a:bodyPr/>
          <a:lstStyle/>
          <a:p>
            <a:r>
              <a:rPr lang="en-IN" dirty="0"/>
              <a:t>For non-fraudulent transactions, the ‘Account age days’ range span from 2 to 2000. In contrast, for fraudulent transactions, the ‘Account age days’ is exclusively only 1.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000A8-06BA-DA36-F448-88A90DCB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57" y="2438400"/>
            <a:ext cx="7532224" cy="42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5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D99-0E1A-20DA-8855-05A5993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– Payment age days v/s target variable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2952C0-62A9-A8EF-FB75-CA6AD3E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23" y="2438400"/>
            <a:ext cx="3806146" cy="4249912"/>
          </a:xfrm>
        </p:spPr>
        <p:txBody>
          <a:bodyPr/>
          <a:lstStyle/>
          <a:p>
            <a:r>
              <a:rPr lang="en-IN" dirty="0"/>
              <a:t>For non-fraudulent transactions, the ‘Payment age days’ range span from 0 to 2000. In contrast, for fraudulent transactions, the ‘Payment age days’ range span from 0.0 to 1.0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0A5CC-8762-77E4-BE7B-F0FC113A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0" y="2438400"/>
            <a:ext cx="7585283" cy="42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F723-5528-3506-E8AB-C24EF07E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186378" cy="719866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2FD72F-6B50-15E7-FE1D-D387EB47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24" y="1852102"/>
            <a:ext cx="5454179" cy="4896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D3C49-71E8-9BFA-0ED7-B3B89CD3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" y="1852102"/>
            <a:ext cx="623011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05F-92A1-F54C-49CC-AD01F903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54105" cy="76289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0CC9-05C5-D3E3-F216-4F4AB145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1187301" cy="2670586"/>
          </a:xfrm>
        </p:spPr>
        <p:txBody>
          <a:bodyPr/>
          <a:lstStyle/>
          <a:p>
            <a:r>
              <a:rPr lang="en-IN" dirty="0"/>
              <a:t>Overall there are ~1.4% of fraudulent transactions observed in dataset</a:t>
            </a:r>
          </a:p>
          <a:p>
            <a:r>
              <a:rPr lang="en-IN" dirty="0"/>
              <a:t>Most of the customer are inclined towards use of credit card payment.</a:t>
            </a:r>
          </a:p>
          <a:p>
            <a:r>
              <a:rPr lang="en-US" dirty="0"/>
              <a:t>For fraudulent transactions, we observed that the 'Account age days' is consistently 1. This suggests that fraudulent activities are often associated with relatively new accounts.</a:t>
            </a:r>
          </a:p>
          <a:p>
            <a:r>
              <a:rPr lang="en-US" dirty="0"/>
              <a:t>Random forest is able to detect the fraudulent transactions on both balanced and imbalanced dataset with high precision and recall.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83955C-70CC-5B9C-E630-4832BAF0CE2A}"/>
              </a:ext>
            </a:extLst>
          </p:cNvPr>
          <p:cNvSpPr txBox="1">
            <a:spLocks/>
          </p:cNvSpPr>
          <p:nvPr/>
        </p:nvSpPr>
        <p:spPr>
          <a:xfrm>
            <a:off x="646111" y="4927002"/>
            <a:ext cx="11187301" cy="175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Next steps:</a:t>
            </a:r>
          </a:p>
          <a:p>
            <a:pPr lvl="1"/>
            <a:r>
              <a:rPr lang="en-US" dirty="0"/>
              <a:t>Enhanced Customer Background Verification.</a:t>
            </a:r>
          </a:p>
          <a:p>
            <a:pPr lvl="1"/>
            <a:r>
              <a:rPr lang="en-IN" dirty="0"/>
              <a:t>Customer Education.</a:t>
            </a:r>
          </a:p>
          <a:p>
            <a:pPr lvl="1"/>
            <a:r>
              <a:rPr lang="en-IN" dirty="0"/>
              <a:t>Regular training for model maintenance.</a:t>
            </a:r>
          </a:p>
          <a:p>
            <a:pPr lvl="1"/>
            <a:endParaRPr lang="en-IN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0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305A-E155-0C9B-07F7-C38A6A04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004547" cy="815643"/>
          </a:xfrm>
        </p:spPr>
        <p:txBody>
          <a:bodyPr/>
          <a:lstStyle/>
          <a:p>
            <a:r>
              <a:rPr lang="en-IN" dirty="0"/>
              <a:t>Q &amp; A session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2CC85-20A8-CC16-7493-01602731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"/>
          <a:stretch/>
        </p:blipFill>
        <p:spPr>
          <a:xfrm>
            <a:off x="2265413" y="1415264"/>
            <a:ext cx="7291541" cy="49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982E-E579-4C20-A95B-E5234AF4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05" y="2728735"/>
            <a:ext cx="9404723" cy="1400530"/>
          </a:xfrm>
        </p:spPr>
        <p:txBody>
          <a:bodyPr/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777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525A-80B0-186D-6C99-B9EF8FDB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E494-2D8D-95BF-9189-B291EC24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Types of fraud</a:t>
            </a:r>
          </a:p>
          <a:p>
            <a:r>
              <a:rPr lang="en-IN" dirty="0"/>
              <a:t>Importance of Fraud detection</a:t>
            </a:r>
          </a:p>
          <a:p>
            <a:r>
              <a:rPr lang="en-IN" dirty="0"/>
              <a:t>Understand the data</a:t>
            </a:r>
          </a:p>
          <a:p>
            <a:r>
              <a:rPr lang="en-IN" dirty="0"/>
              <a:t>Model evaluation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881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E679-202A-9B3C-7BB4-71F821A1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24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75F0-FD37-AEEB-BA4C-8F73D430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1518"/>
            <a:ext cx="8946541" cy="4596881"/>
          </a:xfrm>
        </p:spPr>
        <p:txBody>
          <a:bodyPr/>
          <a:lstStyle/>
          <a:p>
            <a:r>
              <a:rPr lang="en-IN" dirty="0"/>
              <a:t>What is fraudulent transaction?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34FC-6843-8DC1-AE20-14977361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41" y="2375197"/>
            <a:ext cx="5353244" cy="41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1551-BA4F-E3D2-E832-28D36E9E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fraud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408-088A-FA93-983D-643AB8C6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3569049" cy="3792985"/>
          </a:xfrm>
        </p:spPr>
        <p:txBody>
          <a:bodyPr/>
          <a:lstStyle/>
          <a:p>
            <a:r>
              <a:rPr lang="en-IN" dirty="0"/>
              <a:t>Credit card fraud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Check Fraud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Online payment fraud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68987-26A6-9C46-C2F9-06F0AC97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83" y="1853248"/>
            <a:ext cx="6582936" cy="37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7C98-52AA-4BDC-758B-04FB4FFD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6DE-3958-E979-3F86-425B68DF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Financial impact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Reputation protection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Consumer trust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Cost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C8B0-5C2D-575A-9DE6-1E67DB043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96" y="1748117"/>
            <a:ext cx="7180976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3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2490-6129-0FCF-4460-797F7B2F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0BE9-A93E-F40B-B0F6-410F0318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730546"/>
            <a:ext cx="5449889" cy="5127454"/>
          </a:xfrm>
        </p:spPr>
        <p:txBody>
          <a:bodyPr/>
          <a:lstStyle/>
          <a:p>
            <a:r>
              <a:rPr lang="en-IN" dirty="0"/>
              <a:t>No. of features and observation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53A91F-245D-7500-208E-E9D78BDC0F1E}"/>
              </a:ext>
            </a:extLst>
          </p:cNvPr>
          <p:cNvSpPr txBox="1">
            <a:spLocks/>
          </p:cNvSpPr>
          <p:nvPr/>
        </p:nvSpPr>
        <p:spPr>
          <a:xfrm>
            <a:off x="6096000" y="1730546"/>
            <a:ext cx="5449889" cy="512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Missing values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D9D78F-A490-BF22-B828-792F349D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4" y="2320654"/>
            <a:ext cx="4885656" cy="2921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F4B41D-9E72-D93D-6521-A90A80A7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72" y="2320655"/>
            <a:ext cx="4594834" cy="29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0D5-DDE9-F327-3FBD-7CF0A298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7" y="137032"/>
            <a:ext cx="9404723" cy="864453"/>
          </a:xfrm>
        </p:spPr>
        <p:txBody>
          <a:bodyPr/>
          <a:lstStyle/>
          <a:p>
            <a:r>
              <a:rPr lang="en-IN" dirty="0"/>
              <a:t>Imbalanced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091FC-6DC2-C476-7E3E-6E5871FB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49" y="1355600"/>
            <a:ext cx="694690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D99-0E1A-20DA-8855-05A5993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– Payment method v/s target variable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2952C0-62A9-A8EF-FB75-CA6AD3E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38400"/>
            <a:ext cx="3806146" cy="4249912"/>
          </a:xfrm>
        </p:spPr>
        <p:txBody>
          <a:bodyPr/>
          <a:lstStyle/>
          <a:p>
            <a:r>
              <a:rPr lang="en-IN" dirty="0"/>
              <a:t>Most of the customers are utilizing credit card for the transactions.</a:t>
            </a:r>
          </a:p>
          <a:p>
            <a:r>
              <a:rPr lang="en-IN" dirty="0"/>
              <a:t>Out of total transactions ~1.5 % observations resulting into fraud for all payment method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dirty="0" err="1"/>
              <a:t>creditcard</a:t>
            </a:r>
            <a:r>
              <a:rPr lang="en-IN" dirty="0"/>
              <a:t>, </a:t>
            </a:r>
            <a:r>
              <a:rPr lang="en-IN" dirty="0" err="1"/>
              <a:t>paypal</a:t>
            </a:r>
            <a:r>
              <a:rPr lang="en-IN" dirty="0"/>
              <a:t> and store credit.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110781-C623-C123-F060-F410B09C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4" y="2438400"/>
            <a:ext cx="7260772" cy="42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D99-0E1A-20DA-8855-05A5993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– Category v/s target variable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2952C0-62A9-A8EF-FB75-CA6AD3E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38400"/>
            <a:ext cx="3806146" cy="4249912"/>
          </a:xfrm>
        </p:spPr>
        <p:txBody>
          <a:bodyPr/>
          <a:lstStyle/>
          <a:p>
            <a:r>
              <a:rPr lang="en-US" dirty="0"/>
              <a:t>Both fraudulent and non-fraudulent transactions exhibit nearly equal counts across the 'Category' variable.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88CB4-8427-1805-1E57-62C51791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05740"/>
            <a:ext cx="7260772" cy="42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5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6015</TotalTime>
  <Words>401</Words>
  <Application>Microsoft Office PowerPoint</Application>
  <PresentationFormat>Widescreen</PresentationFormat>
  <Paragraphs>68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Empowering Financial Security: Detecting Fraudulent Transactions using Advanced ML Techniques and Predictive Analytics</vt:lpstr>
      <vt:lpstr>Contents</vt:lpstr>
      <vt:lpstr>Introduction</vt:lpstr>
      <vt:lpstr>Types of fraud transaction?</vt:lpstr>
      <vt:lpstr>Importance of fraud detection</vt:lpstr>
      <vt:lpstr>Understanding the data:</vt:lpstr>
      <vt:lpstr>Imbalanced dataset</vt:lpstr>
      <vt:lpstr>Bi-variate analysis – Payment method v/s target variable</vt:lpstr>
      <vt:lpstr>Bi-variate analysis – Category v/s target variable</vt:lpstr>
      <vt:lpstr>Bi-variate analysis – Time category v/s target variable</vt:lpstr>
      <vt:lpstr>Bi-variate analysis – Account age days v/s target variable</vt:lpstr>
      <vt:lpstr>Bi-variate analysis – Payment age days v/s target variable</vt:lpstr>
      <vt:lpstr>Model Evaluation</vt:lpstr>
      <vt:lpstr>Conclusion</vt:lpstr>
      <vt:lpstr>Q &amp; A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Financial security: Detecting fraudulent transaction</dc:title>
  <dc:creator>Huzefa Battiwala</dc:creator>
  <cp:lastModifiedBy>Huzefa Battiwala</cp:lastModifiedBy>
  <cp:revision>1</cp:revision>
  <dcterms:created xsi:type="dcterms:W3CDTF">2023-11-04T02:23:45Z</dcterms:created>
  <dcterms:modified xsi:type="dcterms:W3CDTF">2023-11-15T05:48:39Z</dcterms:modified>
</cp:coreProperties>
</file>