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9" r:id="rId3"/>
    <p:sldId id="281" r:id="rId4"/>
    <p:sldId id="257" r:id="rId5"/>
    <p:sldId id="282" r:id="rId6"/>
    <p:sldId id="258" r:id="rId7"/>
    <p:sldId id="260" r:id="rId8"/>
    <p:sldId id="261" r:id="rId9"/>
    <p:sldId id="262" r:id="rId10"/>
    <p:sldId id="267" r:id="rId11"/>
    <p:sldId id="264" r:id="rId12"/>
    <p:sldId id="265" r:id="rId13"/>
    <p:sldId id="263" r:id="rId14"/>
    <p:sldId id="266" r:id="rId15"/>
    <p:sldId id="268" r:id="rId16"/>
    <p:sldId id="270" r:id="rId17"/>
    <p:sldId id="271" r:id="rId18"/>
    <p:sldId id="272" r:id="rId19"/>
    <p:sldId id="274" r:id="rId20"/>
    <p:sldId id="275" r:id="rId21"/>
    <p:sldId id="278" r:id="rId22"/>
    <p:sldId id="277" r:id="rId23"/>
    <p:sldId id="279" r:id="rId24"/>
    <p:sldId id="280" r:id="rId25"/>
    <p:sldId id="26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62219"/>
  </p:normalViewPr>
  <p:slideViewPr>
    <p:cSldViewPr snapToGrid="0" snapToObjects="1">
      <p:cViewPr varScale="1">
        <p:scale>
          <a:sx n="65" d="100"/>
          <a:sy n="65" d="100"/>
        </p:scale>
        <p:origin x="22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0F86F5-5B00-A54F-9466-69D42D5B993E}" type="datetimeFigureOut">
              <a:rPr lang="en-US" smtClean="0"/>
              <a:t>1/1/21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870F29-CDB9-B940-BE0B-0D1582BBDC7F}" type="slidenum">
              <a:rPr lang="en-US" smtClean="0"/>
              <a:t>‹#›</a:t>
            </a:fld>
            <a:endParaRPr lang="en-US"/>
          </a:p>
        </p:txBody>
      </p:sp>
    </p:spTree>
    <p:extLst>
      <p:ext uri="{BB962C8B-B14F-4D97-AF65-F5344CB8AC3E}">
        <p14:creationId xmlns:p14="http://schemas.microsoft.com/office/powerpoint/2010/main" val="3333842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mailto:bstrobe1@jhu.edu"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hpcf.umbc.edu/general-productivity/lustre-best-practice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H2Bt: presentation may seem a little bit all over the place because I’m hoping to foster some discussion about using MARCC in the lab;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Purpose here today- we've had some issues with MARCC in the past with memory, job management, etc. Want to try and centralize resources for us to do better as a group, a team, help foster an atmosphere of sharing tricks and the like. I want to introduce these resources to encourage everyone to upload their knowledge, and share some items that have come up frequently in our slack channel in discussion. I'm guessing for the senior trainees in the group this will be review, so I'd like to just ask that you feel free to jump in and make a contribution or correct me. Part of my motivation for taking this on is that I wanted to learn and felt like I had room to grow, so what I share isn't necessarily always grounded in an experiential education.</a:t>
            </a:r>
            <a:endParaRPr lang="en-US" dirty="0"/>
          </a:p>
          <a:p>
            <a:r>
              <a:rPr lang="en-US" dirty="0"/>
              <a:t> I don’t have all the answers, and so would love for those with more experience to chip in as needed. Want to start by sharing some of the resources me and some other lab members have been assembling, and then discuss some MARCC basics to help us better understand some of the errors and things we face.</a:t>
            </a:r>
          </a:p>
          <a:p>
            <a:r>
              <a:rPr lang="en-US" dirty="0"/>
              <a:t>As time permits, we may also have a discussion on organizing projects and recommendations for this, but I am not certain we will be able to have that discussion today.</a:t>
            </a:r>
          </a:p>
          <a:p>
            <a:endParaRPr lang="en-US" dirty="0"/>
          </a:p>
          <a:p>
            <a:endParaRPr lang="en-US" dirty="0"/>
          </a:p>
        </p:txBody>
      </p:sp>
      <p:sp>
        <p:nvSpPr>
          <p:cNvPr id="4" name="Slide Number Placeholder 3"/>
          <p:cNvSpPr>
            <a:spLocks noGrp="1"/>
          </p:cNvSpPr>
          <p:nvPr>
            <p:ph type="sldNum" sz="quarter" idx="5"/>
          </p:nvPr>
        </p:nvSpPr>
        <p:spPr/>
        <p:txBody>
          <a:bodyPr/>
          <a:lstStyle/>
          <a:p>
            <a:fld id="{8A870F29-CDB9-B940-BE0B-0D1582BBDC7F}" type="slidenum">
              <a:rPr lang="en-US" smtClean="0"/>
              <a:t>1</a:t>
            </a:fld>
            <a:endParaRPr lang="en-US"/>
          </a:p>
        </p:txBody>
      </p:sp>
    </p:spTree>
    <p:extLst>
      <p:ext uri="{BB962C8B-B14F-4D97-AF65-F5344CB8AC3E}">
        <p14:creationId xmlns:p14="http://schemas.microsoft.com/office/powerpoint/2010/main" val="1689470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say “parallel” in quotes because its not truly parallel processing..</a:t>
            </a:r>
          </a:p>
          <a:p>
            <a:r>
              <a:rPr lang="en-US" dirty="0"/>
              <a:t>Demonstrate:</a:t>
            </a:r>
          </a:p>
          <a:p>
            <a:r>
              <a:rPr lang="en-US" dirty="0" err="1"/>
              <a:t>Job.py</a:t>
            </a:r>
            <a:r>
              <a:rPr lang="en-US" dirty="0"/>
              <a:t> 1 </a:t>
            </a:r>
          </a:p>
          <a:p>
            <a:r>
              <a:rPr lang="en-US" dirty="0"/>
              <a:t>Ctrl-z</a:t>
            </a:r>
          </a:p>
          <a:p>
            <a:r>
              <a:rPr lang="en-US" dirty="0" err="1"/>
              <a:t>Bg</a:t>
            </a:r>
            <a:endParaRPr lang="en-US" dirty="0"/>
          </a:p>
          <a:p>
            <a:endParaRPr lang="en-US" dirty="0"/>
          </a:p>
          <a:p>
            <a:r>
              <a:rPr lang="en-US" dirty="0" err="1"/>
              <a:t>Job.py</a:t>
            </a:r>
            <a:r>
              <a:rPr lang="en-US" dirty="0"/>
              <a:t> 2 &amp;</a:t>
            </a:r>
          </a:p>
          <a:p>
            <a:r>
              <a:rPr lang="en-US" dirty="0" err="1"/>
              <a:t>Job.py</a:t>
            </a:r>
            <a:r>
              <a:rPr lang="en-US" dirty="0"/>
              <a:t> 3 &amp;</a:t>
            </a:r>
          </a:p>
          <a:p>
            <a:endParaRPr lang="en-US" dirty="0"/>
          </a:p>
          <a:p>
            <a:r>
              <a:rPr lang="en-US" dirty="0"/>
              <a:t>Runs all in the background</a:t>
            </a:r>
          </a:p>
          <a:p>
            <a:endParaRPr lang="en-US" dirty="0"/>
          </a:p>
          <a:p>
            <a:r>
              <a:rPr lang="en-US" dirty="0"/>
              <a:t>Jobs</a:t>
            </a:r>
          </a:p>
          <a:p>
            <a:endParaRPr lang="en-US" dirty="0"/>
          </a:p>
          <a:p>
            <a:r>
              <a:rPr lang="en-US" dirty="0"/>
              <a:t>Can bring one forward:</a:t>
            </a:r>
          </a:p>
          <a:p>
            <a:r>
              <a:rPr lang="en-US" dirty="0" err="1"/>
              <a:t>Fg</a:t>
            </a:r>
            <a:endParaRPr lang="en-US" dirty="0"/>
          </a:p>
          <a:p>
            <a:endParaRPr lang="en-US" dirty="0"/>
          </a:p>
          <a:p>
            <a:r>
              <a:rPr lang="en-US" dirty="0"/>
              <a:t>Logout- jobs terminated</a:t>
            </a:r>
          </a:p>
          <a:p>
            <a:endParaRPr lang="en-US" dirty="0"/>
          </a:p>
          <a:p>
            <a:r>
              <a:rPr lang="en-US" dirty="0"/>
              <a:t>One simple fix- </a:t>
            </a:r>
            <a:r>
              <a:rPr lang="en-US" dirty="0" err="1"/>
              <a:t>nohup</a:t>
            </a:r>
            <a:r>
              <a:rPr lang="en-US" dirty="0"/>
              <a:t>:</a:t>
            </a:r>
          </a:p>
          <a:p>
            <a:endParaRPr lang="en-US" dirty="0"/>
          </a:p>
          <a:p>
            <a:r>
              <a:rPr lang="en-US" dirty="0"/>
              <a:t>Try again, log out, show jobs still running. Cool.</a:t>
            </a:r>
          </a:p>
          <a:p>
            <a:endParaRPr lang="en-US" dirty="0"/>
          </a:p>
          <a:p>
            <a:endParaRPr lang="en-US" dirty="0"/>
          </a:p>
        </p:txBody>
      </p:sp>
      <p:sp>
        <p:nvSpPr>
          <p:cNvPr id="4" name="Slide Number Placeholder 3"/>
          <p:cNvSpPr>
            <a:spLocks noGrp="1"/>
          </p:cNvSpPr>
          <p:nvPr>
            <p:ph type="sldNum" sz="quarter" idx="5"/>
          </p:nvPr>
        </p:nvSpPr>
        <p:spPr/>
        <p:txBody>
          <a:bodyPr/>
          <a:lstStyle/>
          <a:p>
            <a:fld id="{8A870F29-CDB9-B940-BE0B-0D1582BBDC7F}" type="slidenum">
              <a:rPr lang="en-US" smtClean="0"/>
              <a:t>10</a:t>
            </a:fld>
            <a:endParaRPr lang="en-US"/>
          </a:p>
        </p:txBody>
      </p:sp>
    </p:spTree>
    <p:extLst>
      <p:ext uri="{BB962C8B-B14F-4D97-AF65-F5344CB8AC3E}">
        <p14:creationId xmlns:p14="http://schemas.microsoft.com/office/powerpoint/2010/main" val="843461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870F29-CDB9-B940-BE0B-0D1582BBDC7F}" type="slidenum">
              <a:rPr lang="en-US" smtClean="0"/>
              <a:t>11</a:t>
            </a:fld>
            <a:endParaRPr lang="en-US"/>
          </a:p>
        </p:txBody>
      </p:sp>
    </p:spTree>
    <p:extLst>
      <p:ext uri="{BB962C8B-B14F-4D97-AF65-F5344CB8AC3E}">
        <p14:creationId xmlns:p14="http://schemas.microsoft.com/office/powerpoint/2010/main" val="2732851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have them running side by side</a:t>
            </a:r>
          </a:p>
          <a:p>
            <a:r>
              <a:rPr lang="en-US" dirty="0"/>
              <a:t>Or have them running the background</a:t>
            </a:r>
          </a:p>
          <a:p>
            <a:r>
              <a:rPr lang="en-US" dirty="0"/>
              <a:t>Quick tutorial with both:</a:t>
            </a:r>
          </a:p>
          <a:p>
            <a:endParaRPr lang="en-US" dirty="0"/>
          </a:p>
          <a:p>
            <a:r>
              <a:rPr lang="en-US" dirty="0"/>
              <a:t>Screen- start here, a bit easier</a:t>
            </a:r>
          </a:p>
          <a:p>
            <a:r>
              <a:rPr lang="en-US" dirty="0"/>
              <a:t>Run a job, </a:t>
            </a:r>
            <a:r>
              <a:rPr lang="en-US" dirty="0" err="1"/>
              <a:t>job.py</a:t>
            </a:r>
            <a:r>
              <a:rPr lang="en-US" dirty="0"/>
              <a:t> 1</a:t>
            </a:r>
          </a:p>
          <a:p>
            <a:r>
              <a:rPr lang="en-US" dirty="0"/>
              <a:t>Ctrl-a-d to detach</a:t>
            </a:r>
          </a:p>
          <a:p>
            <a:r>
              <a:rPr lang="en-US" dirty="0"/>
              <a:t>Screen –ls to see current ones</a:t>
            </a:r>
          </a:p>
          <a:p>
            <a:r>
              <a:rPr lang="en-US" dirty="0"/>
              <a:t>Screen –r number to jump back on</a:t>
            </a:r>
          </a:p>
          <a:p>
            <a:r>
              <a:rPr lang="en-US" dirty="0"/>
              <a:t>Log off and back on- stays running</a:t>
            </a:r>
          </a:p>
          <a:p>
            <a:r>
              <a:rPr lang="en-US" dirty="0"/>
              <a:t>View it on </a:t>
            </a:r>
            <a:r>
              <a:rPr lang="en-US" dirty="0" err="1"/>
              <a:t>htop</a:t>
            </a:r>
            <a:endParaRPr lang="en-US" dirty="0"/>
          </a:p>
          <a:p>
            <a:endParaRPr lang="en-US" dirty="0"/>
          </a:p>
          <a:p>
            <a:r>
              <a:rPr lang="en-US" dirty="0" err="1"/>
              <a:t>Tmux</a:t>
            </a:r>
            <a:endParaRPr lang="en-US" dirty="0"/>
          </a:p>
          <a:p>
            <a:r>
              <a:rPr lang="en-US" dirty="0"/>
              <a:t>Ctrl-b to access commands:</a:t>
            </a:r>
          </a:p>
          <a:p>
            <a:endParaRPr lang="en-US" dirty="0"/>
          </a:p>
        </p:txBody>
      </p:sp>
      <p:sp>
        <p:nvSpPr>
          <p:cNvPr id="4" name="Slide Number Placeholder 3"/>
          <p:cNvSpPr>
            <a:spLocks noGrp="1"/>
          </p:cNvSpPr>
          <p:nvPr>
            <p:ph type="sldNum" sz="quarter" idx="5"/>
          </p:nvPr>
        </p:nvSpPr>
        <p:spPr/>
        <p:txBody>
          <a:bodyPr/>
          <a:lstStyle/>
          <a:p>
            <a:fld id="{8A870F29-CDB9-B940-BE0B-0D1582BBDC7F}" type="slidenum">
              <a:rPr lang="en-US" smtClean="0"/>
              <a:t>12</a:t>
            </a:fld>
            <a:endParaRPr lang="en-US"/>
          </a:p>
        </p:txBody>
      </p:sp>
    </p:spTree>
    <p:extLst>
      <p:ext uri="{BB962C8B-B14F-4D97-AF65-F5344CB8AC3E}">
        <p14:creationId xmlns:p14="http://schemas.microsoft.com/office/powerpoint/2010/main" val="1539289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open </a:t>
            </a:r>
            <a:r>
              <a:rPr lang="en-US" dirty="0" err="1"/>
              <a:t>htop</a:t>
            </a:r>
            <a:r>
              <a:rPr lang="en-US" dirty="0"/>
              <a:t>- explain things </a:t>
            </a:r>
            <a:r>
              <a:rPr lang="en-US" dirty="0" err="1"/>
              <a:t>realy</a:t>
            </a:r>
            <a:r>
              <a:rPr lang="en-US" dirty="0"/>
              <a:t> quick there</a:t>
            </a:r>
          </a:p>
          <a:p>
            <a:r>
              <a:rPr lang="en-US" dirty="0"/>
              <a:t>Submit the loop job, and then see it in </a:t>
            </a:r>
            <a:r>
              <a:rPr lang="en-US" dirty="0" err="1"/>
              <a:t>htop</a:t>
            </a:r>
            <a:r>
              <a:rPr lang="en-US" dirty="0"/>
              <a:t> (search python)</a:t>
            </a:r>
          </a:p>
          <a:p>
            <a:r>
              <a:rPr lang="en-US" dirty="0"/>
              <a:t>Can use c to get children</a:t>
            </a:r>
          </a:p>
          <a:p>
            <a:r>
              <a:rPr lang="en-US" dirty="0" err="1"/>
              <a:t>Killl</a:t>
            </a:r>
            <a:r>
              <a:rPr lang="en-US" dirty="0"/>
              <a:t> it</a:t>
            </a:r>
          </a:p>
          <a:p>
            <a:r>
              <a:rPr lang="en-US" dirty="0"/>
              <a:t>Explain why </a:t>
            </a:r>
          </a:p>
          <a:p>
            <a:endParaRPr lang="en-US" dirty="0"/>
          </a:p>
          <a:p>
            <a:r>
              <a:rPr lang="en-US" dirty="0"/>
              <a:t>Can set the niceness- basically the priority of a job</a:t>
            </a:r>
          </a:p>
          <a:p>
            <a:endParaRPr lang="en-US" dirty="0"/>
          </a:p>
          <a:p>
            <a:pPr rtl="0" fontAlgn="ctr"/>
            <a:r>
              <a:rPr lang="en-US" sz="1200" b="0" i="0" kern="1200" dirty="0">
                <a:solidFill>
                  <a:schemeClr val="tx1"/>
                </a:solidFill>
                <a:effectLst/>
                <a:latin typeface="+mn-lt"/>
                <a:ea typeface="+mn-ea"/>
                <a:cs typeface="+mn-cs"/>
              </a:rPr>
              <a:t>Walk through-</a:t>
            </a:r>
          </a:p>
          <a:p>
            <a:pPr rtl="0" fontAlgn="ctr"/>
            <a:r>
              <a:rPr lang="en-US" sz="1200" b="0" i="0" kern="1200" dirty="0">
                <a:solidFill>
                  <a:schemeClr val="tx1"/>
                </a:solidFill>
                <a:effectLst/>
                <a:latin typeface="+mn-lt"/>
                <a:ea typeface="+mn-ea"/>
                <a:cs typeface="+mn-cs"/>
              </a:rPr>
              <a:t>"VIRT stands for the virtual size of a process, which is the sum of memory it is actually using, memory it has mapped into itself (for instance the video card’s RAM for the X server), files on disk that have been mapped into it (most notably shared libraries), and memory shared with other processes. VIRT represents how much memory the program is able to access at the present moment."</a:t>
            </a:r>
          </a:p>
          <a:p>
            <a:pPr lvl="1" rtl="0" fontAlgn="ctr"/>
            <a:r>
              <a:rPr lang="en-US" sz="1200" b="0" i="0" kern="1200" dirty="0">
                <a:solidFill>
                  <a:schemeClr val="tx1"/>
                </a:solidFill>
                <a:effectLst/>
                <a:latin typeface="+mn-lt"/>
                <a:ea typeface="+mn-ea"/>
                <a:cs typeface="+mn-cs"/>
              </a:rPr>
              <a:t>Virtual memory being used: a task thinks it’s the only task taking place- so virtual memory accounts for all it has access to. For instance, if you memory map a file, you're not actually accessing it but it is accounted for in the virtual memory</a:t>
            </a:r>
          </a:p>
          <a:p>
            <a:pPr lvl="1" rtl="0" fontAlgn="ctr"/>
            <a:r>
              <a:rPr lang="en-US" sz="1200" b="0" i="0" kern="1200" dirty="0">
                <a:solidFill>
                  <a:schemeClr val="tx1"/>
                </a:solidFill>
                <a:effectLst/>
                <a:latin typeface="+mn-lt"/>
                <a:ea typeface="+mn-ea"/>
                <a:cs typeface="+mn-cs"/>
              </a:rPr>
              <a:t> It includes all code, data and shared libraries plus pages that have been swapped out and pages that have been mapped but not used."</a:t>
            </a:r>
          </a:p>
          <a:p>
            <a:pPr lvl="1" rtl="0" fontAlgn="ctr"/>
            <a:r>
              <a:rPr lang="en-US" sz="1200" b="0" i="0" kern="1200" dirty="0">
                <a:solidFill>
                  <a:schemeClr val="tx1"/>
                </a:solidFill>
                <a:effectLst/>
                <a:latin typeface="+mn-lt"/>
                <a:ea typeface="+mn-ea"/>
                <a:cs typeface="+mn-cs"/>
              </a:rPr>
              <a:t>Most of the time, not a useful </a:t>
            </a:r>
            <a:r>
              <a:rPr lang="en-US" sz="1200" b="0" i="0" kern="1200" dirty="0" err="1">
                <a:solidFill>
                  <a:schemeClr val="tx1"/>
                </a:solidFill>
                <a:effectLst/>
                <a:latin typeface="+mn-lt"/>
                <a:ea typeface="+mn-ea"/>
                <a:cs typeface="+mn-cs"/>
              </a:rPr>
              <a:t>numbewer</a:t>
            </a:r>
            <a:endParaRPr lang="en-US" sz="1200" b="0" i="0" kern="1200" dirty="0">
              <a:solidFill>
                <a:schemeClr val="tx1"/>
              </a:solidFill>
              <a:effectLst/>
              <a:latin typeface="+mn-lt"/>
              <a:ea typeface="+mn-ea"/>
              <a:cs typeface="+mn-cs"/>
            </a:endParaRPr>
          </a:p>
          <a:p>
            <a:pPr rtl="0" fontAlgn="ctr"/>
            <a:r>
              <a:rPr lang="en-US" sz="1200" b="0" i="0" kern="1200" dirty="0">
                <a:solidFill>
                  <a:schemeClr val="tx1"/>
                </a:solidFill>
                <a:effectLst/>
                <a:latin typeface="+mn-lt"/>
                <a:ea typeface="+mn-ea"/>
                <a:cs typeface="+mn-cs"/>
              </a:rPr>
              <a:t>RES: resident size- what's currently in the physical memory; may be shared with other processes</a:t>
            </a:r>
          </a:p>
          <a:p>
            <a:pPr rtl="0" fontAlgn="ctr"/>
            <a:r>
              <a:rPr lang="en-US" sz="1200" b="0" i="0" kern="1200" dirty="0">
                <a:solidFill>
                  <a:schemeClr val="tx1"/>
                </a:solidFill>
                <a:effectLst/>
                <a:latin typeface="+mn-lt"/>
                <a:ea typeface="+mn-ea"/>
                <a:cs typeface="+mn-cs"/>
              </a:rPr>
              <a:t>Use this to track your jobs</a:t>
            </a:r>
          </a:p>
          <a:p>
            <a:pPr rtl="0" fontAlgn="ctr"/>
            <a:r>
              <a:rPr lang="en-US" sz="1200" b="0" i="0" kern="1200" dirty="0">
                <a:solidFill>
                  <a:schemeClr val="tx1"/>
                </a:solidFill>
                <a:effectLst/>
                <a:latin typeface="+mn-lt"/>
                <a:ea typeface="+mn-ea"/>
                <a:cs typeface="+mn-cs"/>
              </a:rPr>
              <a:t>Filter vs search- pretty </a:t>
            </a:r>
            <a:r>
              <a:rPr lang="en-US" sz="1200" b="0" i="0" kern="1200" dirty="0" err="1">
                <a:solidFill>
                  <a:schemeClr val="tx1"/>
                </a:solidFill>
                <a:effectLst/>
                <a:latin typeface="+mn-lt"/>
                <a:ea typeface="+mn-ea"/>
                <a:cs typeface="+mn-cs"/>
              </a:rPr>
              <a:t>simila</a:t>
            </a:r>
            <a:r>
              <a:rPr lang="en-US" sz="1200" b="0" i="0" kern="1200" dirty="0">
                <a:solidFill>
                  <a:schemeClr val="tx1"/>
                </a:solidFill>
                <a:effectLst/>
                <a:latin typeface="+mn-lt"/>
                <a:ea typeface="+mn-ea"/>
                <a:cs typeface="+mn-cs"/>
              </a:rPr>
              <a:t>, filter matches the name (?)</a:t>
            </a:r>
          </a:p>
          <a:p>
            <a:endParaRPr lang="en-US" dirty="0"/>
          </a:p>
        </p:txBody>
      </p:sp>
      <p:sp>
        <p:nvSpPr>
          <p:cNvPr id="4" name="Slide Number Placeholder 3"/>
          <p:cNvSpPr>
            <a:spLocks noGrp="1"/>
          </p:cNvSpPr>
          <p:nvPr>
            <p:ph type="sldNum" sz="quarter" idx="5"/>
          </p:nvPr>
        </p:nvSpPr>
        <p:spPr/>
        <p:txBody>
          <a:bodyPr/>
          <a:lstStyle/>
          <a:p>
            <a:fld id="{8A870F29-CDB9-B940-BE0B-0D1582BBDC7F}" type="slidenum">
              <a:rPr lang="en-US" smtClean="0"/>
              <a:t>13</a:t>
            </a:fld>
            <a:endParaRPr lang="en-US"/>
          </a:p>
        </p:txBody>
      </p:sp>
    </p:spTree>
    <p:extLst>
      <p:ext uri="{BB962C8B-B14F-4D97-AF65-F5344CB8AC3E}">
        <p14:creationId xmlns:p14="http://schemas.microsoft.com/office/powerpoint/2010/main" val="3645896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pkill</a:t>
            </a:r>
            <a:r>
              <a:rPr lang="en-US" sz="1200" kern="1200" dirty="0">
                <a:solidFill>
                  <a:schemeClr val="tx1"/>
                </a:solidFill>
                <a:effectLst/>
                <a:latin typeface="+mn-lt"/>
                <a:ea typeface="+mn-ea"/>
                <a:cs typeface="+mn-cs"/>
              </a:rPr>
              <a:t> -U </a:t>
            </a:r>
            <a:r>
              <a:rPr lang="en-US" sz="1200" kern="1200" dirty="0">
                <a:solidFill>
                  <a:schemeClr val="tx1"/>
                </a:solidFill>
                <a:effectLst/>
                <a:latin typeface="+mn-lt"/>
                <a:ea typeface="+mn-ea"/>
                <a:cs typeface="+mn-cs"/>
                <a:hlinkClick r:id="rId3"/>
              </a:rPr>
              <a:t>bstrobe1@jhu.edu</a:t>
            </a:r>
            <a:endParaRPr lang="en-US" sz="1200" kern="1200" dirty="0">
              <a:solidFill>
                <a:schemeClr val="tx1"/>
              </a:solidFill>
              <a:effectLst/>
              <a:latin typeface="+mn-lt"/>
              <a:ea typeface="+mn-ea"/>
              <a:cs typeface="+mn-cs"/>
            </a:endParaRPr>
          </a:p>
          <a:p>
            <a:r>
              <a:rPr lang="en-US" dirty="0"/>
              <a:t>(suggestion from BEN)</a:t>
            </a:r>
          </a:p>
          <a:p>
            <a:endParaRPr lang="en-US" dirty="0"/>
          </a:p>
          <a:p>
            <a:r>
              <a:rPr lang="en-US" dirty="0"/>
              <a:t>Kill </a:t>
            </a:r>
            <a:r>
              <a:rPr lang="en-US" dirty="0" err="1"/>
              <a:t>pid</a:t>
            </a:r>
            <a:endParaRPr lang="en-US" dirty="0"/>
          </a:p>
          <a:p>
            <a:endParaRPr lang="en-US" dirty="0"/>
          </a:p>
          <a:p>
            <a:r>
              <a:rPr lang="en-US" dirty="0"/>
              <a:t>Suggestions from Ben and </a:t>
            </a:r>
            <a:r>
              <a:rPr lang="en-US" dirty="0" err="1"/>
              <a:t>prasanthi</a:t>
            </a:r>
            <a:endParaRPr lang="en-US" dirty="0"/>
          </a:p>
          <a:p>
            <a:endParaRPr lang="en-US" dirty="0"/>
          </a:p>
          <a:p>
            <a:r>
              <a:rPr lang="en-US" dirty="0"/>
              <a:t>Go to the page with </a:t>
            </a:r>
            <a:r>
              <a:rPr lang="en-US" dirty="0" err="1"/>
              <a:t>ninjakiller</a:t>
            </a:r>
            <a:r>
              <a:rPr lang="en-US" dirty="0"/>
              <a:t> on the wiki, explain how to use it</a:t>
            </a:r>
          </a:p>
          <a:p>
            <a:r>
              <a:rPr lang="en-US" dirty="0"/>
              <a:t>Demonstrate it real quick.</a:t>
            </a:r>
          </a:p>
          <a:p>
            <a:r>
              <a:rPr lang="en-US" dirty="0"/>
              <a:t>Questions?</a:t>
            </a:r>
          </a:p>
          <a:p>
            <a:endParaRPr lang="en-US" dirty="0"/>
          </a:p>
          <a:p>
            <a:endParaRPr lang="en-US" dirty="0"/>
          </a:p>
        </p:txBody>
      </p:sp>
      <p:sp>
        <p:nvSpPr>
          <p:cNvPr id="4" name="Slide Number Placeholder 3"/>
          <p:cNvSpPr>
            <a:spLocks noGrp="1"/>
          </p:cNvSpPr>
          <p:nvPr>
            <p:ph type="sldNum" sz="quarter" idx="5"/>
          </p:nvPr>
        </p:nvSpPr>
        <p:spPr/>
        <p:txBody>
          <a:bodyPr/>
          <a:lstStyle/>
          <a:p>
            <a:fld id="{8A870F29-CDB9-B940-BE0B-0D1582BBDC7F}" type="slidenum">
              <a:rPr lang="en-US" smtClean="0"/>
              <a:t>14</a:t>
            </a:fld>
            <a:endParaRPr lang="en-US"/>
          </a:p>
        </p:txBody>
      </p:sp>
    </p:spTree>
    <p:extLst>
      <p:ext uri="{BB962C8B-B14F-4D97-AF65-F5344CB8AC3E}">
        <p14:creationId xmlns:p14="http://schemas.microsoft.com/office/powerpoint/2010/main" val="2729043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a:t>
            </a:r>
          </a:p>
          <a:p>
            <a:pPr marL="171450" indent="-171450">
              <a:buFont typeface="Arial" panose="020B0604020202020204" pitchFamily="34" charset="0"/>
              <a:buChar char="•"/>
            </a:pPr>
            <a:r>
              <a:rPr lang="en-US" dirty="0"/>
              <a:t>Older paper, but still valuable</a:t>
            </a:r>
          </a:p>
          <a:p>
            <a:pPr marL="171450" indent="-171450">
              <a:buFont typeface="Arial" panose="020B0604020202020204" pitchFamily="34" charset="0"/>
              <a:buChar char="•"/>
            </a:pPr>
            <a:r>
              <a:rPr lang="en-US" dirty="0"/>
              <a:t>Author makes the point that while many of us get good training in algorithms, we don’t get as much with day-to-day organizational challenges that we face </a:t>
            </a:r>
            <a:r>
              <a:rPr lang="en-US" dirty="0" err="1"/>
              <a:t>lookingat</a:t>
            </a:r>
            <a:r>
              <a:rPr lang="en-US" dirty="0"/>
              <a:t> files and dealing with them, etc.</a:t>
            </a:r>
          </a:p>
          <a:p>
            <a:pPr marL="171450" indent="-171450">
              <a:buFont typeface="Arial" panose="020B0604020202020204" pitchFamily="34" charset="0"/>
              <a:buChar char="•"/>
            </a:pPr>
            <a:r>
              <a:rPr lang="en-US" dirty="0"/>
              <a:t>Provides some useful observations and principles I want to just review in brief- I recommend this paper, its very short, pretty quick read</a:t>
            </a:r>
          </a:p>
          <a:p>
            <a:pPr marL="171450" indent="-171450">
              <a:buFont typeface="Arial" panose="020B0604020202020204" pitchFamily="34" charset="0"/>
              <a:buChar char="•"/>
            </a:pPr>
            <a:r>
              <a:rPr lang="en-US" dirty="0"/>
              <a:t>In sharing these guidelines with you I admit I am a perfect </a:t>
            </a:r>
            <a:r>
              <a:rPr lang="en-US" dirty="0" err="1"/>
              <a:t>hypocritek</a:t>
            </a:r>
            <a:r>
              <a:rPr lang="en-US" dirty="0"/>
              <a:t> but I find that some of these are helpful in helping me make incremental steps towards better organizing my work.</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8A870F29-CDB9-B940-BE0B-0D1582BBDC7F}" type="slidenum">
              <a:rPr lang="en-US" smtClean="0"/>
              <a:t>15</a:t>
            </a:fld>
            <a:endParaRPr lang="en-US"/>
          </a:p>
        </p:txBody>
      </p:sp>
    </p:spTree>
    <p:extLst>
      <p:ext uri="{BB962C8B-B14F-4D97-AF65-F5344CB8AC3E}">
        <p14:creationId xmlns:p14="http://schemas.microsoft.com/office/powerpoint/2010/main" val="3341142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Overarching principles: </a:t>
            </a:r>
          </a:p>
          <a:p>
            <a:pPr marL="228600" indent="-228600">
              <a:buAutoNum type="arabicParenR"/>
            </a:pPr>
            <a:r>
              <a:rPr lang="en-US" dirty="0"/>
              <a:t>Seems a bit ambitious, but the principles is there– most important someone is you, but could be one of us, </a:t>
            </a:r>
            <a:r>
              <a:rPr lang="en-US" dirty="0" err="1"/>
              <a:t>collaporator</a:t>
            </a:r>
            <a:r>
              <a:rPr lang="en-US" dirty="0"/>
              <a:t>, etc.</a:t>
            </a:r>
          </a:p>
          <a:p>
            <a:pPr marL="228600" indent="-228600">
              <a:buAutoNum type="arabicParenR"/>
            </a:pPr>
            <a:r>
              <a:rPr lang="en-US" dirty="0"/>
              <a:t>I’m sure we have all been there- if you document well and use good tools, it will make things easier</a:t>
            </a:r>
          </a:p>
        </p:txBody>
      </p:sp>
      <p:sp>
        <p:nvSpPr>
          <p:cNvPr id="4" name="Slide Number Placeholder 3"/>
          <p:cNvSpPr>
            <a:spLocks noGrp="1"/>
          </p:cNvSpPr>
          <p:nvPr>
            <p:ph type="sldNum" sz="quarter" idx="5"/>
          </p:nvPr>
        </p:nvSpPr>
        <p:spPr/>
        <p:txBody>
          <a:bodyPr/>
          <a:lstStyle/>
          <a:p>
            <a:fld id="{8A870F29-CDB9-B940-BE0B-0D1582BBDC7F}" type="slidenum">
              <a:rPr lang="en-US" smtClean="0"/>
              <a:t>16</a:t>
            </a:fld>
            <a:endParaRPr lang="en-US"/>
          </a:p>
        </p:txBody>
      </p:sp>
    </p:spTree>
    <p:extLst>
      <p:ext uri="{BB962C8B-B14F-4D97-AF65-F5344CB8AC3E}">
        <p14:creationId xmlns:p14="http://schemas.microsoft.com/office/powerpoint/2010/main" val="35025608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Splits main into 5 consistent directories, followed by chronological organization below</a:t>
            </a:r>
          </a:p>
          <a:p>
            <a:r>
              <a:rPr lang="en-US" dirty="0"/>
              <a:t>Data: stores fixed data sets</a:t>
            </a:r>
          </a:p>
          <a:p>
            <a:r>
              <a:rPr lang="en-US" dirty="0"/>
              <a:t>Results: track the actual computational results</a:t>
            </a:r>
          </a:p>
          <a:p>
            <a:r>
              <a:rPr lang="en-US" dirty="0" err="1"/>
              <a:t>SRc</a:t>
            </a:r>
            <a:r>
              <a:rPr lang="en-US" dirty="0"/>
              <a:t>: source code</a:t>
            </a:r>
          </a:p>
          <a:p>
            <a:r>
              <a:rPr lang="en-US" dirty="0"/>
              <a:t>Bin- the compiled binaries or scripts (may not be as relevant for us since most of us are running things in python or C but hey)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 a subdirectory per analysis, also note this html file, which I will get to later</a:t>
            </a:r>
          </a:p>
          <a:p>
            <a:endParaRPr lang="en-US" dirty="0"/>
          </a:p>
          <a:p>
            <a:endParaRPr lang="en-US" dirty="0"/>
          </a:p>
        </p:txBody>
      </p:sp>
      <p:sp>
        <p:nvSpPr>
          <p:cNvPr id="4" name="Slide Number Placeholder 3"/>
          <p:cNvSpPr>
            <a:spLocks noGrp="1"/>
          </p:cNvSpPr>
          <p:nvPr>
            <p:ph type="sldNum" sz="quarter" idx="5"/>
          </p:nvPr>
        </p:nvSpPr>
        <p:spPr/>
        <p:txBody>
          <a:bodyPr/>
          <a:lstStyle/>
          <a:p>
            <a:fld id="{8A870F29-CDB9-B940-BE0B-0D1582BBDC7F}" type="slidenum">
              <a:rPr lang="en-US" smtClean="0"/>
              <a:t>17</a:t>
            </a:fld>
            <a:endParaRPr lang="en-US"/>
          </a:p>
        </p:txBody>
      </p:sp>
    </p:spTree>
    <p:extLst>
      <p:ext uri="{BB962C8B-B14F-4D97-AF65-F5344CB8AC3E}">
        <p14:creationId xmlns:p14="http://schemas.microsoft.com/office/powerpoint/2010/main" val="31397508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Author at this level argues for chronological organization as opposed to descriptive names. They can long and may not make sense late </a:t>
            </a:r>
            <a:r>
              <a:rPr lang="en-US" dirty="0" err="1"/>
              <a:t>ron</a:t>
            </a:r>
            <a:r>
              <a:rPr lang="en-US" dirty="0"/>
              <a:t> when you come back, but with dates you can show progress.</a:t>
            </a:r>
          </a:p>
          <a:p>
            <a:endParaRPr lang="en-US" dirty="0"/>
          </a:p>
          <a:p>
            <a:r>
              <a:rPr lang="en-US" dirty="0"/>
              <a:t>In fact, if you are really wanting to stick with dates, separating data from results may not make sense, but kind of combine the two into one “</a:t>
            </a:r>
            <a:r>
              <a:rPr lang="en-US" dirty="0" err="1"/>
              <a:t>experiements</a:t>
            </a:r>
            <a:r>
              <a:rPr lang="en-US" dirty="0"/>
              <a:t>” directory</a:t>
            </a:r>
          </a:p>
        </p:txBody>
      </p:sp>
      <p:sp>
        <p:nvSpPr>
          <p:cNvPr id="4" name="Slide Number Placeholder 3"/>
          <p:cNvSpPr>
            <a:spLocks noGrp="1"/>
          </p:cNvSpPr>
          <p:nvPr>
            <p:ph type="sldNum" sz="quarter" idx="5"/>
          </p:nvPr>
        </p:nvSpPr>
        <p:spPr/>
        <p:txBody>
          <a:bodyPr/>
          <a:lstStyle/>
          <a:p>
            <a:fld id="{8A870F29-CDB9-B940-BE0B-0D1582BBDC7F}" type="slidenum">
              <a:rPr lang="en-US" smtClean="0"/>
              <a:t>18</a:t>
            </a:fld>
            <a:endParaRPr lang="en-US"/>
          </a:p>
        </p:txBody>
      </p:sp>
    </p:spTree>
    <p:extLst>
      <p:ext uri="{BB962C8B-B14F-4D97-AF65-F5344CB8AC3E}">
        <p14:creationId xmlns:p14="http://schemas.microsoft.com/office/powerpoint/2010/main" val="2378734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author strongly advocates for a lab notebook of some kind, here kept in results, which is chronologically organized so coordinates with these experiments</a:t>
            </a:r>
          </a:p>
          <a:p>
            <a:endParaRPr lang="en-US" dirty="0"/>
          </a:p>
          <a:p>
            <a:endParaRPr lang="en-US" dirty="0"/>
          </a:p>
          <a:p>
            <a:r>
              <a:rPr lang="en-US" dirty="0"/>
              <a:t>Likes it online because the PI can review with them for meetings, see status of work and previous, share with collaborators, lab </a:t>
            </a:r>
            <a:r>
              <a:rPr lang="en-US" dirty="0" err="1"/>
              <a:t>memebers</a:t>
            </a:r>
            <a:endParaRPr lang="en-US" dirty="0"/>
          </a:p>
        </p:txBody>
      </p:sp>
      <p:sp>
        <p:nvSpPr>
          <p:cNvPr id="4" name="Slide Number Placeholder 3"/>
          <p:cNvSpPr>
            <a:spLocks noGrp="1"/>
          </p:cNvSpPr>
          <p:nvPr>
            <p:ph type="sldNum" sz="quarter" idx="5"/>
          </p:nvPr>
        </p:nvSpPr>
        <p:spPr/>
        <p:txBody>
          <a:bodyPr/>
          <a:lstStyle/>
          <a:p>
            <a:fld id="{8A870F29-CDB9-B940-BE0B-0D1582BBDC7F}" type="slidenum">
              <a:rPr lang="en-US" smtClean="0"/>
              <a:t>19</a:t>
            </a:fld>
            <a:endParaRPr lang="en-US"/>
          </a:p>
        </p:txBody>
      </p:sp>
    </p:spTree>
    <p:extLst>
      <p:ext uri="{BB962C8B-B14F-4D97-AF65-F5344CB8AC3E}">
        <p14:creationId xmlns:p14="http://schemas.microsoft.com/office/powerpoint/2010/main" val="3988425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Begin with overview of MARCC. This information came from the MARCC website, which as boring as it is to read is worth going through and informative for figuring things out</a:t>
            </a:r>
          </a:p>
          <a:p>
            <a:r>
              <a:rPr lang="en-US" dirty="0"/>
              <a:t>Maybe do in terms of nodes?</a:t>
            </a:r>
          </a:p>
        </p:txBody>
      </p:sp>
      <p:sp>
        <p:nvSpPr>
          <p:cNvPr id="4" name="Slide Number Placeholder 3"/>
          <p:cNvSpPr>
            <a:spLocks noGrp="1"/>
          </p:cNvSpPr>
          <p:nvPr>
            <p:ph type="sldNum" sz="quarter" idx="5"/>
          </p:nvPr>
        </p:nvSpPr>
        <p:spPr/>
        <p:txBody>
          <a:bodyPr/>
          <a:lstStyle/>
          <a:p>
            <a:fld id="{8A870F29-CDB9-B940-BE0B-0D1582BBDC7F}" type="slidenum">
              <a:rPr lang="en-US" smtClean="0"/>
              <a:t>2</a:t>
            </a:fld>
            <a:endParaRPr lang="en-US"/>
          </a:p>
        </p:txBody>
      </p:sp>
    </p:spTree>
    <p:extLst>
      <p:ext uri="{BB962C8B-B14F-4D97-AF65-F5344CB8AC3E}">
        <p14:creationId xmlns:p14="http://schemas.microsoft.com/office/powerpoint/2010/main" val="37753702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experiment includes some kind of README or driver script that runs from start to finish</a:t>
            </a:r>
          </a:p>
          <a:p>
            <a:r>
              <a:rPr lang="en-US" dirty="0"/>
              <a:t>In building this script, you want to make sure that:</a:t>
            </a:r>
          </a:p>
        </p:txBody>
      </p:sp>
      <p:sp>
        <p:nvSpPr>
          <p:cNvPr id="4" name="Slide Number Placeholder 3"/>
          <p:cNvSpPr>
            <a:spLocks noGrp="1"/>
          </p:cNvSpPr>
          <p:nvPr>
            <p:ph type="sldNum" sz="quarter" idx="5"/>
          </p:nvPr>
        </p:nvSpPr>
        <p:spPr/>
        <p:txBody>
          <a:bodyPr/>
          <a:lstStyle/>
          <a:p>
            <a:fld id="{8A870F29-CDB9-B940-BE0B-0D1582BBDC7F}" type="slidenum">
              <a:rPr lang="en-US" smtClean="0"/>
              <a:t>20</a:t>
            </a:fld>
            <a:endParaRPr lang="en-US"/>
          </a:p>
        </p:txBody>
      </p:sp>
    </p:spTree>
    <p:extLst>
      <p:ext uri="{BB962C8B-B14F-4D97-AF65-F5344CB8AC3E}">
        <p14:creationId xmlns:p14="http://schemas.microsoft.com/office/powerpoint/2010/main" val="23178373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experiment includes some kind of README or driver script that runs from start to finish</a:t>
            </a:r>
          </a:p>
          <a:p>
            <a:r>
              <a:rPr lang="en-US" dirty="0"/>
              <a:t>In building this script, you want to make sure that:</a:t>
            </a:r>
          </a:p>
          <a:p>
            <a:endParaRPr lang="en-US" dirty="0"/>
          </a:p>
          <a:p>
            <a:r>
              <a:rPr lang="en-US" dirty="0"/>
              <a:t>Highlight number 6: Make it so you can match files with commands, rerun parts if needed and can see how far you got.</a:t>
            </a:r>
          </a:p>
          <a:p>
            <a:endParaRPr lang="en-US" dirty="0"/>
          </a:p>
          <a:p>
            <a:r>
              <a:rPr lang="en-US" dirty="0"/>
              <a:t>One idea for doing this is </a:t>
            </a:r>
            <a:r>
              <a:rPr lang="en-US" dirty="0" err="1"/>
              <a:t>Snakemake</a:t>
            </a:r>
            <a:r>
              <a:rPr lang="en-US" dirty="0"/>
              <a:t>, which allows you to build your pipeline in stages as a tree of dependencies, and then call which outputs you are interested in </a:t>
            </a:r>
          </a:p>
          <a:p>
            <a:endParaRPr lang="en-US" dirty="0"/>
          </a:p>
        </p:txBody>
      </p:sp>
      <p:sp>
        <p:nvSpPr>
          <p:cNvPr id="4" name="Slide Number Placeholder 3"/>
          <p:cNvSpPr>
            <a:spLocks noGrp="1"/>
          </p:cNvSpPr>
          <p:nvPr>
            <p:ph type="sldNum" sz="quarter" idx="5"/>
          </p:nvPr>
        </p:nvSpPr>
        <p:spPr/>
        <p:txBody>
          <a:bodyPr/>
          <a:lstStyle/>
          <a:p>
            <a:fld id="{8A870F29-CDB9-B940-BE0B-0D1582BBDC7F}" type="slidenum">
              <a:rPr lang="en-US" smtClean="0"/>
              <a:t>21</a:t>
            </a:fld>
            <a:endParaRPr lang="en-US"/>
          </a:p>
        </p:txBody>
      </p:sp>
    </p:spTree>
    <p:extLst>
      <p:ext uri="{BB962C8B-B14F-4D97-AF65-F5344CB8AC3E}">
        <p14:creationId xmlns:p14="http://schemas.microsoft.com/office/powerpoint/2010/main" val="30696864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idea:</a:t>
            </a:r>
          </a:p>
          <a:p>
            <a:r>
              <a:rPr lang="en-US" dirty="0"/>
              <a:t>Create a script to summarize all the results from </a:t>
            </a:r>
            <a:r>
              <a:rPr lang="en-US" dirty="0" err="1"/>
              <a:t>runall</a:t>
            </a:r>
            <a:r>
              <a:rPr lang="en-US" dirty="0"/>
              <a:t>- will display how far it got before failing, show what you can conclude, etc. (i.e. generate figures)</a:t>
            </a:r>
          </a:p>
        </p:txBody>
      </p:sp>
      <p:sp>
        <p:nvSpPr>
          <p:cNvPr id="4" name="Slide Number Placeholder 3"/>
          <p:cNvSpPr>
            <a:spLocks noGrp="1"/>
          </p:cNvSpPr>
          <p:nvPr>
            <p:ph type="sldNum" sz="quarter" idx="5"/>
          </p:nvPr>
        </p:nvSpPr>
        <p:spPr/>
        <p:txBody>
          <a:bodyPr/>
          <a:lstStyle/>
          <a:p>
            <a:fld id="{8A870F29-CDB9-B940-BE0B-0D1582BBDC7F}" type="slidenum">
              <a:rPr lang="en-US" smtClean="0"/>
              <a:t>22</a:t>
            </a:fld>
            <a:endParaRPr lang="en-US"/>
          </a:p>
        </p:txBody>
      </p:sp>
    </p:spTree>
    <p:extLst>
      <p:ext uri="{BB962C8B-B14F-4D97-AF65-F5344CB8AC3E}">
        <p14:creationId xmlns:p14="http://schemas.microsoft.com/office/powerpoint/2010/main" val="41971852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870F29-CDB9-B940-BE0B-0D1582BBDC7F}" type="slidenum">
              <a:rPr lang="en-US" smtClean="0"/>
              <a:t>23</a:t>
            </a:fld>
            <a:endParaRPr lang="en-US"/>
          </a:p>
        </p:txBody>
      </p:sp>
    </p:spTree>
    <p:extLst>
      <p:ext uri="{BB962C8B-B14F-4D97-AF65-F5344CB8AC3E}">
        <p14:creationId xmlns:p14="http://schemas.microsoft.com/office/powerpoint/2010/main" val="3114560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Storage: 2 main sources</a:t>
            </a:r>
          </a:p>
          <a:p>
            <a:r>
              <a:rPr lang="en-US" dirty="0"/>
              <a:t>As on the slides</a:t>
            </a:r>
          </a:p>
        </p:txBody>
      </p:sp>
      <p:sp>
        <p:nvSpPr>
          <p:cNvPr id="4" name="Slide Number Placeholder 3"/>
          <p:cNvSpPr>
            <a:spLocks noGrp="1"/>
          </p:cNvSpPr>
          <p:nvPr>
            <p:ph type="sldNum" sz="quarter" idx="5"/>
          </p:nvPr>
        </p:nvSpPr>
        <p:spPr/>
        <p:txBody>
          <a:bodyPr/>
          <a:lstStyle/>
          <a:p>
            <a:fld id="{8A870F29-CDB9-B940-BE0B-0D1582BBDC7F}" type="slidenum">
              <a:rPr lang="en-US" smtClean="0"/>
              <a:t>3</a:t>
            </a:fld>
            <a:endParaRPr lang="en-US"/>
          </a:p>
        </p:txBody>
      </p:sp>
    </p:spTree>
    <p:extLst>
      <p:ext uri="{BB962C8B-B14F-4D97-AF65-F5344CB8AC3E}">
        <p14:creationId xmlns:p14="http://schemas.microsoft.com/office/powerpoint/2010/main" val="2689753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ZFS: "Z - file system"-</a:t>
            </a:r>
            <a:r>
              <a:rPr lang="en-US" sz="1200" kern="1200" dirty="0" err="1">
                <a:solidFill>
                  <a:schemeClr val="tx1"/>
                </a:solidFill>
                <a:effectLst/>
                <a:latin typeface="+mn-lt"/>
                <a:ea typeface="+mn-ea"/>
                <a:cs typeface="+mn-cs"/>
              </a:rPr>
              <a:t>vBasically</a:t>
            </a:r>
            <a:r>
              <a:rPr lang="en-US" sz="1200" kern="1200" dirty="0">
                <a:solidFill>
                  <a:schemeClr val="tx1"/>
                </a:solidFill>
                <a:effectLst/>
                <a:latin typeface="+mn-lt"/>
                <a:ea typeface="+mn-ea"/>
                <a:cs typeface="+mn-cs"/>
              </a:rPr>
              <a:t>, an advanced file system with…</a:t>
            </a:r>
          </a:p>
          <a:p>
            <a:pPr lvl="0"/>
            <a:r>
              <a:rPr lang="en-US" sz="1200" kern="1200" dirty="0">
                <a:solidFill>
                  <a:schemeClr val="tx1"/>
                </a:solidFill>
                <a:effectLst/>
                <a:latin typeface="+mn-lt"/>
                <a:ea typeface="+mn-ea"/>
                <a:cs typeface="+mn-cs"/>
              </a:rPr>
              <a:t>Pooled storage: combines  a files system with volume manager, such that the file system spans across various drives into a pool (show visual). So if you add another drive, you can increase your storage</a:t>
            </a:r>
          </a:p>
          <a:p>
            <a:pPr lvl="1"/>
            <a:r>
              <a:rPr lang="en-US" sz="1200" kern="1200" dirty="0">
                <a:solidFill>
                  <a:schemeClr val="tx1"/>
                </a:solidFill>
                <a:effectLst/>
                <a:latin typeface="+mn-lt"/>
                <a:ea typeface="+mn-ea"/>
                <a:cs typeface="+mn-cs"/>
              </a:rPr>
              <a:t>ZFS system takes care of partitioning, </a:t>
            </a:r>
            <a:r>
              <a:rPr lang="en-US" sz="1200" kern="1200" dirty="0" err="1">
                <a:solidFill>
                  <a:schemeClr val="tx1"/>
                </a:solidFill>
                <a:effectLst/>
                <a:latin typeface="+mn-lt"/>
                <a:ea typeface="+mn-ea"/>
                <a:cs typeface="+mn-cs"/>
              </a:rPr>
              <a:t>formating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etc</a:t>
            </a:r>
            <a:r>
              <a:rPr lang="en-US" sz="1200" kern="1200" dirty="0">
                <a:solidFill>
                  <a:schemeClr val="tx1"/>
                </a:solidFill>
                <a:effectLst/>
                <a:latin typeface="+mn-lt"/>
                <a:ea typeface="+mn-ea"/>
                <a:cs typeface="+mn-cs"/>
              </a:rPr>
              <a:t>, so we can navigate easily</a:t>
            </a:r>
          </a:p>
          <a:p>
            <a:pPr lvl="0"/>
            <a:r>
              <a:rPr lang="en-US" sz="1200" kern="1200" dirty="0">
                <a:solidFill>
                  <a:schemeClr val="tx1"/>
                </a:solidFill>
                <a:effectLst/>
                <a:latin typeface="+mn-lt"/>
                <a:ea typeface="+mn-ea"/>
                <a:cs typeface="+mn-cs"/>
              </a:rPr>
              <a:t>Copy-on-write: when you overwrite a file, it actually puts it in a new location, and then has systems meta-data point to the new one once the copying is complete. That way, files aren't lost in the even of a shutdown, etc.</a:t>
            </a:r>
          </a:p>
          <a:p>
            <a:pPr lvl="1"/>
            <a:r>
              <a:rPr lang="en-US" sz="1200" kern="1200" dirty="0">
                <a:solidFill>
                  <a:schemeClr val="tx1"/>
                </a:solidFill>
                <a:effectLst/>
                <a:latin typeface="+mn-lt"/>
                <a:ea typeface="+mn-ea"/>
                <a:cs typeface="+mn-cs"/>
              </a:rPr>
              <a:t>Also means snapshots:</a:t>
            </a:r>
          </a:p>
          <a:p>
            <a:pPr lvl="0"/>
            <a:r>
              <a:rPr lang="en-US" sz="1200" kern="1200" dirty="0">
                <a:solidFill>
                  <a:schemeClr val="tx1"/>
                </a:solidFill>
                <a:effectLst/>
                <a:latin typeface="+mn-lt"/>
                <a:ea typeface="+mn-ea"/>
                <a:cs typeface="+mn-cs"/>
              </a:rPr>
              <a:t>Snapshots to track changes (snapshot contains the original, live filesystem contains the new)</a:t>
            </a:r>
          </a:p>
          <a:p>
            <a:pPr lvl="1"/>
            <a:r>
              <a:rPr lang="en-US" sz="1200" kern="1200" dirty="0">
                <a:solidFill>
                  <a:schemeClr val="tx1"/>
                </a:solidFill>
                <a:effectLst/>
                <a:latin typeface="+mn-lt"/>
                <a:ea typeface="+mn-ea"/>
                <a:cs typeface="+mn-cs"/>
              </a:rPr>
              <a:t>Importantly, doesn't track removals/additions of files, but changes to them</a:t>
            </a:r>
          </a:p>
          <a:p>
            <a:endParaRPr lang="en-US" dirty="0"/>
          </a:p>
        </p:txBody>
      </p:sp>
      <p:sp>
        <p:nvSpPr>
          <p:cNvPr id="4" name="Slide Number Placeholder 3"/>
          <p:cNvSpPr>
            <a:spLocks noGrp="1"/>
          </p:cNvSpPr>
          <p:nvPr>
            <p:ph type="sldNum" sz="quarter" idx="5"/>
          </p:nvPr>
        </p:nvSpPr>
        <p:spPr/>
        <p:txBody>
          <a:bodyPr/>
          <a:lstStyle/>
          <a:p>
            <a:fld id="{8A870F29-CDB9-B940-BE0B-0D1582BBDC7F}" type="slidenum">
              <a:rPr lang="en-US" smtClean="0"/>
              <a:t>4</a:t>
            </a:fld>
            <a:endParaRPr lang="en-US"/>
          </a:p>
        </p:txBody>
      </p:sp>
    </p:spTree>
    <p:extLst>
      <p:ext uri="{BB962C8B-B14F-4D97-AF65-F5344CB8AC3E}">
        <p14:creationId xmlns:p14="http://schemas.microsoft.com/office/powerpoint/2010/main" val="3567901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visual on this: </a:t>
            </a:r>
          </a:p>
          <a:p>
            <a:r>
              <a:rPr lang="en-US" dirty="0"/>
              <a:t>OSS- these are I/O servers, which manage the data on Object storage targets (OSTs)</a:t>
            </a:r>
          </a:p>
          <a:p>
            <a:r>
              <a:rPr lang="en-US" dirty="0"/>
              <a:t>The meta data server (MDS) manages and access the metadata for files</a:t>
            </a:r>
          </a:p>
          <a:p>
            <a:endParaRPr lang="en-US" dirty="0"/>
          </a:p>
          <a:p>
            <a:r>
              <a:rPr lang="en-US" dirty="0"/>
              <a:t>In a query: request gets sent to the meta data server, which access the meta data target. The client then gets access to the location of the data, which accesses the OSS and the OST</a:t>
            </a:r>
          </a:p>
          <a:p>
            <a:endParaRPr lang="en-US" dirty="0"/>
          </a:p>
          <a:p>
            <a:r>
              <a:rPr lang="en-US" dirty="0"/>
              <a:t>MGS supports multiple file systems running</a:t>
            </a:r>
          </a:p>
          <a:p>
            <a:endParaRPr lang="en-US" dirty="0"/>
          </a:p>
          <a:p>
            <a:r>
              <a:rPr lang="en-US" dirty="0"/>
              <a:t>WHY not good for …?</a:t>
            </a:r>
          </a:p>
          <a:p>
            <a:r>
              <a:rPr lang="en-US" dirty="0"/>
              <a:t>Great for large file I/O performance, but managing the meta-data became the bottleneck</a:t>
            </a:r>
          </a:p>
          <a:p>
            <a:r>
              <a:rPr lang="en-US" dirty="0"/>
              <a:t>When doing an operation, it creates an “</a:t>
            </a:r>
            <a:r>
              <a:rPr lang="en-US" dirty="0" err="1"/>
              <a:t>inode</a:t>
            </a:r>
            <a:r>
              <a:rPr lang="en-US" dirty="0"/>
              <a:t>” object to manage the file, regardless of if that file we are accessing is large or small</a:t>
            </a:r>
          </a:p>
          <a:p>
            <a:r>
              <a:rPr lang="en-US" dirty="0"/>
              <a:t>Since some of these kinds of applications produce many small files very quickly, so fills ups with </a:t>
            </a:r>
            <a:r>
              <a:rPr lang="en-US" dirty="0" err="1"/>
              <a:t>inodes</a:t>
            </a:r>
            <a:r>
              <a:rPr lang="en-US" dirty="0"/>
              <a:t> even though the files themselves are very small (so could be full when only using 30% </a:t>
            </a:r>
            <a:r>
              <a:rPr lang="en-US" dirty="0" err="1"/>
              <a:t>oifdisk</a:t>
            </a:r>
            <a:r>
              <a:rPr lang="en-US" dirty="0"/>
              <a:t> space)</a:t>
            </a:r>
          </a:p>
          <a:p>
            <a:endParaRPr lang="en-US" dirty="0"/>
          </a:p>
          <a:p>
            <a:r>
              <a:rPr lang="en-US" dirty="0"/>
              <a:t>Generally- </a:t>
            </a:r>
            <a:r>
              <a:rPr lang="en-US" dirty="0" err="1"/>
              <a:t>lustre</a:t>
            </a:r>
            <a:r>
              <a:rPr lang="en-US" dirty="0"/>
              <a:t> great for large file access, ML  requires small file access with low latency</a:t>
            </a:r>
          </a:p>
        </p:txBody>
      </p:sp>
      <p:sp>
        <p:nvSpPr>
          <p:cNvPr id="4" name="Slide Number Placeholder 3"/>
          <p:cNvSpPr>
            <a:spLocks noGrp="1"/>
          </p:cNvSpPr>
          <p:nvPr>
            <p:ph type="sldNum" sz="quarter" idx="5"/>
          </p:nvPr>
        </p:nvSpPr>
        <p:spPr/>
        <p:txBody>
          <a:bodyPr/>
          <a:lstStyle/>
          <a:p>
            <a:fld id="{8A870F29-CDB9-B940-BE0B-0D1582BBDC7F}" type="slidenum">
              <a:rPr lang="en-US" smtClean="0"/>
              <a:t>5</a:t>
            </a:fld>
            <a:endParaRPr lang="en-US"/>
          </a:p>
        </p:txBody>
      </p:sp>
    </p:spTree>
    <p:extLst>
      <p:ext uri="{BB962C8B-B14F-4D97-AF65-F5344CB8AC3E}">
        <p14:creationId xmlns:p14="http://schemas.microsoft.com/office/powerpoint/2010/main" val="3427441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had some </a:t>
            </a:r>
            <a:r>
              <a:rPr lang="en-US" dirty="0" err="1"/>
              <a:t>i</a:t>
            </a:r>
            <a:r>
              <a:rPr lang="en-US" dirty="0"/>
              <a:t>/o issues on MARCC, especially battle-</a:t>
            </a:r>
            <a:r>
              <a:rPr lang="en-US" dirty="0" err="1"/>
              <a:t>bigmem</a:t>
            </a:r>
            <a:r>
              <a:rPr lang="en-US" dirty="0"/>
              <a:t>.</a:t>
            </a:r>
          </a:p>
          <a:p>
            <a:r>
              <a:rPr lang="en-US" dirty="0"/>
              <a:t>MARCC has some </a:t>
            </a:r>
            <a:r>
              <a:rPr lang="en-US" dirty="0" err="1"/>
              <a:t>guidleins</a:t>
            </a:r>
            <a:r>
              <a:rPr lang="en-US" dirty="0"/>
              <a:t> on what helps- may have to do with where we are performing our operations</a:t>
            </a:r>
          </a:p>
          <a:p>
            <a:pPr rtl="0" fontAlgn="ctr"/>
            <a:r>
              <a:rPr lang="en-US" dirty="0"/>
              <a:t> </a:t>
            </a:r>
            <a:r>
              <a:rPr lang="en-US" sz="1200" b="0" i="0" kern="1200" dirty="0">
                <a:solidFill>
                  <a:schemeClr val="tx1"/>
                </a:solidFill>
                <a:effectLst/>
                <a:latin typeface="+mn-lt"/>
                <a:ea typeface="+mn-ea"/>
                <a:cs typeface="+mn-cs"/>
              </a:rPr>
              <a:t>Sporadic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/o issues (on lusters and elsewhere)</a:t>
            </a:r>
          </a:p>
          <a:p>
            <a:pPr lvl="1" rtl="0" fontAlgn="ctr"/>
            <a:r>
              <a:rPr lang="en-US" sz="1200" b="0" i="0" kern="1200" dirty="0">
                <a:solidFill>
                  <a:schemeClr val="tx1"/>
                </a:solidFill>
                <a:effectLst/>
                <a:latin typeface="+mn-lt"/>
                <a:ea typeface="+mn-ea"/>
                <a:cs typeface="+mn-cs"/>
              </a:rPr>
              <a:t>Get a sense for your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/o profile</a:t>
            </a:r>
          </a:p>
          <a:p>
            <a:pPr lvl="1" rtl="0" fontAlgn="ctr"/>
            <a:r>
              <a:rPr lang="en-US" sz="1200" b="0" i="0" kern="1200" dirty="0">
                <a:solidFill>
                  <a:schemeClr val="tx1"/>
                </a:solidFill>
                <a:effectLst/>
                <a:latin typeface="+mn-lt"/>
                <a:ea typeface="+mn-ea"/>
                <a:cs typeface="+mn-cs"/>
              </a:rPr>
              <a:t>Focus on the work-</a:t>
            </a:r>
            <a:r>
              <a:rPr lang="en-US" sz="1200" b="0" i="0" kern="1200" dirty="0" err="1">
                <a:solidFill>
                  <a:schemeClr val="tx1"/>
                </a:solidFill>
                <a:effectLst/>
                <a:latin typeface="+mn-lt"/>
                <a:ea typeface="+mn-ea"/>
                <a:cs typeface="+mn-cs"/>
              </a:rPr>
              <a:t>zfs</a:t>
            </a:r>
            <a:r>
              <a:rPr lang="en-US" sz="1200" b="0" i="0" kern="1200" dirty="0">
                <a:solidFill>
                  <a:schemeClr val="tx1"/>
                </a:solidFill>
                <a:effectLst/>
                <a:latin typeface="+mn-lt"/>
                <a:ea typeface="+mn-ea"/>
                <a:cs typeface="+mn-cs"/>
              </a:rPr>
              <a:t> stuff:</a:t>
            </a:r>
          </a:p>
          <a:p>
            <a:pPr lvl="2" rtl="0" fontAlgn="ctr"/>
            <a:r>
              <a:rPr lang="en-US" sz="1200" b="0" i="0" kern="1200" dirty="0">
                <a:solidFill>
                  <a:schemeClr val="tx1"/>
                </a:solidFill>
                <a:effectLst/>
                <a:latin typeface="+mn-lt"/>
                <a:ea typeface="+mn-ea"/>
                <a:cs typeface="+mn-cs"/>
              </a:rPr>
              <a:t>Not great for …</a:t>
            </a:r>
          </a:p>
          <a:p>
            <a:pPr lvl="2" rtl="0" fontAlgn="ctr"/>
            <a:r>
              <a:rPr lang="en-US" sz="1200" b="0" i="0" kern="1200" dirty="0">
                <a:solidFill>
                  <a:schemeClr val="tx1"/>
                </a:solidFill>
                <a:effectLst/>
                <a:latin typeface="+mn-lt"/>
                <a:ea typeface="+mn-ea"/>
                <a:cs typeface="+mn-cs"/>
              </a:rPr>
              <a:t>Large data reads: keep on ZFS</a:t>
            </a:r>
          </a:p>
          <a:p>
            <a:pPr lvl="2" rtl="0" fontAlgn="ctr"/>
            <a:r>
              <a:rPr lang="en-US" sz="1200" b="0" i="0" kern="1200" dirty="0">
                <a:solidFill>
                  <a:schemeClr val="tx1"/>
                </a:solidFill>
                <a:effectLst/>
                <a:latin typeface="+mn-lt"/>
                <a:ea typeface="+mn-ea"/>
                <a:cs typeface="+mn-cs"/>
              </a:rPr>
              <a:t>Writing many files- don’t' do it, sore in memory if possible</a:t>
            </a:r>
          </a:p>
          <a:p>
            <a:pPr lvl="2" rtl="0" fontAlgn="ctr"/>
            <a:r>
              <a:rPr lang="en-US" sz="1200" b="0" i="0" kern="1200" dirty="0">
                <a:solidFill>
                  <a:schemeClr val="tx1"/>
                </a:solidFill>
                <a:effectLst/>
                <a:latin typeface="+mn-lt"/>
                <a:ea typeface="+mn-ea"/>
                <a:cs typeface="+mn-cs"/>
              </a:rPr>
              <a:t>Not good for large </a:t>
            </a:r>
            <a:r>
              <a:rPr lang="en-US" sz="1200" b="1" i="0" kern="1200" dirty="0">
                <a:solidFill>
                  <a:schemeClr val="tx1"/>
                </a:solidFill>
                <a:effectLst/>
                <a:latin typeface="+mn-lt"/>
                <a:ea typeface="+mn-ea"/>
                <a:cs typeface="+mn-cs"/>
              </a:rPr>
              <a:t>writes</a:t>
            </a:r>
            <a:r>
              <a:rPr lang="en-US" sz="1200" b="0" i="0" kern="1200" dirty="0">
                <a:solidFill>
                  <a:schemeClr val="tx1"/>
                </a:solidFill>
                <a:effectLst/>
                <a:latin typeface="+mn-lt"/>
                <a:ea typeface="+mn-ea"/>
                <a:cs typeface="+mn-cs"/>
              </a:rPr>
              <a:t>- try migrating to the </a:t>
            </a:r>
            <a:r>
              <a:rPr lang="en-US" sz="1200" b="0" i="0" kern="1200" dirty="0" err="1">
                <a:solidFill>
                  <a:schemeClr val="tx1"/>
                </a:solidFill>
                <a:effectLst/>
                <a:latin typeface="+mn-lt"/>
                <a:ea typeface="+mn-ea"/>
                <a:cs typeface="+mn-cs"/>
              </a:rPr>
              <a:t>lustre</a:t>
            </a:r>
            <a:r>
              <a:rPr lang="en-US" sz="1200" b="0" i="0" kern="1200" dirty="0">
                <a:solidFill>
                  <a:schemeClr val="tx1"/>
                </a:solidFill>
                <a:effectLst/>
                <a:latin typeface="+mn-lt"/>
                <a:ea typeface="+mn-ea"/>
                <a:cs typeface="+mn-cs"/>
              </a:rPr>
              <a:t> if you can.</a:t>
            </a:r>
          </a:p>
          <a:p>
            <a:pPr lvl="1" rtl="0" fontAlgn="ctr"/>
            <a:r>
              <a:rPr lang="en-US" sz="1200" b="0" i="0" kern="1200" dirty="0">
                <a:solidFill>
                  <a:schemeClr val="tx1"/>
                </a:solidFill>
                <a:effectLst/>
                <a:latin typeface="+mn-lt"/>
                <a:ea typeface="+mn-ea"/>
                <a:cs typeface="+mn-cs"/>
              </a:rPr>
              <a:t>Best practices for luster:</a:t>
            </a:r>
          </a:p>
          <a:p>
            <a:pPr lvl="2" rtl="0" fontAlgn="ctr"/>
            <a:r>
              <a:rPr lang="en-US" sz="1200" b="0" i="0" kern="1200" dirty="0">
                <a:solidFill>
                  <a:schemeClr val="tx1"/>
                </a:solidFill>
                <a:effectLst/>
                <a:latin typeface="+mn-lt"/>
                <a:ea typeface="+mn-ea"/>
                <a:cs typeface="+mn-cs"/>
                <a:hlinkClick r:id="rId3"/>
              </a:rPr>
              <a:t>https://hpcf.umbc.edu/general-productivity/lustre-best-practices/</a:t>
            </a:r>
            <a:endParaRPr lang="en-US" sz="1200" b="0" i="0" kern="1200" dirty="0">
              <a:solidFill>
                <a:schemeClr val="tx1"/>
              </a:solidFill>
              <a:effectLst/>
              <a:latin typeface="+mn-lt"/>
              <a:ea typeface="+mn-ea"/>
              <a:cs typeface="+mn-cs"/>
            </a:endParaRPr>
          </a:p>
          <a:p>
            <a:pPr lvl="2" rtl="0" fontAlgn="ctr"/>
            <a:r>
              <a:rPr lang="en-US" sz="1200" b="0" i="0" kern="1200" dirty="0">
                <a:solidFill>
                  <a:schemeClr val="tx1"/>
                </a:solidFill>
                <a:effectLst/>
                <a:latin typeface="+mn-lt"/>
                <a:ea typeface="+mn-ea"/>
                <a:cs typeface="+mn-cs"/>
              </a:rPr>
              <a:t>One tip worth noting: avoid using ls -l: has to query each file individually, can be costly (on luster)</a:t>
            </a:r>
          </a:p>
          <a:p>
            <a:endParaRPr lang="en-US" dirty="0"/>
          </a:p>
        </p:txBody>
      </p:sp>
      <p:sp>
        <p:nvSpPr>
          <p:cNvPr id="4" name="Slide Number Placeholder 3"/>
          <p:cNvSpPr>
            <a:spLocks noGrp="1"/>
          </p:cNvSpPr>
          <p:nvPr>
            <p:ph type="sldNum" sz="quarter" idx="5"/>
          </p:nvPr>
        </p:nvSpPr>
        <p:spPr/>
        <p:txBody>
          <a:bodyPr/>
          <a:lstStyle/>
          <a:p>
            <a:fld id="{8A870F29-CDB9-B940-BE0B-0D1582BBDC7F}" type="slidenum">
              <a:rPr lang="en-US" smtClean="0"/>
              <a:t>6</a:t>
            </a:fld>
            <a:endParaRPr lang="en-US"/>
          </a:p>
        </p:txBody>
      </p:sp>
    </p:spTree>
    <p:extLst>
      <p:ext uri="{BB962C8B-B14F-4D97-AF65-F5344CB8AC3E}">
        <p14:creationId xmlns:p14="http://schemas.microsoft.com/office/powerpoint/2010/main" val="1269431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through </a:t>
            </a:r>
          </a:p>
        </p:txBody>
      </p:sp>
      <p:sp>
        <p:nvSpPr>
          <p:cNvPr id="4" name="Slide Number Placeholder 3"/>
          <p:cNvSpPr>
            <a:spLocks noGrp="1"/>
          </p:cNvSpPr>
          <p:nvPr>
            <p:ph type="sldNum" sz="quarter" idx="5"/>
          </p:nvPr>
        </p:nvSpPr>
        <p:spPr/>
        <p:txBody>
          <a:bodyPr/>
          <a:lstStyle/>
          <a:p>
            <a:fld id="{8A870F29-CDB9-B940-BE0B-0D1582BBDC7F}" type="slidenum">
              <a:rPr lang="en-US" smtClean="0"/>
              <a:t>7</a:t>
            </a:fld>
            <a:endParaRPr lang="en-US"/>
          </a:p>
        </p:txBody>
      </p:sp>
    </p:spTree>
    <p:extLst>
      <p:ext uri="{BB962C8B-B14F-4D97-AF65-F5344CB8AC3E}">
        <p14:creationId xmlns:p14="http://schemas.microsoft.com/office/powerpoint/2010/main" val="1568000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these relevant to our lab, as well as others, we have put on what we are calling our lab wiki</a:t>
            </a:r>
          </a:p>
          <a:p>
            <a:r>
              <a:rPr lang="en-US" dirty="0"/>
              <a:t>Take them there</a:t>
            </a:r>
          </a:p>
          <a:p>
            <a:endParaRPr lang="en-US" dirty="0"/>
          </a:p>
          <a:p>
            <a:r>
              <a:rPr lang="en-US" dirty="0"/>
              <a:t>Ask the question, write them down.</a:t>
            </a:r>
          </a:p>
          <a:p>
            <a:r>
              <a:rPr lang="en-US" dirty="0"/>
              <a:t>Doesn’t need to be too nitty gritty, but something we do frequently, or would be useful for onboarding</a:t>
            </a:r>
          </a:p>
          <a:p>
            <a:r>
              <a:rPr lang="en-US" dirty="0"/>
              <a:t>Get volunteers to look into them, come up with brief things on them- get some names and commitment</a:t>
            </a:r>
          </a:p>
          <a:p>
            <a:r>
              <a:rPr lang="en-US" dirty="0"/>
              <a:t>Then proceed!</a:t>
            </a:r>
          </a:p>
          <a:p>
            <a:r>
              <a:rPr lang="en-US" dirty="0"/>
              <a:t>What kinds of things would be best for a tutorial or a seminar thing</a:t>
            </a:r>
          </a:p>
          <a:p>
            <a:endParaRPr lang="en-US" dirty="0"/>
          </a:p>
          <a:p>
            <a:r>
              <a:rPr lang="en-US" dirty="0"/>
              <a:t>One question- managing jobs on battle-</a:t>
            </a:r>
            <a:r>
              <a:rPr lang="en-US" dirty="0" err="1"/>
              <a:t>bigmem</a:t>
            </a:r>
            <a:r>
              <a:rPr lang="en-US" dirty="0"/>
              <a:t>, etc.</a:t>
            </a:r>
          </a:p>
        </p:txBody>
      </p:sp>
      <p:sp>
        <p:nvSpPr>
          <p:cNvPr id="4" name="Slide Number Placeholder 3"/>
          <p:cNvSpPr>
            <a:spLocks noGrp="1"/>
          </p:cNvSpPr>
          <p:nvPr>
            <p:ph type="sldNum" sz="quarter" idx="5"/>
          </p:nvPr>
        </p:nvSpPr>
        <p:spPr/>
        <p:txBody>
          <a:bodyPr/>
          <a:lstStyle/>
          <a:p>
            <a:fld id="{8A870F29-CDB9-B940-BE0B-0D1582BBDC7F}" type="slidenum">
              <a:rPr lang="en-US" smtClean="0"/>
              <a:t>8</a:t>
            </a:fld>
            <a:endParaRPr lang="en-US"/>
          </a:p>
        </p:txBody>
      </p:sp>
    </p:spTree>
    <p:extLst>
      <p:ext uri="{BB962C8B-B14F-4D97-AF65-F5344CB8AC3E}">
        <p14:creationId xmlns:p14="http://schemas.microsoft.com/office/powerpoint/2010/main" val="226634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www.tecmint.com</a:t>
            </a:r>
            <a:r>
              <a:rPr lang="en-US" dirty="0"/>
              <a:t>/commands-to-collect-system-and-hardware-information-in-</a:t>
            </a:r>
            <a:r>
              <a:rPr lang="en-US" dirty="0" err="1"/>
              <a:t>linux</a:t>
            </a:r>
            <a:r>
              <a:rPr lang="en-US" dirty="0"/>
              <a:t>/#:~:text=To%20know%20only%20system%20name,kernel%20name%20of%20your%20system.&amp;text=To%20view%20your%20network%20hostname,with%20uname%20command%20as%20shown.&amp;text=To%20get%20information%20about%20kernel,use%20'%2Dv'%20switch.</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lscpu</a:t>
            </a:r>
            <a:endParaRPr lang="en-US" sz="1200" kern="1200" dirty="0">
              <a:solidFill>
                <a:schemeClr val="tx1"/>
              </a:solidFill>
              <a:effectLst/>
              <a:latin typeface="+mn-lt"/>
              <a:ea typeface="+mn-ea"/>
              <a:cs typeface="+mn-cs"/>
            </a:endParaRPr>
          </a:p>
          <a:p>
            <a:endParaRPr lang="en-US" dirty="0"/>
          </a:p>
          <a:p>
            <a:r>
              <a:rPr lang="en-US" dirty="0"/>
              <a:t>Show in </a:t>
            </a:r>
            <a:r>
              <a:rPr lang="en-US" dirty="0" err="1"/>
              <a:t>htop</a:t>
            </a:r>
            <a:endParaRPr lang="en-US" dirty="0"/>
          </a:p>
          <a:p>
            <a:endParaRPr lang="en-US" dirty="0"/>
          </a:p>
          <a:p>
            <a:r>
              <a:rPr lang="en-US" dirty="0"/>
              <a:t>DISCUSSIOMN</a:t>
            </a:r>
          </a:p>
        </p:txBody>
      </p:sp>
      <p:sp>
        <p:nvSpPr>
          <p:cNvPr id="4" name="Slide Number Placeholder 3"/>
          <p:cNvSpPr>
            <a:spLocks noGrp="1"/>
          </p:cNvSpPr>
          <p:nvPr>
            <p:ph type="sldNum" sz="quarter" idx="5"/>
          </p:nvPr>
        </p:nvSpPr>
        <p:spPr/>
        <p:txBody>
          <a:bodyPr/>
          <a:lstStyle/>
          <a:p>
            <a:fld id="{8A870F29-CDB9-B940-BE0B-0D1582BBDC7F}" type="slidenum">
              <a:rPr lang="en-US" smtClean="0"/>
              <a:t>9</a:t>
            </a:fld>
            <a:endParaRPr lang="en-US"/>
          </a:p>
        </p:txBody>
      </p:sp>
    </p:spTree>
    <p:extLst>
      <p:ext uri="{BB962C8B-B14F-4D97-AF65-F5344CB8AC3E}">
        <p14:creationId xmlns:p14="http://schemas.microsoft.com/office/powerpoint/2010/main" val="2327361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BC5DC-3FC8-FD43-A1FB-FF505A8BF1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478028-41C5-0B4A-9497-FD00B687BB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8E2E45-20BE-474B-8251-E237E976E655}"/>
              </a:ext>
            </a:extLst>
          </p:cNvPr>
          <p:cNvSpPr>
            <a:spLocks noGrp="1"/>
          </p:cNvSpPr>
          <p:nvPr>
            <p:ph type="dt" sz="half" idx="10"/>
          </p:nvPr>
        </p:nvSpPr>
        <p:spPr/>
        <p:txBody>
          <a:bodyPr/>
          <a:lstStyle/>
          <a:p>
            <a:fld id="{90003FCA-F0EC-384B-BC39-5C5C7D3C8026}" type="datetimeFigureOut">
              <a:rPr lang="en-US" smtClean="0"/>
              <a:t>12/30/20</a:t>
            </a:fld>
            <a:endParaRPr lang="en-US"/>
          </a:p>
        </p:txBody>
      </p:sp>
      <p:sp>
        <p:nvSpPr>
          <p:cNvPr id="5" name="Footer Placeholder 4">
            <a:extLst>
              <a:ext uri="{FF2B5EF4-FFF2-40B4-BE49-F238E27FC236}">
                <a16:creationId xmlns:a16="http://schemas.microsoft.com/office/drawing/2014/main" id="{3DB85E6D-A1FF-604A-B4FB-058638F860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986435-D046-9747-A046-8AC6EF7FC8D1}"/>
              </a:ext>
            </a:extLst>
          </p:cNvPr>
          <p:cNvSpPr>
            <a:spLocks noGrp="1"/>
          </p:cNvSpPr>
          <p:nvPr>
            <p:ph type="sldNum" sz="quarter" idx="12"/>
          </p:nvPr>
        </p:nvSpPr>
        <p:spPr/>
        <p:txBody>
          <a:bodyPr/>
          <a:lstStyle/>
          <a:p>
            <a:fld id="{FC342CB9-CCC9-9D46-A68D-BAB7DDD7CF44}" type="slidenum">
              <a:rPr lang="en-US" smtClean="0"/>
              <a:t>‹#›</a:t>
            </a:fld>
            <a:endParaRPr lang="en-US"/>
          </a:p>
        </p:txBody>
      </p:sp>
    </p:spTree>
    <p:extLst>
      <p:ext uri="{BB962C8B-B14F-4D97-AF65-F5344CB8AC3E}">
        <p14:creationId xmlns:p14="http://schemas.microsoft.com/office/powerpoint/2010/main" val="2654477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900B6-DE5B-3447-85CB-D04646DDB0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6F625E-22C4-494D-A1E8-562CF8B940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8D4BFB-FC3A-934F-A494-5A2EE0F2FF2C}"/>
              </a:ext>
            </a:extLst>
          </p:cNvPr>
          <p:cNvSpPr>
            <a:spLocks noGrp="1"/>
          </p:cNvSpPr>
          <p:nvPr>
            <p:ph type="dt" sz="half" idx="10"/>
          </p:nvPr>
        </p:nvSpPr>
        <p:spPr/>
        <p:txBody>
          <a:bodyPr/>
          <a:lstStyle/>
          <a:p>
            <a:fld id="{90003FCA-F0EC-384B-BC39-5C5C7D3C8026}" type="datetimeFigureOut">
              <a:rPr lang="en-US" smtClean="0"/>
              <a:t>12/30/20</a:t>
            </a:fld>
            <a:endParaRPr lang="en-US"/>
          </a:p>
        </p:txBody>
      </p:sp>
      <p:sp>
        <p:nvSpPr>
          <p:cNvPr id="5" name="Footer Placeholder 4">
            <a:extLst>
              <a:ext uri="{FF2B5EF4-FFF2-40B4-BE49-F238E27FC236}">
                <a16:creationId xmlns:a16="http://schemas.microsoft.com/office/drawing/2014/main" id="{11B8EBB8-AE01-A447-9644-D7CFE1BC91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53B0FB-498C-744D-BE9B-838E96A7A2B5}"/>
              </a:ext>
            </a:extLst>
          </p:cNvPr>
          <p:cNvSpPr>
            <a:spLocks noGrp="1"/>
          </p:cNvSpPr>
          <p:nvPr>
            <p:ph type="sldNum" sz="quarter" idx="12"/>
          </p:nvPr>
        </p:nvSpPr>
        <p:spPr/>
        <p:txBody>
          <a:bodyPr/>
          <a:lstStyle/>
          <a:p>
            <a:fld id="{FC342CB9-CCC9-9D46-A68D-BAB7DDD7CF44}" type="slidenum">
              <a:rPr lang="en-US" smtClean="0"/>
              <a:t>‹#›</a:t>
            </a:fld>
            <a:endParaRPr lang="en-US"/>
          </a:p>
        </p:txBody>
      </p:sp>
    </p:spTree>
    <p:extLst>
      <p:ext uri="{BB962C8B-B14F-4D97-AF65-F5344CB8AC3E}">
        <p14:creationId xmlns:p14="http://schemas.microsoft.com/office/powerpoint/2010/main" val="3199774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7ABD41-BB1B-7443-ACD1-1205968699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5FAF23-F018-574E-B820-19B7644004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D68BF9-0F08-A44C-9776-35FBCB4CC295}"/>
              </a:ext>
            </a:extLst>
          </p:cNvPr>
          <p:cNvSpPr>
            <a:spLocks noGrp="1"/>
          </p:cNvSpPr>
          <p:nvPr>
            <p:ph type="dt" sz="half" idx="10"/>
          </p:nvPr>
        </p:nvSpPr>
        <p:spPr/>
        <p:txBody>
          <a:bodyPr/>
          <a:lstStyle/>
          <a:p>
            <a:fld id="{90003FCA-F0EC-384B-BC39-5C5C7D3C8026}" type="datetimeFigureOut">
              <a:rPr lang="en-US" smtClean="0"/>
              <a:t>12/30/20</a:t>
            </a:fld>
            <a:endParaRPr lang="en-US"/>
          </a:p>
        </p:txBody>
      </p:sp>
      <p:sp>
        <p:nvSpPr>
          <p:cNvPr id="5" name="Footer Placeholder 4">
            <a:extLst>
              <a:ext uri="{FF2B5EF4-FFF2-40B4-BE49-F238E27FC236}">
                <a16:creationId xmlns:a16="http://schemas.microsoft.com/office/drawing/2014/main" id="{DD064050-A3C4-6C43-AEA0-8D8504D80F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AFFEBD-02DC-8D46-BAA2-CD1611829864}"/>
              </a:ext>
            </a:extLst>
          </p:cNvPr>
          <p:cNvSpPr>
            <a:spLocks noGrp="1"/>
          </p:cNvSpPr>
          <p:nvPr>
            <p:ph type="sldNum" sz="quarter" idx="12"/>
          </p:nvPr>
        </p:nvSpPr>
        <p:spPr/>
        <p:txBody>
          <a:bodyPr/>
          <a:lstStyle/>
          <a:p>
            <a:fld id="{FC342CB9-CCC9-9D46-A68D-BAB7DDD7CF44}" type="slidenum">
              <a:rPr lang="en-US" smtClean="0"/>
              <a:t>‹#›</a:t>
            </a:fld>
            <a:endParaRPr lang="en-US"/>
          </a:p>
        </p:txBody>
      </p:sp>
    </p:spTree>
    <p:extLst>
      <p:ext uri="{BB962C8B-B14F-4D97-AF65-F5344CB8AC3E}">
        <p14:creationId xmlns:p14="http://schemas.microsoft.com/office/powerpoint/2010/main" val="3714632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7927D-8928-CF4B-A2CB-8725DAB186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3A8E6E-7069-B24A-9E9B-4D233662DD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FF7DCD-853A-B045-8C3C-6A4DB931096E}"/>
              </a:ext>
            </a:extLst>
          </p:cNvPr>
          <p:cNvSpPr>
            <a:spLocks noGrp="1"/>
          </p:cNvSpPr>
          <p:nvPr>
            <p:ph type="dt" sz="half" idx="10"/>
          </p:nvPr>
        </p:nvSpPr>
        <p:spPr/>
        <p:txBody>
          <a:bodyPr/>
          <a:lstStyle/>
          <a:p>
            <a:fld id="{90003FCA-F0EC-384B-BC39-5C5C7D3C8026}" type="datetimeFigureOut">
              <a:rPr lang="en-US" smtClean="0"/>
              <a:t>12/30/20</a:t>
            </a:fld>
            <a:endParaRPr lang="en-US"/>
          </a:p>
        </p:txBody>
      </p:sp>
      <p:sp>
        <p:nvSpPr>
          <p:cNvPr id="5" name="Footer Placeholder 4">
            <a:extLst>
              <a:ext uri="{FF2B5EF4-FFF2-40B4-BE49-F238E27FC236}">
                <a16:creationId xmlns:a16="http://schemas.microsoft.com/office/drawing/2014/main" id="{5B15C610-DF85-5B4D-9FCE-E863FF6043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C13058-59EB-0247-ADA6-132E8C6062B8}"/>
              </a:ext>
            </a:extLst>
          </p:cNvPr>
          <p:cNvSpPr>
            <a:spLocks noGrp="1"/>
          </p:cNvSpPr>
          <p:nvPr>
            <p:ph type="sldNum" sz="quarter" idx="12"/>
          </p:nvPr>
        </p:nvSpPr>
        <p:spPr/>
        <p:txBody>
          <a:bodyPr/>
          <a:lstStyle/>
          <a:p>
            <a:fld id="{FC342CB9-CCC9-9D46-A68D-BAB7DDD7CF44}" type="slidenum">
              <a:rPr lang="en-US" smtClean="0"/>
              <a:t>‹#›</a:t>
            </a:fld>
            <a:endParaRPr lang="en-US"/>
          </a:p>
        </p:txBody>
      </p:sp>
    </p:spTree>
    <p:extLst>
      <p:ext uri="{BB962C8B-B14F-4D97-AF65-F5344CB8AC3E}">
        <p14:creationId xmlns:p14="http://schemas.microsoft.com/office/powerpoint/2010/main" val="602618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C0872-CBB7-2B4A-8DFB-C7E180E201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518209-6E45-7646-8737-833545418F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243FE9-8160-F94D-BDA0-21B885B5A9E1}"/>
              </a:ext>
            </a:extLst>
          </p:cNvPr>
          <p:cNvSpPr>
            <a:spLocks noGrp="1"/>
          </p:cNvSpPr>
          <p:nvPr>
            <p:ph type="dt" sz="half" idx="10"/>
          </p:nvPr>
        </p:nvSpPr>
        <p:spPr/>
        <p:txBody>
          <a:bodyPr/>
          <a:lstStyle/>
          <a:p>
            <a:fld id="{90003FCA-F0EC-384B-BC39-5C5C7D3C8026}" type="datetimeFigureOut">
              <a:rPr lang="en-US" smtClean="0"/>
              <a:t>12/30/20</a:t>
            </a:fld>
            <a:endParaRPr lang="en-US"/>
          </a:p>
        </p:txBody>
      </p:sp>
      <p:sp>
        <p:nvSpPr>
          <p:cNvPr id="5" name="Footer Placeholder 4">
            <a:extLst>
              <a:ext uri="{FF2B5EF4-FFF2-40B4-BE49-F238E27FC236}">
                <a16:creationId xmlns:a16="http://schemas.microsoft.com/office/drawing/2014/main" id="{E8A60674-36E8-0F43-B759-24235EC91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BFBC-87A8-E247-85F5-D6D44BA00C11}"/>
              </a:ext>
            </a:extLst>
          </p:cNvPr>
          <p:cNvSpPr>
            <a:spLocks noGrp="1"/>
          </p:cNvSpPr>
          <p:nvPr>
            <p:ph type="sldNum" sz="quarter" idx="12"/>
          </p:nvPr>
        </p:nvSpPr>
        <p:spPr/>
        <p:txBody>
          <a:bodyPr/>
          <a:lstStyle/>
          <a:p>
            <a:fld id="{FC342CB9-CCC9-9D46-A68D-BAB7DDD7CF44}" type="slidenum">
              <a:rPr lang="en-US" smtClean="0"/>
              <a:t>‹#›</a:t>
            </a:fld>
            <a:endParaRPr lang="en-US"/>
          </a:p>
        </p:txBody>
      </p:sp>
    </p:spTree>
    <p:extLst>
      <p:ext uri="{BB962C8B-B14F-4D97-AF65-F5344CB8AC3E}">
        <p14:creationId xmlns:p14="http://schemas.microsoft.com/office/powerpoint/2010/main" val="656336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B526F-400A-E247-8E30-0F4A701642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361446-F41B-4547-9F4D-12C40DE64B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B6949E-C6E2-0748-A357-DB4CC2A822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F2E31A-EA5E-7C43-93CC-F67166C8C097}"/>
              </a:ext>
            </a:extLst>
          </p:cNvPr>
          <p:cNvSpPr>
            <a:spLocks noGrp="1"/>
          </p:cNvSpPr>
          <p:nvPr>
            <p:ph type="dt" sz="half" idx="10"/>
          </p:nvPr>
        </p:nvSpPr>
        <p:spPr/>
        <p:txBody>
          <a:bodyPr/>
          <a:lstStyle/>
          <a:p>
            <a:fld id="{90003FCA-F0EC-384B-BC39-5C5C7D3C8026}" type="datetimeFigureOut">
              <a:rPr lang="en-US" smtClean="0"/>
              <a:t>12/30/20</a:t>
            </a:fld>
            <a:endParaRPr lang="en-US"/>
          </a:p>
        </p:txBody>
      </p:sp>
      <p:sp>
        <p:nvSpPr>
          <p:cNvPr id="6" name="Footer Placeholder 5">
            <a:extLst>
              <a:ext uri="{FF2B5EF4-FFF2-40B4-BE49-F238E27FC236}">
                <a16:creationId xmlns:a16="http://schemas.microsoft.com/office/drawing/2014/main" id="{83F31D28-8A11-904D-BF75-2D0E9ED004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451225-2802-0842-8105-26AC950130D6}"/>
              </a:ext>
            </a:extLst>
          </p:cNvPr>
          <p:cNvSpPr>
            <a:spLocks noGrp="1"/>
          </p:cNvSpPr>
          <p:nvPr>
            <p:ph type="sldNum" sz="quarter" idx="12"/>
          </p:nvPr>
        </p:nvSpPr>
        <p:spPr/>
        <p:txBody>
          <a:bodyPr/>
          <a:lstStyle/>
          <a:p>
            <a:fld id="{FC342CB9-CCC9-9D46-A68D-BAB7DDD7CF44}" type="slidenum">
              <a:rPr lang="en-US" smtClean="0"/>
              <a:t>‹#›</a:t>
            </a:fld>
            <a:endParaRPr lang="en-US"/>
          </a:p>
        </p:txBody>
      </p:sp>
    </p:spTree>
    <p:extLst>
      <p:ext uri="{BB962C8B-B14F-4D97-AF65-F5344CB8AC3E}">
        <p14:creationId xmlns:p14="http://schemas.microsoft.com/office/powerpoint/2010/main" val="966716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A6DE-24DB-B44A-8D9F-41AF573245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6E8411-A704-E142-B1C7-4C29731A39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EF3F5E-CF84-6047-81DB-C64EEA9D0C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D88BD5-EED9-084C-9946-747CC403C4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9EBEFE-C084-904A-AACA-9E9892B01A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7FC29F-4E99-4C4E-A480-54DA7A3632DC}"/>
              </a:ext>
            </a:extLst>
          </p:cNvPr>
          <p:cNvSpPr>
            <a:spLocks noGrp="1"/>
          </p:cNvSpPr>
          <p:nvPr>
            <p:ph type="dt" sz="half" idx="10"/>
          </p:nvPr>
        </p:nvSpPr>
        <p:spPr/>
        <p:txBody>
          <a:bodyPr/>
          <a:lstStyle/>
          <a:p>
            <a:fld id="{90003FCA-F0EC-384B-BC39-5C5C7D3C8026}" type="datetimeFigureOut">
              <a:rPr lang="en-US" smtClean="0"/>
              <a:t>12/30/20</a:t>
            </a:fld>
            <a:endParaRPr lang="en-US"/>
          </a:p>
        </p:txBody>
      </p:sp>
      <p:sp>
        <p:nvSpPr>
          <p:cNvPr id="8" name="Footer Placeholder 7">
            <a:extLst>
              <a:ext uri="{FF2B5EF4-FFF2-40B4-BE49-F238E27FC236}">
                <a16:creationId xmlns:a16="http://schemas.microsoft.com/office/drawing/2014/main" id="{C38BBF86-F6FA-564A-9BEA-31B7A544C6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26859F-1CF5-7D4C-998B-AEE4755DDBE6}"/>
              </a:ext>
            </a:extLst>
          </p:cNvPr>
          <p:cNvSpPr>
            <a:spLocks noGrp="1"/>
          </p:cNvSpPr>
          <p:nvPr>
            <p:ph type="sldNum" sz="quarter" idx="12"/>
          </p:nvPr>
        </p:nvSpPr>
        <p:spPr/>
        <p:txBody>
          <a:bodyPr/>
          <a:lstStyle/>
          <a:p>
            <a:fld id="{FC342CB9-CCC9-9D46-A68D-BAB7DDD7CF44}" type="slidenum">
              <a:rPr lang="en-US" smtClean="0"/>
              <a:t>‹#›</a:t>
            </a:fld>
            <a:endParaRPr lang="en-US"/>
          </a:p>
        </p:txBody>
      </p:sp>
    </p:spTree>
    <p:extLst>
      <p:ext uri="{BB962C8B-B14F-4D97-AF65-F5344CB8AC3E}">
        <p14:creationId xmlns:p14="http://schemas.microsoft.com/office/powerpoint/2010/main" val="3853387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D2C13-0D7D-9A48-BEE3-7AFA4A5711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558C79-68B8-7746-BDFE-13A561AA74F9}"/>
              </a:ext>
            </a:extLst>
          </p:cNvPr>
          <p:cNvSpPr>
            <a:spLocks noGrp="1"/>
          </p:cNvSpPr>
          <p:nvPr>
            <p:ph type="dt" sz="half" idx="10"/>
          </p:nvPr>
        </p:nvSpPr>
        <p:spPr/>
        <p:txBody>
          <a:bodyPr/>
          <a:lstStyle/>
          <a:p>
            <a:fld id="{90003FCA-F0EC-384B-BC39-5C5C7D3C8026}" type="datetimeFigureOut">
              <a:rPr lang="en-US" smtClean="0"/>
              <a:t>12/30/20</a:t>
            </a:fld>
            <a:endParaRPr lang="en-US"/>
          </a:p>
        </p:txBody>
      </p:sp>
      <p:sp>
        <p:nvSpPr>
          <p:cNvPr id="4" name="Footer Placeholder 3">
            <a:extLst>
              <a:ext uri="{FF2B5EF4-FFF2-40B4-BE49-F238E27FC236}">
                <a16:creationId xmlns:a16="http://schemas.microsoft.com/office/drawing/2014/main" id="{FE8EAF4D-F64C-EA4B-9596-EAF0F5BC20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52B22D-995B-6440-991C-6CE5658204E3}"/>
              </a:ext>
            </a:extLst>
          </p:cNvPr>
          <p:cNvSpPr>
            <a:spLocks noGrp="1"/>
          </p:cNvSpPr>
          <p:nvPr>
            <p:ph type="sldNum" sz="quarter" idx="12"/>
          </p:nvPr>
        </p:nvSpPr>
        <p:spPr/>
        <p:txBody>
          <a:bodyPr/>
          <a:lstStyle/>
          <a:p>
            <a:fld id="{FC342CB9-CCC9-9D46-A68D-BAB7DDD7CF44}" type="slidenum">
              <a:rPr lang="en-US" smtClean="0"/>
              <a:t>‹#›</a:t>
            </a:fld>
            <a:endParaRPr lang="en-US"/>
          </a:p>
        </p:txBody>
      </p:sp>
    </p:spTree>
    <p:extLst>
      <p:ext uri="{BB962C8B-B14F-4D97-AF65-F5344CB8AC3E}">
        <p14:creationId xmlns:p14="http://schemas.microsoft.com/office/powerpoint/2010/main" val="2170830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C2C123-2745-934E-81FF-119EFC55FCEB}"/>
              </a:ext>
            </a:extLst>
          </p:cNvPr>
          <p:cNvSpPr>
            <a:spLocks noGrp="1"/>
          </p:cNvSpPr>
          <p:nvPr>
            <p:ph type="dt" sz="half" idx="10"/>
          </p:nvPr>
        </p:nvSpPr>
        <p:spPr/>
        <p:txBody>
          <a:bodyPr/>
          <a:lstStyle/>
          <a:p>
            <a:fld id="{90003FCA-F0EC-384B-BC39-5C5C7D3C8026}" type="datetimeFigureOut">
              <a:rPr lang="en-US" smtClean="0"/>
              <a:t>12/30/20</a:t>
            </a:fld>
            <a:endParaRPr lang="en-US"/>
          </a:p>
        </p:txBody>
      </p:sp>
      <p:sp>
        <p:nvSpPr>
          <p:cNvPr id="3" name="Footer Placeholder 2">
            <a:extLst>
              <a:ext uri="{FF2B5EF4-FFF2-40B4-BE49-F238E27FC236}">
                <a16:creationId xmlns:a16="http://schemas.microsoft.com/office/drawing/2014/main" id="{967CB137-93F3-624C-BBF9-C2838396B3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395B5B-644C-C643-918B-5CA632087F60}"/>
              </a:ext>
            </a:extLst>
          </p:cNvPr>
          <p:cNvSpPr>
            <a:spLocks noGrp="1"/>
          </p:cNvSpPr>
          <p:nvPr>
            <p:ph type="sldNum" sz="quarter" idx="12"/>
          </p:nvPr>
        </p:nvSpPr>
        <p:spPr/>
        <p:txBody>
          <a:bodyPr/>
          <a:lstStyle/>
          <a:p>
            <a:fld id="{FC342CB9-CCC9-9D46-A68D-BAB7DDD7CF44}" type="slidenum">
              <a:rPr lang="en-US" smtClean="0"/>
              <a:t>‹#›</a:t>
            </a:fld>
            <a:endParaRPr lang="en-US"/>
          </a:p>
        </p:txBody>
      </p:sp>
    </p:spTree>
    <p:extLst>
      <p:ext uri="{BB962C8B-B14F-4D97-AF65-F5344CB8AC3E}">
        <p14:creationId xmlns:p14="http://schemas.microsoft.com/office/powerpoint/2010/main" val="2920209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15793-7507-F843-8D94-8101727D1A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5EB472-E83F-EB4E-A8A0-48A601972C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FFBF43-2102-1F48-B8D0-1C7974A1AB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C171F5-217B-924A-A42C-5B282464CCA9}"/>
              </a:ext>
            </a:extLst>
          </p:cNvPr>
          <p:cNvSpPr>
            <a:spLocks noGrp="1"/>
          </p:cNvSpPr>
          <p:nvPr>
            <p:ph type="dt" sz="half" idx="10"/>
          </p:nvPr>
        </p:nvSpPr>
        <p:spPr/>
        <p:txBody>
          <a:bodyPr/>
          <a:lstStyle/>
          <a:p>
            <a:fld id="{90003FCA-F0EC-384B-BC39-5C5C7D3C8026}" type="datetimeFigureOut">
              <a:rPr lang="en-US" smtClean="0"/>
              <a:t>12/30/20</a:t>
            </a:fld>
            <a:endParaRPr lang="en-US"/>
          </a:p>
        </p:txBody>
      </p:sp>
      <p:sp>
        <p:nvSpPr>
          <p:cNvPr id="6" name="Footer Placeholder 5">
            <a:extLst>
              <a:ext uri="{FF2B5EF4-FFF2-40B4-BE49-F238E27FC236}">
                <a16:creationId xmlns:a16="http://schemas.microsoft.com/office/drawing/2014/main" id="{1F1AAB27-B0F9-C44A-A114-036A0DBA9F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6D6ABA-044C-6145-8B84-5488C93D5BC9}"/>
              </a:ext>
            </a:extLst>
          </p:cNvPr>
          <p:cNvSpPr>
            <a:spLocks noGrp="1"/>
          </p:cNvSpPr>
          <p:nvPr>
            <p:ph type="sldNum" sz="quarter" idx="12"/>
          </p:nvPr>
        </p:nvSpPr>
        <p:spPr/>
        <p:txBody>
          <a:bodyPr/>
          <a:lstStyle/>
          <a:p>
            <a:fld id="{FC342CB9-CCC9-9D46-A68D-BAB7DDD7CF44}" type="slidenum">
              <a:rPr lang="en-US" smtClean="0"/>
              <a:t>‹#›</a:t>
            </a:fld>
            <a:endParaRPr lang="en-US"/>
          </a:p>
        </p:txBody>
      </p:sp>
    </p:spTree>
    <p:extLst>
      <p:ext uri="{BB962C8B-B14F-4D97-AF65-F5344CB8AC3E}">
        <p14:creationId xmlns:p14="http://schemas.microsoft.com/office/powerpoint/2010/main" val="562652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A8C2-29CB-134A-AF78-F631B5C9EA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3D4DA8-7D07-4B44-8CA7-B83DA3A52E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85E0E9-EF4F-5843-94DD-7AEC596E9D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60032C-F875-BA49-806A-2173E47F97C4}"/>
              </a:ext>
            </a:extLst>
          </p:cNvPr>
          <p:cNvSpPr>
            <a:spLocks noGrp="1"/>
          </p:cNvSpPr>
          <p:nvPr>
            <p:ph type="dt" sz="half" idx="10"/>
          </p:nvPr>
        </p:nvSpPr>
        <p:spPr/>
        <p:txBody>
          <a:bodyPr/>
          <a:lstStyle/>
          <a:p>
            <a:fld id="{90003FCA-F0EC-384B-BC39-5C5C7D3C8026}" type="datetimeFigureOut">
              <a:rPr lang="en-US" smtClean="0"/>
              <a:t>12/30/20</a:t>
            </a:fld>
            <a:endParaRPr lang="en-US"/>
          </a:p>
        </p:txBody>
      </p:sp>
      <p:sp>
        <p:nvSpPr>
          <p:cNvPr id="6" name="Footer Placeholder 5">
            <a:extLst>
              <a:ext uri="{FF2B5EF4-FFF2-40B4-BE49-F238E27FC236}">
                <a16:creationId xmlns:a16="http://schemas.microsoft.com/office/drawing/2014/main" id="{E21DA055-1855-8D43-97AC-604F54CAFE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FF873A-1676-B943-BB93-DC602863A581}"/>
              </a:ext>
            </a:extLst>
          </p:cNvPr>
          <p:cNvSpPr>
            <a:spLocks noGrp="1"/>
          </p:cNvSpPr>
          <p:nvPr>
            <p:ph type="sldNum" sz="quarter" idx="12"/>
          </p:nvPr>
        </p:nvSpPr>
        <p:spPr/>
        <p:txBody>
          <a:bodyPr/>
          <a:lstStyle/>
          <a:p>
            <a:fld id="{FC342CB9-CCC9-9D46-A68D-BAB7DDD7CF44}" type="slidenum">
              <a:rPr lang="en-US" smtClean="0"/>
              <a:t>‹#›</a:t>
            </a:fld>
            <a:endParaRPr lang="en-US"/>
          </a:p>
        </p:txBody>
      </p:sp>
    </p:spTree>
    <p:extLst>
      <p:ext uri="{BB962C8B-B14F-4D97-AF65-F5344CB8AC3E}">
        <p14:creationId xmlns:p14="http://schemas.microsoft.com/office/powerpoint/2010/main" val="2982213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455748-0FB7-B748-BF28-21B7028F5B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E597C7-D1E7-8F4A-9483-E7C639C217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0296AE-AB8C-F242-A9F3-2937E0004F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003FCA-F0EC-384B-BC39-5C5C7D3C8026}" type="datetimeFigureOut">
              <a:rPr lang="en-US" smtClean="0"/>
              <a:t>12/30/20</a:t>
            </a:fld>
            <a:endParaRPr lang="en-US"/>
          </a:p>
        </p:txBody>
      </p:sp>
      <p:sp>
        <p:nvSpPr>
          <p:cNvPr id="5" name="Footer Placeholder 4">
            <a:extLst>
              <a:ext uri="{FF2B5EF4-FFF2-40B4-BE49-F238E27FC236}">
                <a16:creationId xmlns:a16="http://schemas.microsoft.com/office/drawing/2014/main" id="{08E3F02D-7066-D04E-87DE-538466FC94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3E9BA0-90D8-164F-BA5A-F3C219A973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42CB9-CCC9-9D46-A68D-BAB7DDD7CF44}" type="slidenum">
              <a:rPr lang="en-US" smtClean="0"/>
              <a:t>‹#›</a:t>
            </a:fld>
            <a:endParaRPr lang="en-US"/>
          </a:p>
        </p:txBody>
      </p:sp>
    </p:spTree>
    <p:extLst>
      <p:ext uri="{BB962C8B-B14F-4D97-AF65-F5344CB8AC3E}">
        <p14:creationId xmlns:p14="http://schemas.microsoft.com/office/powerpoint/2010/main" val="821066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marcc.jhu.edu/bluecrab-storage-guidelin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battle-lab/battle-lab-guide/tree/master/marcc_guid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marcc.jhu.edu/managing-r-packages-a-case-study/"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337AF-F848-284C-8E00-A6B53D90F3C0}"/>
              </a:ext>
            </a:extLst>
          </p:cNvPr>
          <p:cNvSpPr>
            <a:spLocks noGrp="1"/>
          </p:cNvSpPr>
          <p:nvPr>
            <p:ph type="ctrTitle"/>
          </p:nvPr>
        </p:nvSpPr>
        <p:spPr/>
        <p:txBody>
          <a:bodyPr>
            <a:normAutofit fontScale="90000"/>
          </a:bodyPr>
          <a:lstStyle/>
          <a:p>
            <a:r>
              <a:rPr lang="en-US" dirty="0"/>
              <a:t>Resources and guidelines for scientific computing on MARCC</a:t>
            </a:r>
          </a:p>
        </p:txBody>
      </p:sp>
      <p:sp>
        <p:nvSpPr>
          <p:cNvPr id="3" name="Subtitle 2">
            <a:extLst>
              <a:ext uri="{FF2B5EF4-FFF2-40B4-BE49-F238E27FC236}">
                <a16:creationId xmlns:a16="http://schemas.microsoft.com/office/drawing/2014/main" id="{5E7E4B8C-304C-B64F-8C89-14FDD054FF6B}"/>
              </a:ext>
            </a:extLst>
          </p:cNvPr>
          <p:cNvSpPr>
            <a:spLocks noGrp="1"/>
          </p:cNvSpPr>
          <p:nvPr>
            <p:ph type="subTitle" idx="1"/>
          </p:nvPr>
        </p:nvSpPr>
        <p:spPr/>
        <p:txBody>
          <a:bodyPr/>
          <a:lstStyle/>
          <a:p>
            <a:r>
              <a:rPr lang="en-US" dirty="0"/>
              <a:t>Battle Lab “Chalk Talk”</a:t>
            </a:r>
          </a:p>
          <a:p>
            <a:r>
              <a:rPr lang="en-US" dirty="0"/>
              <a:t>January 6, 2020</a:t>
            </a:r>
          </a:p>
        </p:txBody>
      </p:sp>
    </p:spTree>
    <p:extLst>
      <p:ext uri="{BB962C8B-B14F-4D97-AF65-F5344CB8AC3E}">
        <p14:creationId xmlns:p14="http://schemas.microsoft.com/office/powerpoint/2010/main" val="2686875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CF5A6-AE93-BF41-BB03-293E742B0A0F}"/>
              </a:ext>
            </a:extLst>
          </p:cNvPr>
          <p:cNvSpPr>
            <a:spLocks noGrp="1"/>
          </p:cNvSpPr>
          <p:nvPr>
            <p:ph type="title"/>
          </p:nvPr>
        </p:nvSpPr>
        <p:spPr>
          <a:xfrm>
            <a:off x="838200" y="365125"/>
            <a:ext cx="10515600" cy="614085"/>
          </a:xfrm>
        </p:spPr>
        <p:txBody>
          <a:bodyPr>
            <a:normAutofit fontScale="90000"/>
          </a:bodyPr>
          <a:lstStyle/>
          <a:p>
            <a:r>
              <a:rPr lang="en-US" dirty="0"/>
              <a:t>Running jobs simultaneously, in the background,  or in ”parallel”</a:t>
            </a:r>
          </a:p>
        </p:txBody>
      </p:sp>
      <p:sp>
        <p:nvSpPr>
          <p:cNvPr id="3" name="Content Placeholder 2">
            <a:extLst>
              <a:ext uri="{FF2B5EF4-FFF2-40B4-BE49-F238E27FC236}">
                <a16:creationId xmlns:a16="http://schemas.microsoft.com/office/drawing/2014/main" id="{4959A851-9ED6-5E4D-8946-B945216D346B}"/>
              </a:ext>
            </a:extLst>
          </p:cNvPr>
          <p:cNvSpPr>
            <a:spLocks noGrp="1"/>
          </p:cNvSpPr>
          <p:nvPr>
            <p:ph idx="1"/>
          </p:nvPr>
        </p:nvSpPr>
        <p:spPr>
          <a:xfrm>
            <a:off x="838200" y="1527452"/>
            <a:ext cx="10515600" cy="4351338"/>
          </a:xfrm>
        </p:spPr>
        <p:txBody>
          <a:bodyPr>
            <a:normAutofit fontScale="92500" lnSpcReduction="10000"/>
          </a:bodyPr>
          <a:lstStyle/>
          <a:p>
            <a:pPr marL="0" indent="0">
              <a:buNone/>
            </a:pPr>
            <a:r>
              <a:rPr lang="en-US" i="1" dirty="0"/>
              <a:t>The option you choose will depend on your specific needs and situation!</a:t>
            </a:r>
          </a:p>
          <a:p>
            <a:r>
              <a:rPr lang="en-US" dirty="0"/>
              <a:t>With SLURM on MARCC: Quick and Dirty- split the job into parts and submit as many small jobs at once (order irrelevant)</a:t>
            </a:r>
          </a:p>
          <a:p>
            <a:r>
              <a:rPr lang="en-US" dirty="0"/>
              <a:t>Parallelize within your code (i.e. using python </a:t>
            </a:r>
            <a:r>
              <a:rPr lang="en-US" dirty="0">
                <a:highlight>
                  <a:srgbClr val="C0C0C0"/>
                </a:highlight>
                <a:latin typeface="Andale Mono" panose="020B0509000000000004" pitchFamily="49" charset="0"/>
              </a:rPr>
              <a:t>multiprocessing)</a:t>
            </a:r>
          </a:p>
          <a:p>
            <a:r>
              <a:rPr lang="en-US" dirty="0"/>
              <a:t>Put a job in the background using </a:t>
            </a:r>
            <a:r>
              <a:rPr lang="en-US" dirty="0">
                <a:highlight>
                  <a:srgbClr val="C0C0C0"/>
                </a:highlight>
                <a:latin typeface="Andale Mono" panose="020B0509000000000004" pitchFamily="49" charset="0"/>
              </a:rPr>
              <a:t>&amp;</a:t>
            </a:r>
            <a:r>
              <a:rPr lang="en-US" dirty="0"/>
              <a:t> or </a:t>
            </a:r>
            <a:r>
              <a:rPr lang="en-US" dirty="0" err="1">
                <a:highlight>
                  <a:srgbClr val="C0C0C0"/>
                </a:highlight>
                <a:latin typeface="Andale Mono" panose="020B0509000000000004" pitchFamily="49" charset="0"/>
              </a:rPr>
              <a:t>bg</a:t>
            </a:r>
            <a:endParaRPr lang="en-US" dirty="0">
              <a:highlight>
                <a:srgbClr val="C0C0C0"/>
              </a:highlight>
              <a:latin typeface="Andale Mono" panose="020B0509000000000004" pitchFamily="49" charset="0"/>
            </a:endParaRPr>
          </a:p>
          <a:p>
            <a:pPr lvl="1"/>
            <a:r>
              <a:rPr lang="en-US" dirty="0"/>
              <a:t>`&amp;` runs a job in the background  in a subshell</a:t>
            </a:r>
          </a:p>
          <a:p>
            <a:pPr lvl="1"/>
            <a:r>
              <a:rPr lang="en-US" dirty="0"/>
              <a:t>logout terminates a shell and its subshells</a:t>
            </a:r>
          </a:p>
          <a:p>
            <a:pPr lvl="1"/>
            <a:r>
              <a:rPr lang="en-US" dirty="0"/>
              <a:t>Get job ID via </a:t>
            </a:r>
            <a:r>
              <a:rPr lang="en-US" dirty="0" err="1">
                <a:highlight>
                  <a:srgbClr val="C0C0C0"/>
                </a:highlight>
                <a:latin typeface="Andale Mono" panose="020B0509000000000004" pitchFamily="49" charset="0"/>
              </a:rPr>
              <a:t>htop</a:t>
            </a:r>
            <a:r>
              <a:rPr lang="en-US" dirty="0"/>
              <a:t> or </a:t>
            </a:r>
            <a:r>
              <a:rPr lang="en-US" dirty="0">
                <a:highlight>
                  <a:srgbClr val="C0C0C0"/>
                </a:highlight>
                <a:latin typeface="Andale Mono" panose="020B0509000000000004" pitchFamily="49" charset="0"/>
              </a:rPr>
              <a:t>job -ls</a:t>
            </a:r>
          </a:p>
          <a:p>
            <a:r>
              <a:rPr lang="en-US" dirty="0"/>
              <a:t>Put a job in the background so it keeps running (</a:t>
            </a:r>
            <a:r>
              <a:rPr lang="en-US" dirty="0" err="1">
                <a:highlight>
                  <a:srgbClr val="C0C0C0"/>
                </a:highlight>
                <a:latin typeface="Andale Mono" panose="020B0509000000000004" pitchFamily="49" charset="0"/>
              </a:rPr>
              <a:t>nohup</a:t>
            </a:r>
            <a:r>
              <a:rPr lang="en-US" dirty="0"/>
              <a:t>)</a:t>
            </a:r>
          </a:p>
          <a:p>
            <a:pPr lvl="1"/>
            <a:r>
              <a:rPr lang="en-US" dirty="0"/>
              <a:t>Allows the process to ignore “HUP” (hang-up) signal given when a terminal is closed and to continue running.</a:t>
            </a:r>
          </a:p>
          <a:p>
            <a:endParaRPr lang="en-US" dirty="0"/>
          </a:p>
          <a:p>
            <a:pPr lvl="1"/>
            <a:endParaRPr lang="en-US" dirty="0"/>
          </a:p>
          <a:p>
            <a:endParaRPr lang="en-US" dirty="0">
              <a:highlight>
                <a:srgbClr val="C0C0C0"/>
              </a:highlight>
            </a:endParaRPr>
          </a:p>
        </p:txBody>
      </p:sp>
    </p:spTree>
    <p:extLst>
      <p:ext uri="{BB962C8B-B14F-4D97-AF65-F5344CB8AC3E}">
        <p14:creationId xmlns:p14="http://schemas.microsoft.com/office/powerpoint/2010/main" val="4227455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59A851-9ED6-5E4D-8946-B945216D346B}"/>
              </a:ext>
            </a:extLst>
          </p:cNvPr>
          <p:cNvSpPr>
            <a:spLocks noGrp="1"/>
          </p:cNvSpPr>
          <p:nvPr>
            <p:ph idx="1"/>
          </p:nvPr>
        </p:nvSpPr>
        <p:spPr>
          <a:xfrm>
            <a:off x="838200" y="1527452"/>
            <a:ext cx="10515600" cy="4351338"/>
          </a:xfrm>
        </p:spPr>
        <p:txBody>
          <a:bodyPr>
            <a:normAutofit/>
          </a:bodyPr>
          <a:lstStyle/>
          <a:p>
            <a:pPr marL="0" indent="0">
              <a:buNone/>
            </a:pPr>
            <a:r>
              <a:rPr lang="en-US" i="1" dirty="0"/>
              <a:t>The option you choose will depend on your specific needs and situation!</a:t>
            </a:r>
            <a:endParaRPr lang="en-US" dirty="0">
              <a:highlight>
                <a:srgbClr val="C0C0C0"/>
              </a:highlight>
            </a:endParaRPr>
          </a:p>
          <a:p>
            <a:r>
              <a:rPr lang="en-US" dirty="0"/>
              <a:t>Use the </a:t>
            </a:r>
            <a:r>
              <a:rPr lang="en-US" dirty="0">
                <a:highlight>
                  <a:srgbClr val="C0C0C0"/>
                </a:highlight>
                <a:latin typeface="Andale Mono" panose="020B0509000000000004" pitchFamily="49" charset="0"/>
              </a:rPr>
              <a:t>parallel</a:t>
            </a:r>
            <a:r>
              <a:rPr lang="en-US" dirty="0">
                <a:highlight>
                  <a:srgbClr val="C0C0C0"/>
                </a:highlight>
              </a:rPr>
              <a:t> </a:t>
            </a:r>
            <a:r>
              <a:rPr lang="en-US" dirty="0"/>
              <a:t>program:</a:t>
            </a:r>
          </a:p>
          <a:p>
            <a:pPr lvl="1"/>
            <a:r>
              <a:rPr lang="en-US" dirty="0"/>
              <a:t>Part of Gnu, a MARCC module you can load:</a:t>
            </a:r>
          </a:p>
          <a:p>
            <a:pPr lvl="1"/>
            <a:r>
              <a:rPr lang="en-US" dirty="0"/>
              <a:t>A bit tricky to learn the syntax</a:t>
            </a:r>
          </a:p>
          <a:p>
            <a:r>
              <a:rPr lang="en-US" dirty="0"/>
              <a:t>Multiplexing (next slide)</a:t>
            </a:r>
          </a:p>
          <a:p>
            <a:pPr lvl="1"/>
            <a:endParaRPr lang="en-US" dirty="0"/>
          </a:p>
          <a:p>
            <a:pPr marL="0" indent="0">
              <a:buNone/>
            </a:pPr>
            <a:r>
              <a:rPr lang="en-US" dirty="0">
                <a:highlight>
                  <a:srgbClr val="C0C0C0"/>
                </a:highlight>
              </a:rPr>
              <a:t>	</a:t>
            </a:r>
          </a:p>
          <a:p>
            <a:endParaRPr lang="en-US" dirty="0">
              <a:highlight>
                <a:srgbClr val="C0C0C0"/>
              </a:highlight>
            </a:endParaRPr>
          </a:p>
        </p:txBody>
      </p:sp>
      <p:sp>
        <p:nvSpPr>
          <p:cNvPr id="7" name="Title 1">
            <a:extLst>
              <a:ext uri="{FF2B5EF4-FFF2-40B4-BE49-F238E27FC236}">
                <a16:creationId xmlns:a16="http://schemas.microsoft.com/office/drawing/2014/main" id="{86AE9FC2-C7FF-DB4E-B0E3-DB2BF4DF4491}"/>
              </a:ext>
            </a:extLst>
          </p:cNvPr>
          <p:cNvSpPr>
            <a:spLocks noGrp="1"/>
          </p:cNvSpPr>
          <p:nvPr>
            <p:ph type="title"/>
          </p:nvPr>
        </p:nvSpPr>
        <p:spPr>
          <a:xfrm>
            <a:off x="838200" y="365125"/>
            <a:ext cx="10515600" cy="614085"/>
          </a:xfrm>
        </p:spPr>
        <p:txBody>
          <a:bodyPr>
            <a:normAutofit fontScale="90000"/>
          </a:bodyPr>
          <a:lstStyle/>
          <a:p>
            <a:r>
              <a:rPr lang="en-US" dirty="0"/>
              <a:t>Running jobs simultaneously, in the background,  or in ”parallel”</a:t>
            </a:r>
          </a:p>
        </p:txBody>
      </p:sp>
    </p:spTree>
    <p:extLst>
      <p:ext uri="{BB962C8B-B14F-4D97-AF65-F5344CB8AC3E}">
        <p14:creationId xmlns:p14="http://schemas.microsoft.com/office/powerpoint/2010/main" val="4081026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F74C7-EA69-8D4E-9CB5-424D1A67077E}"/>
              </a:ext>
            </a:extLst>
          </p:cNvPr>
          <p:cNvSpPr>
            <a:spLocks noGrp="1"/>
          </p:cNvSpPr>
          <p:nvPr>
            <p:ph type="title"/>
          </p:nvPr>
        </p:nvSpPr>
        <p:spPr/>
        <p:txBody>
          <a:bodyPr/>
          <a:lstStyle/>
          <a:p>
            <a:r>
              <a:rPr lang="en-US" dirty="0"/>
              <a:t>Terminal multiplexing</a:t>
            </a:r>
          </a:p>
        </p:txBody>
      </p:sp>
      <p:sp>
        <p:nvSpPr>
          <p:cNvPr id="3" name="Content Placeholder 2">
            <a:extLst>
              <a:ext uri="{FF2B5EF4-FFF2-40B4-BE49-F238E27FC236}">
                <a16:creationId xmlns:a16="http://schemas.microsoft.com/office/drawing/2014/main" id="{1F61752C-B534-7B4F-9DED-671F43E7EE2A}"/>
              </a:ext>
            </a:extLst>
          </p:cNvPr>
          <p:cNvSpPr>
            <a:spLocks noGrp="1"/>
          </p:cNvSpPr>
          <p:nvPr>
            <p:ph idx="1"/>
          </p:nvPr>
        </p:nvSpPr>
        <p:spPr>
          <a:xfrm>
            <a:off x="500270" y="1825624"/>
            <a:ext cx="6506757" cy="4351338"/>
          </a:xfrm>
        </p:spPr>
        <p:txBody>
          <a:bodyPr>
            <a:normAutofit lnSpcReduction="10000"/>
          </a:bodyPr>
          <a:lstStyle/>
          <a:p>
            <a:r>
              <a:rPr lang="en-US" b="1" dirty="0"/>
              <a:t>What it is</a:t>
            </a:r>
            <a:r>
              <a:rPr lang="en-US" dirty="0"/>
              <a:t>: lets you run multiple terminal screens concurrently</a:t>
            </a:r>
          </a:p>
          <a:p>
            <a:r>
              <a:rPr lang="en-US" dirty="0"/>
              <a:t>2 popular utilities for this:</a:t>
            </a:r>
          </a:p>
          <a:p>
            <a:pPr lvl="1"/>
            <a:r>
              <a:rPr lang="en-US" b="1" dirty="0"/>
              <a:t>Screen</a:t>
            </a:r>
            <a:r>
              <a:rPr lang="en-US" dirty="0"/>
              <a:t>:</a:t>
            </a:r>
          </a:p>
          <a:p>
            <a:pPr lvl="2"/>
            <a:r>
              <a:rPr lang="en-US" dirty="0"/>
              <a:t>Older, stable (?)</a:t>
            </a:r>
          </a:p>
          <a:p>
            <a:pPr lvl="1"/>
            <a:r>
              <a:rPr lang="en-US" b="1" dirty="0" err="1"/>
              <a:t>Tmux</a:t>
            </a:r>
            <a:r>
              <a:rPr lang="en-US" dirty="0"/>
              <a:t>:</a:t>
            </a:r>
          </a:p>
          <a:p>
            <a:pPr lvl="2"/>
            <a:r>
              <a:rPr lang="en-US" dirty="0"/>
              <a:t>More visual/user friendly</a:t>
            </a:r>
          </a:p>
          <a:p>
            <a:pPr lvl="2"/>
            <a:r>
              <a:rPr lang="en-US" dirty="0"/>
              <a:t>Newer, under active development</a:t>
            </a:r>
          </a:p>
          <a:p>
            <a:pPr lvl="2"/>
            <a:r>
              <a:rPr lang="en-US" dirty="0"/>
              <a:t>Better screen  layouts, </a:t>
            </a:r>
            <a:r>
              <a:rPr lang="en-US" dirty="0" err="1"/>
              <a:t>customizeable</a:t>
            </a:r>
            <a:endParaRPr lang="en-US" dirty="0"/>
          </a:p>
          <a:p>
            <a:pPr lvl="2"/>
            <a:endParaRPr lang="en-US" dirty="0"/>
          </a:p>
          <a:p>
            <a:pPr lvl="2"/>
            <a:endParaRPr lang="en-US" dirty="0"/>
          </a:p>
          <a:p>
            <a:r>
              <a:rPr lang="en-US" dirty="0"/>
              <a:t>Quick tutorial using both:</a:t>
            </a:r>
          </a:p>
          <a:p>
            <a:pPr lvl="1"/>
            <a:endParaRPr lang="en-US" dirty="0"/>
          </a:p>
        </p:txBody>
      </p:sp>
      <p:pic>
        <p:nvPicPr>
          <p:cNvPr id="4" name="Picture 3">
            <a:extLst>
              <a:ext uri="{FF2B5EF4-FFF2-40B4-BE49-F238E27FC236}">
                <a16:creationId xmlns:a16="http://schemas.microsoft.com/office/drawing/2014/main" id="{F686544A-2A2D-0542-8AC6-550E6D3E0DB0}"/>
              </a:ext>
            </a:extLst>
          </p:cNvPr>
          <p:cNvPicPr>
            <a:picLocks noChangeAspect="1"/>
          </p:cNvPicPr>
          <p:nvPr/>
        </p:nvPicPr>
        <p:blipFill>
          <a:blip r:embed="rId3"/>
          <a:stretch>
            <a:fillRect/>
          </a:stretch>
        </p:blipFill>
        <p:spPr>
          <a:xfrm>
            <a:off x="5685243" y="2244275"/>
            <a:ext cx="6506757" cy="3514035"/>
          </a:xfrm>
          <a:prstGeom prst="rect">
            <a:avLst/>
          </a:prstGeom>
        </p:spPr>
      </p:pic>
      <p:sp>
        <p:nvSpPr>
          <p:cNvPr id="5" name="TextBox 4">
            <a:extLst>
              <a:ext uri="{FF2B5EF4-FFF2-40B4-BE49-F238E27FC236}">
                <a16:creationId xmlns:a16="http://schemas.microsoft.com/office/drawing/2014/main" id="{782B5413-3095-B340-BEF5-A6B26A5DB68C}"/>
              </a:ext>
            </a:extLst>
          </p:cNvPr>
          <p:cNvSpPr txBox="1"/>
          <p:nvPr/>
        </p:nvSpPr>
        <p:spPr>
          <a:xfrm>
            <a:off x="6096000" y="6441724"/>
            <a:ext cx="7414591" cy="307777"/>
          </a:xfrm>
          <a:prstGeom prst="rect">
            <a:avLst/>
          </a:prstGeom>
          <a:noFill/>
        </p:spPr>
        <p:txBody>
          <a:bodyPr wrap="square" rtlCol="0">
            <a:spAutoFit/>
          </a:bodyPr>
          <a:lstStyle/>
          <a:p>
            <a:r>
              <a:rPr lang="en-US" sz="1400" i="1" dirty="0"/>
              <a:t>https://</a:t>
            </a:r>
            <a:r>
              <a:rPr lang="en-US" sz="1400" i="1" dirty="0" err="1"/>
              <a:t>medium.com</a:t>
            </a:r>
            <a:r>
              <a:rPr lang="en-US" sz="1400" i="1" dirty="0"/>
              <a:t>/</a:t>
            </a:r>
            <a:r>
              <a:rPr lang="en-US" sz="1400" i="1" dirty="0" err="1"/>
              <a:t>hackernoon</a:t>
            </a:r>
            <a:r>
              <a:rPr lang="en-US" sz="1400" i="1" dirty="0"/>
              <a:t>/a-gentle-introduction-to-tmux-8d784c404340</a:t>
            </a:r>
          </a:p>
        </p:txBody>
      </p:sp>
    </p:spTree>
    <p:extLst>
      <p:ext uri="{BB962C8B-B14F-4D97-AF65-F5344CB8AC3E}">
        <p14:creationId xmlns:p14="http://schemas.microsoft.com/office/powerpoint/2010/main" val="3500065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6EF2E-E857-CE48-B41F-DCF4D038CCC0}"/>
              </a:ext>
            </a:extLst>
          </p:cNvPr>
          <p:cNvSpPr>
            <a:spLocks noGrp="1"/>
          </p:cNvSpPr>
          <p:nvPr>
            <p:ph type="title"/>
          </p:nvPr>
        </p:nvSpPr>
        <p:spPr/>
        <p:txBody>
          <a:bodyPr/>
          <a:lstStyle/>
          <a:p>
            <a:r>
              <a:rPr lang="en-US" dirty="0"/>
              <a:t>Tracking jobs on battle-</a:t>
            </a:r>
            <a:r>
              <a:rPr lang="en-US" dirty="0" err="1"/>
              <a:t>bigmem</a:t>
            </a:r>
            <a:endParaRPr lang="en-US" dirty="0"/>
          </a:p>
        </p:txBody>
      </p:sp>
      <p:sp>
        <p:nvSpPr>
          <p:cNvPr id="3" name="Content Placeholder 2">
            <a:extLst>
              <a:ext uri="{FF2B5EF4-FFF2-40B4-BE49-F238E27FC236}">
                <a16:creationId xmlns:a16="http://schemas.microsoft.com/office/drawing/2014/main" id="{E44F6057-5484-8349-B57C-AC9A1358E85D}"/>
              </a:ext>
            </a:extLst>
          </p:cNvPr>
          <p:cNvSpPr>
            <a:spLocks noGrp="1"/>
          </p:cNvSpPr>
          <p:nvPr>
            <p:ph idx="1"/>
          </p:nvPr>
        </p:nvSpPr>
        <p:spPr/>
        <p:txBody>
          <a:bodyPr>
            <a:normAutofit/>
          </a:bodyPr>
          <a:lstStyle/>
          <a:p>
            <a:pPr marL="0" indent="0">
              <a:buNone/>
            </a:pPr>
            <a:r>
              <a:rPr lang="en-US" dirty="0"/>
              <a:t>View, sort, and kill jobs: </a:t>
            </a:r>
            <a:r>
              <a:rPr lang="en-US" dirty="0" err="1">
                <a:highlight>
                  <a:srgbClr val="C0C0C0"/>
                </a:highlight>
                <a:latin typeface="Andale Mono" panose="020B0509000000000004" pitchFamily="49" charset="0"/>
              </a:rPr>
              <a:t>htop</a:t>
            </a:r>
            <a:endParaRPr lang="en-US" dirty="0">
              <a:highlight>
                <a:srgbClr val="C0C0C0"/>
              </a:highlight>
              <a:latin typeface="Andale Mono" panose="020B0509000000000004" pitchFamily="49" charset="0"/>
            </a:endParaRPr>
          </a:p>
          <a:p>
            <a:pPr lvl="1"/>
            <a:r>
              <a:rPr lang="en-US" dirty="0"/>
              <a:t>Search functionality</a:t>
            </a:r>
          </a:p>
          <a:p>
            <a:pPr lvl="1"/>
            <a:r>
              <a:rPr lang="en-US" dirty="0"/>
              <a:t>Many ways to kill a job</a:t>
            </a:r>
          </a:p>
          <a:p>
            <a:pPr lvl="2"/>
            <a:r>
              <a:rPr lang="en-US" dirty="0"/>
              <a:t>SIGTERM: “It is the normal way to politely ask a program to terminate… his signal can be blocked, handled, and ignored”</a:t>
            </a:r>
          </a:p>
          <a:p>
            <a:pPr lvl="2"/>
            <a:r>
              <a:rPr lang="en-US" dirty="0"/>
              <a:t>SIGKILL: “used to cause immediate program termination. It cannot be handled or ignored, and is therefore always fatal”</a:t>
            </a:r>
          </a:p>
          <a:p>
            <a:pPr lvl="2"/>
            <a:r>
              <a:rPr lang="en-US" dirty="0"/>
              <a:t>SIGQUIT: equivalent of CTRL-C; core dump when it terminates.  “You can think of this as a program error condition “detected” by the user.”</a:t>
            </a:r>
          </a:p>
          <a:p>
            <a:pPr lvl="2"/>
            <a:r>
              <a:rPr lang="en-US" dirty="0"/>
              <a:t>SIGHUP:  ”used to report that the user’s terminal is disconnected”</a:t>
            </a:r>
          </a:p>
          <a:p>
            <a:pPr lvl="1"/>
            <a:endParaRPr lang="en-US" dirty="0"/>
          </a:p>
          <a:p>
            <a:pPr marL="0" lvl="0" indent="0">
              <a:buNone/>
            </a:pPr>
            <a:r>
              <a:rPr lang="en-US" dirty="0">
                <a:solidFill>
                  <a:prstClr val="black"/>
                </a:solidFill>
              </a:rPr>
              <a:t>You can also view this in a more pipe-friendly manner using : </a:t>
            </a:r>
            <a:r>
              <a:rPr lang="en-US" dirty="0" err="1">
                <a:solidFill>
                  <a:prstClr val="black"/>
                </a:solidFill>
                <a:highlight>
                  <a:srgbClr val="C0C0C0"/>
                </a:highlight>
                <a:latin typeface="Andale Mono" panose="020B0509000000000004" pitchFamily="49" charset="0"/>
              </a:rPr>
              <a:t>ps</a:t>
            </a:r>
            <a:r>
              <a:rPr lang="en-US" dirty="0">
                <a:solidFill>
                  <a:prstClr val="black"/>
                </a:solidFill>
                <a:highlight>
                  <a:srgbClr val="C0C0C0"/>
                </a:highlight>
                <a:latin typeface="Andale Mono" panose="020B0509000000000004" pitchFamily="49" charset="0"/>
              </a:rPr>
              <a:t> aux</a:t>
            </a:r>
          </a:p>
          <a:p>
            <a:pPr marL="0" indent="0">
              <a:buNone/>
            </a:pPr>
            <a:endParaRPr lang="en-US" dirty="0">
              <a:highlight>
                <a:srgbClr val="C0C0C0"/>
              </a:highlight>
              <a:latin typeface="Andale Mono" panose="020B0509000000000004" pitchFamily="49" charset="0"/>
            </a:endParaRPr>
          </a:p>
        </p:txBody>
      </p:sp>
    </p:spTree>
    <p:extLst>
      <p:ext uri="{BB962C8B-B14F-4D97-AF65-F5344CB8AC3E}">
        <p14:creationId xmlns:p14="http://schemas.microsoft.com/office/powerpoint/2010/main" val="1681657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423A2-4830-FE41-8350-468C177AB4AD}"/>
              </a:ext>
            </a:extLst>
          </p:cNvPr>
          <p:cNvSpPr>
            <a:spLocks noGrp="1"/>
          </p:cNvSpPr>
          <p:nvPr>
            <p:ph type="title"/>
          </p:nvPr>
        </p:nvSpPr>
        <p:spPr/>
        <p:txBody>
          <a:bodyPr/>
          <a:lstStyle/>
          <a:p>
            <a:r>
              <a:rPr lang="en-US" dirty="0"/>
              <a:t>Managing jobs</a:t>
            </a:r>
          </a:p>
        </p:txBody>
      </p:sp>
      <p:sp>
        <p:nvSpPr>
          <p:cNvPr id="3" name="Content Placeholder 2">
            <a:extLst>
              <a:ext uri="{FF2B5EF4-FFF2-40B4-BE49-F238E27FC236}">
                <a16:creationId xmlns:a16="http://schemas.microsoft.com/office/drawing/2014/main" id="{A8491B09-879F-BB4E-B7A1-D4D2190CC632}"/>
              </a:ext>
            </a:extLst>
          </p:cNvPr>
          <p:cNvSpPr>
            <a:spLocks noGrp="1"/>
          </p:cNvSpPr>
          <p:nvPr>
            <p:ph idx="1"/>
          </p:nvPr>
        </p:nvSpPr>
        <p:spPr>
          <a:xfrm>
            <a:off x="419100" y="1532699"/>
            <a:ext cx="11353800" cy="5126518"/>
          </a:xfrm>
        </p:spPr>
        <p:txBody>
          <a:bodyPr>
            <a:normAutofit lnSpcReduction="10000"/>
          </a:bodyPr>
          <a:lstStyle/>
          <a:p>
            <a:r>
              <a:rPr lang="en-US" dirty="0"/>
              <a:t>How can you control the resources used by a job on </a:t>
            </a:r>
            <a:r>
              <a:rPr lang="en-US" dirty="0">
                <a:highlight>
                  <a:srgbClr val="C0C0C0"/>
                </a:highlight>
              </a:rPr>
              <a:t>battle-</a:t>
            </a:r>
            <a:r>
              <a:rPr lang="en-US" dirty="0" err="1">
                <a:highlight>
                  <a:srgbClr val="C0C0C0"/>
                </a:highlight>
              </a:rPr>
              <a:t>bigmem</a:t>
            </a:r>
            <a:r>
              <a:rPr lang="en-US" dirty="0"/>
              <a:t>?</a:t>
            </a:r>
          </a:p>
          <a:p>
            <a:pPr lvl="1"/>
            <a:r>
              <a:rPr lang="en-US" dirty="0"/>
              <a:t>Program arguments: </a:t>
            </a:r>
          </a:p>
          <a:p>
            <a:pPr marL="457200" lvl="1" indent="0">
              <a:buNone/>
            </a:pPr>
            <a:r>
              <a:rPr lang="en-US" dirty="0"/>
              <a:t>(i.e. </a:t>
            </a:r>
            <a:r>
              <a:rPr lang="en-US" dirty="0">
                <a:latin typeface="Andale Mono" panose="020B0509000000000004" pitchFamily="49" charset="0"/>
              </a:rPr>
              <a:t>plink –</a:t>
            </a:r>
            <a:r>
              <a:rPr lang="en-US" dirty="0" err="1">
                <a:latin typeface="Andale Mono" panose="020B0509000000000004" pitchFamily="49" charset="0"/>
              </a:rPr>
              <a:t>pfile</a:t>
            </a:r>
            <a:r>
              <a:rPr lang="en-US" dirty="0">
                <a:latin typeface="Andale Mono" panose="020B0509000000000004" pitchFamily="49" charset="0"/>
              </a:rPr>
              <a:t> vars –o test –extract </a:t>
            </a:r>
            <a:r>
              <a:rPr lang="en-US" dirty="0" err="1">
                <a:latin typeface="Andale Mono" panose="020B0509000000000004" pitchFamily="49" charset="0"/>
              </a:rPr>
              <a:t>lista.txt</a:t>
            </a:r>
            <a:r>
              <a:rPr lang="en-US" dirty="0">
                <a:latin typeface="Andale Mono" panose="020B0509000000000004" pitchFamily="49" charset="0"/>
              </a:rPr>
              <a:t> –memory 1024)</a:t>
            </a:r>
          </a:p>
          <a:p>
            <a:pPr lvl="1"/>
            <a:r>
              <a:rPr lang="en-US" dirty="0" err="1"/>
              <a:t>Daeomontools</a:t>
            </a:r>
            <a:r>
              <a:rPr lang="en-US" dirty="0"/>
              <a:t> </a:t>
            </a:r>
            <a:r>
              <a:rPr lang="en-US" dirty="0" err="1">
                <a:highlight>
                  <a:srgbClr val="C0C0C0"/>
                </a:highlight>
                <a:latin typeface="Andale Mono" panose="020B0509000000000004" pitchFamily="49" charset="0"/>
              </a:rPr>
              <a:t>softlimit</a:t>
            </a:r>
            <a:endParaRPr lang="en-US" dirty="0">
              <a:highlight>
                <a:srgbClr val="C0C0C0"/>
              </a:highlight>
              <a:latin typeface="Andale Mono" panose="020B0509000000000004" pitchFamily="49" charset="0"/>
            </a:endParaRPr>
          </a:p>
          <a:p>
            <a:r>
              <a:rPr lang="en-US" dirty="0"/>
              <a:t>What happens if a job is running longer than expected? Or you need to terminate it for some reason?</a:t>
            </a:r>
          </a:p>
          <a:p>
            <a:pPr lvl="1"/>
            <a:r>
              <a:rPr lang="en-US" dirty="0"/>
              <a:t>Terminate in </a:t>
            </a:r>
            <a:r>
              <a:rPr lang="en-US" dirty="0" err="1"/>
              <a:t>htop</a:t>
            </a:r>
            <a:endParaRPr lang="en-US" dirty="0"/>
          </a:p>
          <a:p>
            <a:pPr lvl="1"/>
            <a:r>
              <a:rPr lang="en-US" dirty="0"/>
              <a:t>Use “kill”:</a:t>
            </a:r>
          </a:p>
          <a:p>
            <a:pPr lvl="2"/>
            <a:r>
              <a:rPr lang="en-US" sz="3000" dirty="0">
                <a:highlight>
                  <a:srgbClr val="C0C0C0"/>
                </a:highlight>
                <a:latin typeface="Andale Mono" panose="020B0509000000000004" pitchFamily="49" charset="0"/>
              </a:rPr>
              <a:t>kill  PID</a:t>
            </a:r>
          </a:p>
          <a:p>
            <a:pPr lvl="2"/>
            <a:r>
              <a:rPr lang="en-US" sz="3000" dirty="0" err="1">
                <a:highlight>
                  <a:srgbClr val="C0C0C0"/>
                </a:highlight>
                <a:latin typeface="Andale Mono" panose="020B0509000000000004" pitchFamily="49" charset="0"/>
              </a:rPr>
              <a:t>pkill</a:t>
            </a:r>
            <a:r>
              <a:rPr lang="en-US" sz="3000" dirty="0">
                <a:highlight>
                  <a:srgbClr val="C0C0C0"/>
                </a:highlight>
                <a:latin typeface="Andale Mono" panose="020B0509000000000004" pitchFamily="49" charset="0"/>
              </a:rPr>
              <a:t> –U </a:t>
            </a:r>
            <a:r>
              <a:rPr lang="en-US" sz="3000" dirty="0" err="1">
                <a:highlight>
                  <a:srgbClr val="C0C0C0"/>
                </a:highlight>
                <a:latin typeface="Andale Mono" panose="020B0509000000000004" pitchFamily="49" charset="0"/>
              </a:rPr>
              <a:t>username@jhu.edu</a:t>
            </a:r>
            <a:endParaRPr lang="en-US" sz="3000" dirty="0">
              <a:highlight>
                <a:srgbClr val="C0C0C0"/>
              </a:highlight>
              <a:latin typeface="Andale Mono" panose="020B0509000000000004" pitchFamily="49" charset="0"/>
            </a:endParaRPr>
          </a:p>
          <a:p>
            <a:pPr lvl="2"/>
            <a:endParaRPr lang="en-US" dirty="0"/>
          </a:p>
          <a:p>
            <a:r>
              <a:rPr lang="en-US" dirty="0">
                <a:latin typeface="+mj-lt"/>
              </a:rPr>
              <a:t>Surya’s</a:t>
            </a:r>
            <a:r>
              <a:rPr lang="en-US" dirty="0">
                <a:highlight>
                  <a:srgbClr val="C0C0C0"/>
                </a:highlight>
                <a:latin typeface="Andale Mono" panose="020B0509000000000004" pitchFamily="49" charset="0"/>
              </a:rPr>
              <a:t> </a:t>
            </a:r>
            <a:r>
              <a:rPr lang="en-US" dirty="0" err="1">
                <a:highlight>
                  <a:srgbClr val="C0C0C0"/>
                </a:highlight>
                <a:latin typeface="Andale Mono" panose="020B0509000000000004" pitchFamily="49" charset="0"/>
              </a:rPr>
              <a:t>ninjakiller</a:t>
            </a:r>
            <a:r>
              <a:rPr lang="en-US" dirty="0"/>
              <a:t> </a:t>
            </a:r>
          </a:p>
        </p:txBody>
      </p:sp>
    </p:spTree>
    <p:extLst>
      <p:ext uri="{BB962C8B-B14F-4D97-AF65-F5344CB8AC3E}">
        <p14:creationId xmlns:p14="http://schemas.microsoft.com/office/powerpoint/2010/main" val="4058461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51FA5-E306-2B43-AE0F-352C0F8C685F}"/>
              </a:ext>
            </a:extLst>
          </p:cNvPr>
          <p:cNvSpPr>
            <a:spLocks noGrp="1"/>
          </p:cNvSpPr>
          <p:nvPr>
            <p:ph type="title"/>
          </p:nvPr>
        </p:nvSpPr>
        <p:spPr/>
        <p:txBody>
          <a:bodyPr/>
          <a:lstStyle/>
          <a:p>
            <a:r>
              <a:rPr lang="en-US" dirty="0"/>
              <a:t>Organizing projects</a:t>
            </a:r>
          </a:p>
        </p:txBody>
      </p:sp>
      <p:pic>
        <p:nvPicPr>
          <p:cNvPr id="4" name="Picture 3">
            <a:extLst>
              <a:ext uri="{FF2B5EF4-FFF2-40B4-BE49-F238E27FC236}">
                <a16:creationId xmlns:a16="http://schemas.microsoft.com/office/drawing/2014/main" id="{2136A403-B716-4945-BDE1-DF09CFDF00CC}"/>
              </a:ext>
            </a:extLst>
          </p:cNvPr>
          <p:cNvPicPr>
            <a:picLocks noChangeAspect="1"/>
          </p:cNvPicPr>
          <p:nvPr/>
        </p:nvPicPr>
        <p:blipFill>
          <a:blip r:embed="rId3"/>
          <a:stretch>
            <a:fillRect/>
          </a:stretch>
        </p:blipFill>
        <p:spPr>
          <a:xfrm>
            <a:off x="1232453" y="1690688"/>
            <a:ext cx="9283148" cy="2640162"/>
          </a:xfrm>
          <a:prstGeom prst="rect">
            <a:avLst/>
          </a:prstGeom>
        </p:spPr>
      </p:pic>
    </p:spTree>
    <p:extLst>
      <p:ext uri="{BB962C8B-B14F-4D97-AF65-F5344CB8AC3E}">
        <p14:creationId xmlns:p14="http://schemas.microsoft.com/office/powerpoint/2010/main" val="4263836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51FA5-E306-2B43-AE0F-352C0F8C685F}"/>
              </a:ext>
            </a:extLst>
          </p:cNvPr>
          <p:cNvSpPr>
            <a:spLocks noGrp="1"/>
          </p:cNvSpPr>
          <p:nvPr>
            <p:ph type="title"/>
          </p:nvPr>
        </p:nvSpPr>
        <p:spPr/>
        <p:txBody>
          <a:bodyPr/>
          <a:lstStyle/>
          <a:p>
            <a:r>
              <a:rPr lang="en-US" dirty="0"/>
              <a:t>Organizing projects</a:t>
            </a:r>
          </a:p>
        </p:txBody>
      </p:sp>
      <p:pic>
        <p:nvPicPr>
          <p:cNvPr id="4" name="Picture 3">
            <a:extLst>
              <a:ext uri="{FF2B5EF4-FFF2-40B4-BE49-F238E27FC236}">
                <a16:creationId xmlns:a16="http://schemas.microsoft.com/office/drawing/2014/main" id="{2136A403-B716-4945-BDE1-DF09CFDF00CC}"/>
              </a:ext>
            </a:extLst>
          </p:cNvPr>
          <p:cNvPicPr>
            <a:picLocks noChangeAspect="1"/>
          </p:cNvPicPr>
          <p:nvPr/>
        </p:nvPicPr>
        <p:blipFill>
          <a:blip r:embed="rId3"/>
          <a:stretch>
            <a:fillRect/>
          </a:stretch>
        </p:blipFill>
        <p:spPr>
          <a:xfrm>
            <a:off x="1232453" y="1690688"/>
            <a:ext cx="9283148" cy="2640162"/>
          </a:xfrm>
          <a:prstGeom prst="rect">
            <a:avLst/>
          </a:prstGeom>
        </p:spPr>
      </p:pic>
      <p:sp>
        <p:nvSpPr>
          <p:cNvPr id="3" name="TextBox 2">
            <a:extLst>
              <a:ext uri="{FF2B5EF4-FFF2-40B4-BE49-F238E27FC236}">
                <a16:creationId xmlns:a16="http://schemas.microsoft.com/office/drawing/2014/main" id="{2D4476C6-E06B-EE4B-976A-7D661F87981C}"/>
              </a:ext>
            </a:extLst>
          </p:cNvPr>
          <p:cNvSpPr txBox="1"/>
          <p:nvPr/>
        </p:nvSpPr>
        <p:spPr>
          <a:xfrm>
            <a:off x="596348" y="4512365"/>
            <a:ext cx="10396330" cy="2246769"/>
          </a:xfrm>
          <a:prstGeom prst="rect">
            <a:avLst/>
          </a:prstGeom>
          <a:noFill/>
        </p:spPr>
        <p:txBody>
          <a:bodyPr wrap="square" rtlCol="0">
            <a:spAutoFit/>
          </a:bodyPr>
          <a:lstStyle/>
          <a:p>
            <a:r>
              <a:rPr lang="en-US" sz="2800" dirty="0"/>
              <a:t>Overarching Principles:</a:t>
            </a:r>
          </a:p>
          <a:p>
            <a:pPr marL="342900" indent="-342900">
              <a:buAutoNum type="arabicParenR"/>
            </a:pPr>
            <a:r>
              <a:rPr lang="en-US" sz="2800" dirty="0"/>
              <a:t>“﻿Someone unfamiliar with your project should be able to look at your computer files and understand in detail what you did and why.”</a:t>
            </a:r>
          </a:p>
          <a:p>
            <a:pPr marL="342900" indent="-342900">
              <a:buAutoNum type="arabicParenR"/>
            </a:pPr>
            <a:r>
              <a:rPr lang="en-US" sz="2800" dirty="0"/>
              <a:t>" ﻿Everything you do, you will probably have to do over again”</a:t>
            </a:r>
          </a:p>
          <a:p>
            <a:endParaRPr lang="en-US" sz="2800" dirty="0"/>
          </a:p>
        </p:txBody>
      </p:sp>
    </p:spTree>
    <p:extLst>
      <p:ext uri="{BB962C8B-B14F-4D97-AF65-F5344CB8AC3E}">
        <p14:creationId xmlns:p14="http://schemas.microsoft.com/office/powerpoint/2010/main" val="2743929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B7940-EFFB-F046-BC76-31A521D33526}"/>
              </a:ext>
            </a:extLst>
          </p:cNvPr>
          <p:cNvSpPr>
            <a:spLocks noGrp="1"/>
          </p:cNvSpPr>
          <p:nvPr>
            <p:ph type="title"/>
          </p:nvPr>
        </p:nvSpPr>
        <p:spPr>
          <a:xfrm>
            <a:off x="0" y="68201"/>
            <a:ext cx="10515600" cy="726929"/>
          </a:xfrm>
        </p:spPr>
        <p:txBody>
          <a:bodyPr/>
          <a:lstStyle/>
          <a:p>
            <a:r>
              <a:rPr lang="en-US" dirty="0"/>
              <a:t>Directory organization</a:t>
            </a:r>
          </a:p>
        </p:txBody>
      </p:sp>
      <p:pic>
        <p:nvPicPr>
          <p:cNvPr id="4" name="Picture 3">
            <a:extLst>
              <a:ext uri="{FF2B5EF4-FFF2-40B4-BE49-F238E27FC236}">
                <a16:creationId xmlns:a16="http://schemas.microsoft.com/office/drawing/2014/main" id="{87339C30-49F2-784B-A694-41B3FB397B5F}"/>
              </a:ext>
            </a:extLst>
          </p:cNvPr>
          <p:cNvPicPr>
            <a:picLocks noChangeAspect="1"/>
          </p:cNvPicPr>
          <p:nvPr/>
        </p:nvPicPr>
        <p:blipFill>
          <a:blip r:embed="rId3"/>
          <a:stretch>
            <a:fillRect/>
          </a:stretch>
        </p:blipFill>
        <p:spPr>
          <a:xfrm>
            <a:off x="0" y="795130"/>
            <a:ext cx="10177683" cy="5542975"/>
          </a:xfrm>
          <a:prstGeom prst="rect">
            <a:avLst/>
          </a:prstGeom>
        </p:spPr>
      </p:pic>
    </p:spTree>
    <p:extLst>
      <p:ext uri="{BB962C8B-B14F-4D97-AF65-F5344CB8AC3E}">
        <p14:creationId xmlns:p14="http://schemas.microsoft.com/office/powerpoint/2010/main" val="756085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B7940-EFFB-F046-BC76-31A521D33526}"/>
              </a:ext>
            </a:extLst>
          </p:cNvPr>
          <p:cNvSpPr>
            <a:spLocks noGrp="1"/>
          </p:cNvSpPr>
          <p:nvPr>
            <p:ph type="title"/>
          </p:nvPr>
        </p:nvSpPr>
        <p:spPr>
          <a:xfrm>
            <a:off x="0" y="68201"/>
            <a:ext cx="10515600" cy="726929"/>
          </a:xfrm>
        </p:spPr>
        <p:txBody>
          <a:bodyPr/>
          <a:lstStyle/>
          <a:p>
            <a:r>
              <a:rPr lang="en-US" dirty="0"/>
              <a:t>Directory organization</a:t>
            </a:r>
          </a:p>
        </p:txBody>
      </p:sp>
      <p:cxnSp>
        <p:nvCxnSpPr>
          <p:cNvPr id="5" name="Straight Arrow Connector 4">
            <a:extLst>
              <a:ext uri="{FF2B5EF4-FFF2-40B4-BE49-F238E27FC236}">
                <a16:creationId xmlns:a16="http://schemas.microsoft.com/office/drawing/2014/main" id="{D1DE4CB4-150C-CE42-845F-7ADA1D88B2F2}"/>
              </a:ext>
            </a:extLst>
          </p:cNvPr>
          <p:cNvCxnSpPr>
            <a:cxnSpLocks/>
          </p:cNvCxnSpPr>
          <p:nvPr/>
        </p:nvCxnSpPr>
        <p:spPr>
          <a:xfrm flipH="1">
            <a:off x="10177684" y="3886200"/>
            <a:ext cx="168963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28450347-6759-1D43-9844-3877654B7DB0}"/>
              </a:ext>
            </a:extLst>
          </p:cNvPr>
          <p:cNvPicPr>
            <a:picLocks noChangeAspect="1"/>
          </p:cNvPicPr>
          <p:nvPr/>
        </p:nvPicPr>
        <p:blipFill>
          <a:blip r:embed="rId3"/>
          <a:stretch>
            <a:fillRect/>
          </a:stretch>
        </p:blipFill>
        <p:spPr>
          <a:xfrm>
            <a:off x="0" y="795130"/>
            <a:ext cx="10177683" cy="5542975"/>
          </a:xfrm>
          <a:prstGeom prst="rect">
            <a:avLst/>
          </a:prstGeom>
        </p:spPr>
      </p:pic>
    </p:spTree>
    <p:extLst>
      <p:ext uri="{BB962C8B-B14F-4D97-AF65-F5344CB8AC3E}">
        <p14:creationId xmlns:p14="http://schemas.microsoft.com/office/powerpoint/2010/main" val="3153094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B7940-EFFB-F046-BC76-31A521D33526}"/>
              </a:ext>
            </a:extLst>
          </p:cNvPr>
          <p:cNvSpPr>
            <a:spLocks noGrp="1"/>
          </p:cNvSpPr>
          <p:nvPr>
            <p:ph type="title"/>
          </p:nvPr>
        </p:nvSpPr>
        <p:spPr>
          <a:xfrm>
            <a:off x="0" y="68201"/>
            <a:ext cx="10515600" cy="726929"/>
          </a:xfrm>
        </p:spPr>
        <p:txBody>
          <a:bodyPr/>
          <a:lstStyle/>
          <a:p>
            <a:r>
              <a:rPr lang="en-US" dirty="0"/>
              <a:t>Directory organization</a:t>
            </a:r>
          </a:p>
        </p:txBody>
      </p:sp>
      <p:pic>
        <p:nvPicPr>
          <p:cNvPr id="6" name="Picture 5">
            <a:extLst>
              <a:ext uri="{FF2B5EF4-FFF2-40B4-BE49-F238E27FC236}">
                <a16:creationId xmlns:a16="http://schemas.microsoft.com/office/drawing/2014/main" id="{28450347-6759-1D43-9844-3877654B7DB0}"/>
              </a:ext>
            </a:extLst>
          </p:cNvPr>
          <p:cNvPicPr>
            <a:picLocks noChangeAspect="1"/>
          </p:cNvPicPr>
          <p:nvPr/>
        </p:nvPicPr>
        <p:blipFill>
          <a:blip r:embed="rId3"/>
          <a:stretch>
            <a:fillRect/>
          </a:stretch>
        </p:blipFill>
        <p:spPr>
          <a:xfrm>
            <a:off x="0" y="795130"/>
            <a:ext cx="10177683" cy="5542975"/>
          </a:xfrm>
          <a:prstGeom prst="rect">
            <a:avLst/>
          </a:prstGeom>
        </p:spPr>
      </p:pic>
      <p:cxnSp>
        <p:nvCxnSpPr>
          <p:cNvPr id="5" name="Straight Arrow Connector 4">
            <a:extLst>
              <a:ext uri="{FF2B5EF4-FFF2-40B4-BE49-F238E27FC236}">
                <a16:creationId xmlns:a16="http://schemas.microsoft.com/office/drawing/2014/main" id="{D1DE4CB4-150C-CE42-845F-7ADA1D88B2F2}"/>
              </a:ext>
            </a:extLst>
          </p:cNvPr>
          <p:cNvCxnSpPr>
            <a:cxnSpLocks/>
          </p:cNvCxnSpPr>
          <p:nvPr/>
        </p:nvCxnSpPr>
        <p:spPr>
          <a:xfrm flipH="1">
            <a:off x="8488045" y="2792895"/>
            <a:ext cx="168963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6CD5F69-F72B-3E4D-937E-49FE2C695ADB}"/>
              </a:ext>
            </a:extLst>
          </p:cNvPr>
          <p:cNvSpPr txBox="1"/>
          <p:nvPr/>
        </p:nvSpPr>
        <p:spPr>
          <a:xfrm>
            <a:off x="7957930" y="29593"/>
            <a:ext cx="4234070" cy="2585323"/>
          </a:xfrm>
          <a:prstGeom prst="rect">
            <a:avLst/>
          </a:prstGeom>
          <a:noFill/>
        </p:spPr>
        <p:txBody>
          <a:bodyPr wrap="square" rtlCol="0">
            <a:spAutoFit/>
          </a:bodyPr>
          <a:lstStyle/>
          <a:p>
            <a:r>
              <a:rPr lang="en-US" b="1" dirty="0"/>
              <a:t>LAB NOTEBOOK</a:t>
            </a:r>
          </a:p>
          <a:p>
            <a:pPr marL="285750" indent="-285750">
              <a:buFont typeface="Arial" panose="020B0604020202020204" pitchFamily="34" charset="0"/>
              <a:buChar char="•"/>
            </a:pPr>
            <a:r>
              <a:rPr lang="en-US" b="1" dirty="0"/>
              <a:t>Dated</a:t>
            </a:r>
          </a:p>
          <a:p>
            <a:pPr marL="285750" indent="-285750">
              <a:buFont typeface="Arial" panose="020B0604020202020204" pitchFamily="34" charset="0"/>
              <a:buChar char="•"/>
            </a:pPr>
            <a:r>
              <a:rPr lang="en-US" dirty="0"/>
              <a:t>Verbose and detailed (images, plots, etc.</a:t>
            </a:r>
          </a:p>
          <a:p>
            <a:pPr marL="285750" indent="-285750">
              <a:buFont typeface="Arial" panose="020B0604020202020204" pitchFamily="34" charset="0"/>
              <a:buChar char="•"/>
            </a:pPr>
            <a:r>
              <a:rPr lang="en-US" dirty="0"/>
              <a:t>Conclusions- if it failed, how you know</a:t>
            </a:r>
          </a:p>
          <a:p>
            <a:pPr marL="285750" indent="-285750">
              <a:buFont typeface="Arial" panose="020B0604020202020204" pitchFamily="34" charset="0"/>
              <a:buChar char="•"/>
            </a:pPr>
            <a:r>
              <a:rPr lang="en-US" dirty="0"/>
              <a:t>Ideas</a:t>
            </a:r>
          </a:p>
          <a:p>
            <a:pPr marL="285750" indent="-285750">
              <a:buFont typeface="Arial" panose="020B0604020202020204" pitchFamily="34" charset="0"/>
              <a:buChar char="•"/>
            </a:pPr>
            <a:r>
              <a:rPr lang="en-US" dirty="0"/>
              <a:t>Suggests to be kept online- so may not reside here but could coordinate with these dates</a:t>
            </a:r>
          </a:p>
          <a:p>
            <a:r>
              <a:rPr lang="en-US" i="1" dirty="0"/>
              <a:t>(i.e. </a:t>
            </a:r>
            <a:r>
              <a:rPr lang="en-US" b="1" i="1" dirty="0" err="1"/>
              <a:t>Benchling</a:t>
            </a:r>
            <a:r>
              <a:rPr lang="en-US" b="1" i="1" dirty="0"/>
              <a:t> </a:t>
            </a:r>
            <a:r>
              <a:rPr lang="en-US" i="1" dirty="0"/>
              <a:t>notebook)</a:t>
            </a:r>
          </a:p>
        </p:txBody>
      </p:sp>
    </p:spTree>
    <p:extLst>
      <p:ext uri="{BB962C8B-B14F-4D97-AF65-F5344CB8AC3E}">
        <p14:creationId xmlns:p14="http://schemas.microsoft.com/office/powerpoint/2010/main" val="4109228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985EC7-163D-F842-B87E-8574526561B7}"/>
              </a:ext>
            </a:extLst>
          </p:cNvPr>
          <p:cNvPicPr>
            <a:picLocks noChangeAspect="1"/>
          </p:cNvPicPr>
          <p:nvPr/>
        </p:nvPicPr>
        <p:blipFill>
          <a:blip r:embed="rId3"/>
          <a:stretch>
            <a:fillRect/>
          </a:stretch>
        </p:blipFill>
        <p:spPr>
          <a:xfrm>
            <a:off x="3541459" y="254627"/>
            <a:ext cx="4546600" cy="1473200"/>
          </a:xfrm>
          <a:prstGeom prst="rect">
            <a:avLst/>
          </a:prstGeom>
        </p:spPr>
      </p:pic>
      <p:graphicFrame>
        <p:nvGraphicFramePr>
          <p:cNvPr id="10" name="Table 11">
            <a:extLst>
              <a:ext uri="{FF2B5EF4-FFF2-40B4-BE49-F238E27FC236}">
                <a16:creationId xmlns:a16="http://schemas.microsoft.com/office/drawing/2014/main" id="{B954A6D4-0897-FA44-90FC-04629AFEED92}"/>
              </a:ext>
            </a:extLst>
          </p:cNvPr>
          <p:cNvGraphicFramePr>
            <a:graphicFrameLocks noGrp="1"/>
          </p:cNvGraphicFramePr>
          <p:nvPr>
            <p:extLst>
              <p:ext uri="{D42A27DB-BD31-4B8C-83A1-F6EECF244321}">
                <p14:modId xmlns:p14="http://schemas.microsoft.com/office/powerpoint/2010/main" val="1508143856"/>
              </p:ext>
            </p:extLst>
          </p:nvPr>
        </p:nvGraphicFramePr>
        <p:xfrm>
          <a:off x="2549939" y="2389440"/>
          <a:ext cx="7092122" cy="3383280"/>
        </p:xfrm>
        <a:graphic>
          <a:graphicData uri="http://schemas.openxmlformats.org/drawingml/2006/table">
            <a:tbl>
              <a:tblPr firstRow="1" bandRow="1">
                <a:tableStyleId>{5C22544A-7EE6-4342-B048-85BDC9FD1C3A}</a:tableStyleId>
              </a:tblPr>
              <a:tblGrid>
                <a:gridCol w="3546061">
                  <a:extLst>
                    <a:ext uri="{9D8B030D-6E8A-4147-A177-3AD203B41FA5}">
                      <a16:colId xmlns:a16="http://schemas.microsoft.com/office/drawing/2014/main" val="2039285831"/>
                    </a:ext>
                  </a:extLst>
                </a:gridCol>
                <a:gridCol w="3546061">
                  <a:extLst>
                    <a:ext uri="{9D8B030D-6E8A-4147-A177-3AD203B41FA5}">
                      <a16:colId xmlns:a16="http://schemas.microsoft.com/office/drawing/2014/main" val="3956484948"/>
                    </a:ext>
                  </a:extLst>
                </a:gridCol>
              </a:tblGrid>
              <a:tr h="370840">
                <a:tc>
                  <a:txBody>
                    <a:bodyPr/>
                    <a:lstStyle/>
                    <a:p>
                      <a:r>
                        <a:rPr lang="en-US" sz="3200" dirty="0"/>
                        <a:t>Type of Core</a:t>
                      </a:r>
                    </a:p>
                  </a:txBody>
                  <a:tcPr/>
                </a:tc>
                <a:tc>
                  <a:txBody>
                    <a:bodyPr/>
                    <a:lstStyle/>
                    <a:p>
                      <a:r>
                        <a:rPr lang="en-US" sz="3200" dirty="0"/>
                        <a:t>Number </a:t>
                      </a:r>
                    </a:p>
                  </a:txBody>
                  <a:tcPr/>
                </a:tc>
                <a:extLst>
                  <a:ext uri="{0D108BD9-81ED-4DB2-BD59-A6C34878D82A}">
                    <a16:rowId xmlns:a16="http://schemas.microsoft.com/office/drawing/2014/main" val="1912963756"/>
                  </a:ext>
                </a:extLst>
              </a:tr>
              <a:tr h="370840">
                <a:tc>
                  <a:txBody>
                    <a:bodyPr/>
                    <a:lstStyle/>
                    <a:p>
                      <a:r>
                        <a:rPr lang="en-US" sz="3200" dirty="0"/>
                        <a:t>Regular compute cores</a:t>
                      </a:r>
                    </a:p>
                  </a:txBody>
                  <a:tcPr/>
                </a:tc>
                <a:tc>
                  <a:txBody>
                    <a:bodyPr/>
                    <a:lstStyle/>
                    <a:p>
                      <a:r>
                        <a:rPr lang="en-US" sz="3200" dirty="0"/>
                        <a:t>~17500</a:t>
                      </a:r>
                    </a:p>
                  </a:txBody>
                  <a:tcPr/>
                </a:tc>
                <a:extLst>
                  <a:ext uri="{0D108BD9-81ED-4DB2-BD59-A6C34878D82A}">
                    <a16:rowId xmlns:a16="http://schemas.microsoft.com/office/drawing/2014/main" val="2041496487"/>
                  </a:ext>
                </a:extLst>
              </a:tr>
              <a:tr h="370840">
                <a:tc>
                  <a:txBody>
                    <a:bodyPr/>
                    <a:lstStyle/>
                    <a:p>
                      <a:r>
                        <a:rPr lang="en-US" sz="3200" dirty="0"/>
                        <a:t>Large memory cores</a:t>
                      </a:r>
                    </a:p>
                  </a:txBody>
                  <a:tcPr/>
                </a:tc>
                <a:tc>
                  <a:txBody>
                    <a:bodyPr/>
                    <a:lstStyle/>
                    <a:p>
                      <a:r>
                        <a:rPr lang="en-US" sz="3200" dirty="0"/>
                        <a:t>~3700</a:t>
                      </a:r>
                    </a:p>
                  </a:txBody>
                  <a:tcPr/>
                </a:tc>
                <a:extLst>
                  <a:ext uri="{0D108BD9-81ED-4DB2-BD59-A6C34878D82A}">
                    <a16:rowId xmlns:a16="http://schemas.microsoft.com/office/drawing/2014/main" val="2155541244"/>
                  </a:ext>
                </a:extLst>
              </a:tr>
              <a:tr h="370840">
                <a:tc>
                  <a:txBody>
                    <a:bodyPr/>
                    <a:lstStyle/>
                    <a:p>
                      <a:r>
                        <a:rPr lang="en-US" sz="3200" dirty="0"/>
                        <a:t>GPU cores</a:t>
                      </a:r>
                    </a:p>
                  </a:txBody>
                  <a:tcPr/>
                </a:tc>
                <a:tc>
                  <a:txBody>
                    <a:bodyPr/>
                    <a:lstStyle/>
                    <a:p>
                      <a:r>
                        <a:rPr lang="en-US" sz="3200" dirty="0"/>
                        <a:t>~50 </a:t>
                      </a:r>
                    </a:p>
                  </a:txBody>
                  <a:tcPr/>
                </a:tc>
                <a:extLst>
                  <a:ext uri="{0D108BD9-81ED-4DB2-BD59-A6C34878D82A}">
                    <a16:rowId xmlns:a16="http://schemas.microsoft.com/office/drawing/2014/main" val="685017577"/>
                  </a:ext>
                </a:extLst>
              </a:tr>
              <a:tr h="370840">
                <a:tc>
                  <a:txBody>
                    <a:bodyPr/>
                    <a:lstStyle/>
                    <a:p>
                      <a:r>
                        <a:rPr lang="en-US" sz="3200" dirty="0"/>
                        <a:t>TOTAL</a:t>
                      </a:r>
                    </a:p>
                  </a:txBody>
                  <a:tcPr/>
                </a:tc>
                <a:tc>
                  <a:txBody>
                    <a:bodyPr/>
                    <a:lstStyle/>
                    <a:p>
                      <a:r>
                        <a:rPr lang="en-US" sz="3200" dirty="0"/>
                        <a:t>23,280</a:t>
                      </a:r>
                    </a:p>
                  </a:txBody>
                  <a:tcPr/>
                </a:tc>
                <a:extLst>
                  <a:ext uri="{0D108BD9-81ED-4DB2-BD59-A6C34878D82A}">
                    <a16:rowId xmlns:a16="http://schemas.microsoft.com/office/drawing/2014/main" val="4146653070"/>
                  </a:ext>
                </a:extLst>
              </a:tr>
            </a:tbl>
          </a:graphicData>
        </a:graphic>
      </p:graphicFrame>
    </p:spTree>
    <p:extLst>
      <p:ext uri="{BB962C8B-B14F-4D97-AF65-F5344CB8AC3E}">
        <p14:creationId xmlns:p14="http://schemas.microsoft.com/office/powerpoint/2010/main" val="1007356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B7940-EFFB-F046-BC76-31A521D33526}"/>
              </a:ext>
            </a:extLst>
          </p:cNvPr>
          <p:cNvSpPr>
            <a:spLocks noGrp="1"/>
          </p:cNvSpPr>
          <p:nvPr>
            <p:ph type="title"/>
          </p:nvPr>
        </p:nvSpPr>
        <p:spPr>
          <a:xfrm>
            <a:off x="0" y="68201"/>
            <a:ext cx="10515600" cy="726929"/>
          </a:xfrm>
        </p:spPr>
        <p:txBody>
          <a:bodyPr/>
          <a:lstStyle/>
          <a:p>
            <a:r>
              <a:rPr lang="en-US" dirty="0"/>
              <a:t>Directory organization</a:t>
            </a:r>
          </a:p>
        </p:txBody>
      </p:sp>
      <p:pic>
        <p:nvPicPr>
          <p:cNvPr id="6" name="Picture 5">
            <a:extLst>
              <a:ext uri="{FF2B5EF4-FFF2-40B4-BE49-F238E27FC236}">
                <a16:creationId xmlns:a16="http://schemas.microsoft.com/office/drawing/2014/main" id="{28450347-6759-1D43-9844-3877654B7DB0}"/>
              </a:ext>
            </a:extLst>
          </p:cNvPr>
          <p:cNvPicPr>
            <a:picLocks noChangeAspect="1"/>
          </p:cNvPicPr>
          <p:nvPr/>
        </p:nvPicPr>
        <p:blipFill>
          <a:blip r:embed="rId3"/>
          <a:stretch>
            <a:fillRect/>
          </a:stretch>
        </p:blipFill>
        <p:spPr>
          <a:xfrm>
            <a:off x="0" y="795130"/>
            <a:ext cx="10177683" cy="5542975"/>
          </a:xfrm>
          <a:prstGeom prst="rect">
            <a:avLst/>
          </a:prstGeom>
        </p:spPr>
      </p:pic>
      <p:cxnSp>
        <p:nvCxnSpPr>
          <p:cNvPr id="5" name="Straight Arrow Connector 4">
            <a:extLst>
              <a:ext uri="{FF2B5EF4-FFF2-40B4-BE49-F238E27FC236}">
                <a16:creationId xmlns:a16="http://schemas.microsoft.com/office/drawing/2014/main" id="{D1DE4CB4-150C-CE42-845F-7ADA1D88B2F2}"/>
              </a:ext>
            </a:extLst>
          </p:cNvPr>
          <p:cNvCxnSpPr>
            <a:cxnSpLocks/>
          </p:cNvCxnSpPr>
          <p:nvPr/>
        </p:nvCxnSpPr>
        <p:spPr>
          <a:xfrm flipH="1">
            <a:off x="9144027" y="4263885"/>
            <a:ext cx="168963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6CD5F69-F72B-3E4D-937E-49FE2C695ADB}"/>
              </a:ext>
            </a:extLst>
          </p:cNvPr>
          <p:cNvSpPr txBox="1"/>
          <p:nvPr/>
        </p:nvSpPr>
        <p:spPr>
          <a:xfrm>
            <a:off x="7560365" y="851085"/>
            <a:ext cx="4512365" cy="1200329"/>
          </a:xfrm>
          <a:prstGeom prst="rect">
            <a:avLst/>
          </a:prstGeom>
          <a:noFill/>
        </p:spPr>
        <p:txBody>
          <a:bodyPr wrap="square" rtlCol="0">
            <a:spAutoFit/>
          </a:bodyPr>
          <a:lstStyle/>
          <a:p>
            <a:r>
              <a:rPr lang="en-US" i="1" dirty="0"/>
              <a:t>Running experiments:</a:t>
            </a:r>
          </a:p>
          <a:p>
            <a:pPr marL="285750" indent="-285750">
              <a:buFont typeface="Arial" panose="020B0604020202020204" pitchFamily="34" charset="0"/>
              <a:buChar char="•"/>
            </a:pPr>
            <a:r>
              <a:rPr lang="en-US" dirty="0"/>
              <a:t>Include a readme with all commands or a driver script that runs everything start to finish</a:t>
            </a:r>
          </a:p>
        </p:txBody>
      </p:sp>
    </p:spTree>
    <p:extLst>
      <p:ext uri="{BB962C8B-B14F-4D97-AF65-F5344CB8AC3E}">
        <p14:creationId xmlns:p14="http://schemas.microsoft.com/office/powerpoint/2010/main" val="788239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B7940-EFFB-F046-BC76-31A521D33526}"/>
              </a:ext>
            </a:extLst>
          </p:cNvPr>
          <p:cNvSpPr>
            <a:spLocks noGrp="1"/>
          </p:cNvSpPr>
          <p:nvPr>
            <p:ph type="title"/>
          </p:nvPr>
        </p:nvSpPr>
        <p:spPr>
          <a:xfrm>
            <a:off x="0" y="68201"/>
            <a:ext cx="10515600" cy="726929"/>
          </a:xfrm>
        </p:spPr>
        <p:txBody>
          <a:bodyPr/>
          <a:lstStyle/>
          <a:p>
            <a:r>
              <a:rPr lang="en-US" dirty="0"/>
              <a:t>Directory organization</a:t>
            </a:r>
          </a:p>
        </p:txBody>
      </p:sp>
      <p:pic>
        <p:nvPicPr>
          <p:cNvPr id="6" name="Picture 5">
            <a:extLst>
              <a:ext uri="{FF2B5EF4-FFF2-40B4-BE49-F238E27FC236}">
                <a16:creationId xmlns:a16="http://schemas.microsoft.com/office/drawing/2014/main" id="{28450347-6759-1D43-9844-3877654B7DB0}"/>
              </a:ext>
            </a:extLst>
          </p:cNvPr>
          <p:cNvPicPr>
            <a:picLocks noChangeAspect="1"/>
          </p:cNvPicPr>
          <p:nvPr/>
        </p:nvPicPr>
        <p:blipFill>
          <a:blip r:embed="rId3"/>
          <a:stretch>
            <a:fillRect/>
          </a:stretch>
        </p:blipFill>
        <p:spPr>
          <a:xfrm>
            <a:off x="0" y="795130"/>
            <a:ext cx="10177683" cy="5542975"/>
          </a:xfrm>
          <a:prstGeom prst="rect">
            <a:avLst/>
          </a:prstGeom>
        </p:spPr>
      </p:pic>
      <p:sp>
        <p:nvSpPr>
          <p:cNvPr id="7" name="TextBox 6">
            <a:extLst>
              <a:ext uri="{FF2B5EF4-FFF2-40B4-BE49-F238E27FC236}">
                <a16:creationId xmlns:a16="http://schemas.microsoft.com/office/drawing/2014/main" id="{D4097C59-91B5-6F41-BE60-0BF291BC5F80}"/>
              </a:ext>
            </a:extLst>
          </p:cNvPr>
          <p:cNvSpPr txBox="1"/>
          <p:nvPr/>
        </p:nvSpPr>
        <p:spPr>
          <a:xfrm>
            <a:off x="6298109" y="68201"/>
            <a:ext cx="5893891" cy="2308324"/>
          </a:xfrm>
          <a:prstGeom prst="rect">
            <a:avLst/>
          </a:prstGeom>
          <a:noFill/>
        </p:spPr>
        <p:txBody>
          <a:bodyPr wrap="square" rtlCol="0">
            <a:spAutoFit/>
          </a:bodyPr>
          <a:lstStyle/>
          <a:p>
            <a:pPr marL="342900" indent="-342900">
              <a:buAutoNum type="arabicParenR"/>
            </a:pPr>
            <a:r>
              <a:rPr lang="en-US" dirty="0"/>
              <a:t>Record every command</a:t>
            </a:r>
          </a:p>
          <a:p>
            <a:pPr marL="342900" indent="-342900">
              <a:buAutoNum type="arabicParenR"/>
            </a:pPr>
            <a:r>
              <a:rPr lang="en-US" dirty="0"/>
              <a:t>Lots of comments!</a:t>
            </a:r>
          </a:p>
          <a:p>
            <a:pPr marL="342900" indent="-342900">
              <a:buAutoNum type="arabicParenR"/>
            </a:pPr>
            <a:r>
              <a:rPr lang="en-US" dirty="0"/>
              <a:t>Automate (i.e. don’t edit intermediate files)</a:t>
            </a:r>
          </a:p>
          <a:p>
            <a:pPr marL="342900" indent="-342900">
              <a:buAutoNum type="arabicParenR"/>
            </a:pPr>
            <a:r>
              <a:rPr lang="en-US" dirty="0"/>
              <a:t>Reference all directories/path names here (centralized </a:t>
            </a:r>
            <a:r>
              <a:rPr lang="en-US" dirty="0">
                <a:sym typeface="Wingdings" pitchFamily="2" charset="2"/>
              </a:rPr>
              <a:t> easier to manage)</a:t>
            </a:r>
          </a:p>
          <a:p>
            <a:pPr marL="342900" indent="-342900">
              <a:buAutoNum type="arabicParenR"/>
            </a:pPr>
            <a:r>
              <a:rPr lang="en-US" dirty="0">
                <a:sym typeface="Wingdings" pitchFamily="2" charset="2"/>
              </a:rPr>
              <a:t>Use relative pathnames for files within directory (reproducibility)</a:t>
            </a:r>
          </a:p>
          <a:p>
            <a:endParaRPr lang="en-US" dirty="0"/>
          </a:p>
        </p:txBody>
      </p:sp>
      <p:sp>
        <p:nvSpPr>
          <p:cNvPr id="4" name="TextBox 3">
            <a:extLst>
              <a:ext uri="{FF2B5EF4-FFF2-40B4-BE49-F238E27FC236}">
                <a16:creationId xmlns:a16="http://schemas.microsoft.com/office/drawing/2014/main" id="{D4159D23-937D-8E43-8746-A8A34044FFF0}"/>
              </a:ext>
            </a:extLst>
          </p:cNvPr>
          <p:cNvSpPr txBox="1"/>
          <p:nvPr/>
        </p:nvSpPr>
        <p:spPr>
          <a:xfrm>
            <a:off x="8189843" y="1908313"/>
            <a:ext cx="4002157" cy="646331"/>
          </a:xfrm>
          <a:prstGeom prst="rect">
            <a:avLst/>
          </a:prstGeom>
          <a:noFill/>
        </p:spPr>
        <p:txBody>
          <a:bodyPr wrap="square" rtlCol="0">
            <a:spAutoFit/>
          </a:bodyPr>
          <a:lstStyle/>
          <a:p>
            <a:r>
              <a:rPr lang="en-US" dirty="0"/>
              <a:t>6) Abort if an error occurs (</a:t>
            </a:r>
            <a:r>
              <a:rPr lang="en-US" dirty="0">
                <a:latin typeface="Andale Mono" panose="020B0509000000000004" pitchFamily="49" charset="0"/>
              </a:rPr>
              <a:t>set –e</a:t>
            </a:r>
            <a:r>
              <a:rPr lang="en-US" dirty="0"/>
              <a:t>)</a:t>
            </a:r>
          </a:p>
          <a:p>
            <a:r>
              <a:rPr lang="en-US" b="1" dirty="0"/>
              <a:t> 7) Make the script </a:t>
            </a:r>
            <a:r>
              <a:rPr lang="en-US" b="1" dirty="0" err="1"/>
              <a:t>restartable</a:t>
            </a:r>
            <a:endParaRPr lang="en-US" b="1" dirty="0"/>
          </a:p>
        </p:txBody>
      </p:sp>
      <p:cxnSp>
        <p:nvCxnSpPr>
          <p:cNvPr id="8" name="Straight Arrow Connector 7">
            <a:extLst>
              <a:ext uri="{FF2B5EF4-FFF2-40B4-BE49-F238E27FC236}">
                <a16:creationId xmlns:a16="http://schemas.microsoft.com/office/drawing/2014/main" id="{22B0DC8F-324E-4643-9C7F-C42B7900BD2A}"/>
              </a:ext>
            </a:extLst>
          </p:cNvPr>
          <p:cNvCxnSpPr>
            <a:cxnSpLocks/>
          </p:cNvCxnSpPr>
          <p:nvPr/>
        </p:nvCxnSpPr>
        <p:spPr>
          <a:xfrm flipH="1">
            <a:off x="9153946" y="4277137"/>
            <a:ext cx="168963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4556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B7940-EFFB-F046-BC76-31A521D33526}"/>
              </a:ext>
            </a:extLst>
          </p:cNvPr>
          <p:cNvSpPr>
            <a:spLocks noGrp="1"/>
          </p:cNvSpPr>
          <p:nvPr>
            <p:ph type="title"/>
          </p:nvPr>
        </p:nvSpPr>
        <p:spPr>
          <a:xfrm>
            <a:off x="0" y="68201"/>
            <a:ext cx="10515600" cy="726929"/>
          </a:xfrm>
        </p:spPr>
        <p:txBody>
          <a:bodyPr/>
          <a:lstStyle/>
          <a:p>
            <a:r>
              <a:rPr lang="en-US" dirty="0"/>
              <a:t>Directory organization</a:t>
            </a:r>
          </a:p>
        </p:txBody>
      </p:sp>
      <p:pic>
        <p:nvPicPr>
          <p:cNvPr id="6" name="Picture 5">
            <a:extLst>
              <a:ext uri="{FF2B5EF4-FFF2-40B4-BE49-F238E27FC236}">
                <a16:creationId xmlns:a16="http://schemas.microsoft.com/office/drawing/2014/main" id="{28450347-6759-1D43-9844-3877654B7DB0}"/>
              </a:ext>
            </a:extLst>
          </p:cNvPr>
          <p:cNvPicPr>
            <a:picLocks noChangeAspect="1"/>
          </p:cNvPicPr>
          <p:nvPr/>
        </p:nvPicPr>
        <p:blipFill>
          <a:blip r:embed="rId3"/>
          <a:stretch>
            <a:fillRect/>
          </a:stretch>
        </p:blipFill>
        <p:spPr>
          <a:xfrm>
            <a:off x="0" y="795130"/>
            <a:ext cx="10177683" cy="5542975"/>
          </a:xfrm>
          <a:prstGeom prst="rect">
            <a:avLst/>
          </a:prstGeom>
        </p:spPr>
      </p:pic>
      <p:sp>
        <p:nvSpPr>
          <p:cNvPr id="7" name="TextBox 6">
            <a:extLst>
              <a:ext uri="{FF2B5EF4-FFF2-40B4-BE49-F238E27FC236}">
                <a16:creationId xmlns:a16="http://schemas.microsoft.com/office/drawing/2014/main" id="{D4097C59-91B5-6F41-BE60-0BF291BC5F80}"/>
              </a:ext>
            </a:extLst>
          </p:cNvPr>
          <p:cNvSpPr txBox="1"/>
          <p:nvPr/>
        </p:nvSpPr>
        <p:spPr>
          <a:xfrm>
            <a:off x="6298109" y="68201"/>
            <a:ext cx="5893891" cy="2308324"/>
          </a:xfrm>
          <a:prstGeom prst="rect">
            <a:avLst/>
          </a:prstGeom>
          <a:noFill/>
        </p:spPr>
        <p:txBody>
          <a:bodyPr wrap="square" rtlCol="0">
            <a:spAutoFit/>
          </a:bodyPr>
          <a:lstStyle/>
          <a:p>
            <a:pPr marL="342900" indent="-342900">
              <a:buAutoNum type="arabicParenR"/>
            </a:pPr>
            <a:r>
              <a:rPr lang="en-US" dirty="0"/>
              <a:t>Record every command</a:t>
            </a:r>
          </a:p>
          <a:p>
            <a:pPr marL="342900" indent="-342900">
              <a:buAutoNum type="arabicParenR"/>
            </a:pPr>
            <a:r>
              <a:rPr lang="en-US" dirty="0"/>
              <a:t>Lots of comments!</a:t>
            </a:r>
          </a:p>
          <a:p>
            <a:pPr marL="342900" indent="-342900">
              <a:buAutoNum type="arabicParenR"/>
            </a:pPr>
            <a:r>
              <a:rPr lang="en-US" dirty="0"/>
              <a:t>Automate (i.e. don’t edit intermediate files)</a:t>
            </a:r>
          </a:p>
          <a:p>
            <a:pPr marL="342900" indent="-342900">
              <a:buAutoNum type="arabicParenR"/>
            </a:pPr>
            <a:r>
              <a:rPr lang="en-US" dirty="0"/>
              <a:t>Reference all directories/path names here (centralized </a:t>
            </a:r>
            <a:r>
              <a:rPr lang="en-US" dirty="0">
                <a:sym typeface="Wingdings" pitchFamily="2" charset="2"/>
              </a:rPr>
              <a:t> easier to manage)</a:t>
            </a:r>
          </a:p>
          <a:p>
            <a:pPr marL="342900" indent="-342900">
              <a:buAutoNum type="arabicParenR"/>
            </a:pPr>
            <a:r>
              <a:rPr lang="en-US" dirty="0">
                <a:sym typeface="Wingdings" pitchFamily="2" charset="2"/>
              </a:rPr>
              <a:t>Use relative pathnames for files within directory (reproducibility)</a:t>
            </a:r>
          </a:p>
          <a:p>
            <a:endParaRPr lang="en-US" dirty="0"/>
          </a:p>
        </p:txBody>
      </p:sp>
      <p:sp>
        <p:nvSpPr>
          <p:cNvPr id="4" name="TextBox 3">
            <a:extLst>
              <a:ext uri="{FF2B5EF4-FFF2-40B4-BE49-F238E27FC236}">
                <a16:creationId xmlns:a16="http://schemas.microsoft.com/office/drawing/2014/main" id="{D4159D23-937D-8E43-8746-A8A34044FFF0}"/>
              </a:ext>
            </a:extLst>
          </p:cNvPr>
          <p:cNvSpPr txBox="1"/>
          <p:nvPr/>
        </p:nvSpPr>
        <p:spPr>
          <a:xfrm>
            <a:off x="8189843" y="1908313"/>
            <a:ext cx="4002157" cy="646331"/>
          </a:xfrm>
          <a:prstGeom prst="rect">
            <a:avLst/>
          </a:prstGeom>
          <a:noFill/>
        </p:spPr>
        <p:txBody>
          <a:bodyPr wrap="square" rtlCol="0">
            <a:spAutoFit/>
          </a:bodyPr>
          <a:lstStyle/>
          <a:p>
            <a:r>
              <a:rPr lang="en-US" dirty="0"/>
              <a:t>6) Abort if an error occurs (</a:t>
            </a:r>
            <a:r>
              <a:rPr lang="en-US" dirty="0">
                <a:latin typeface="Andale Mono" panose="020B0509000000000004" pitchFamily="49" charset="0"/>
              </a:rPr>
              <a:t>set –e</a:t>
            </a:r>
            <a:r>
              <a:rPr lang="en-US" dirty="0"/>
              <a:t>)</a:t>
            </a:r>
          </a:p>
          <a:p>
            <a:r>
              <a:rPr lang="en-US" b="1" dirty="0"/>
              <a:t> 7) Make the script </a:t>
            </a:r>
            <a:r>
              <a:rPr lang="en-US" b="1" dirty="0" err="1"/>
              <a:t>restartable</a:t>
            </a:r>
            <a:endParaRPr lang="en-US" b="1" dirty="0"/>
          </a:p>
        </p:txBody>
      </p:sp>
      <p:cxnSp>
        <p:nvCxnSpPr>
          <p:cNvPr id="8" name="Straight Arrow Connector 7">
            <a:extLst>
              <a:ext uri="{FF2B5EF4-FFF2-40B4-BE49-F238E27FC236}">
                <a16:creationId xmlns:a16="http://schemas.microsoft.com/office/drawing/2014/main" id="{22B0DC8F-324E-4643-9C7F-C42B7900BD2A}"/>
              </a:ext>
            </a:extLst>
          </p:cNvPr>
          <p:cNvCxnSpPr>
            <a:cxnSpLocks/>
          </p:cNvCxnSpPr>
          <p:nvPr/>
        </p:nvCxnSpPr>
        <p:spPr>
          <a:xfrm flipH="1">
            <a:off x="7345024" y="4495798"/>
            <a:ext cx="168963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7260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B7940-EFFB-F046-BC76-31A521D33526}"/>
              </a:ext>
            </a:extLst>
          </p:cNvPr>
          <p:cNvSpPr>
            <a:spLocks noGrp="1"/>
          </p:cNvSpPr>
          <p:nvPr>
            <p:ph type="title"/>
          </p:nvPr>
        </p:nvSpPr>
        <p:spPr>
          <a:xfrm>
            <a:off x="0" y="68201"/>
            <a:ext cx="10515600" cy="726929"/>
          </a:xfrm>
        </p:spPr>
        <p:txBody>
          <a:bodyPr/>
          <a:lstStyle/>
          <a:p>
            <a:r>
              <a:rPr lang="en-US" dirty="0"/>
              <a:t>Directory organization</a:t>
            </a:r>
          </a:p>
        </p:txBody>
      </p:sp>
      <p:pic>
        <p:nvPicPr>
          <p:cNvPr id="6" name="Picture 5">
            <a:extLst>
              <a:ext uri="{FF2B5EF4-FFF2-40B4-BE49-F238E27FC236}">
                <a16:creationId xmlns:a16="http://schemas.microsoft.com/office/drawing/2014/main" id="{28450347-6759-1D43-9844-3877654B7DB0}"/>
              </a:ext>
            </a:extLst>
          </p:cNvPr>
          <p:cNvPicPr>
            <a:picLocks noChangeAspect="1"/>
          </p:cNvPicPr>
          <p:nvPr/>
        </p:nvPicPr>
        <p:blipFill>
          <a:blip r:embed="rId3"/>
          <a:stretch>
            <a:fillRect/>
          </a:stretch>
        </p:blipFill>
        <p:spPr>
          <a:xfrm>
            <a:off x="0" y="795130"/>
            <a:ext cx="10177683" cy="5542975"/>
          </a:xfrm>
          <a:prstGeom prst="rect">
            <a:avLst/>
          </a:prstGeom>
        </p:spPr>
      </p:pic>
      <p:sp>
        <p:nvSpPr>
          <p:cNvPr id="4" name="TextBox 3">
            <a:extLst>
              <a:ext uri="{FF2B5EF4-FFF2-40B4-BE49-F238E27FC236}">
                <a16:creationId xmlns:a16="http://schemas.microsoft.com/office/drawing/2014/main" id="{D4159D23-937D-8E43-8746-A8A34044FFF0}"/>
              </a:ext>
            </a:extLst>
          </p:cNvPr>
          <p:cNvSpPr txBox="1"/>
          <p:nvPr/>
        </p:nvSpPr>
        <p:spPr>
          <a:xfrm>
            <a:off x="5088841" y="6062870"/>
            <a:ext cx="4002157" cy="646331"/>
          </a:xfrm>
          <a:prstGeom prst="rect">
            <a:avLst/>
          </a:prstGeom>
          <a:noFill/>
        </p:spPr>
        <p:txBody>
          <a:bodyPr wrap="square" rtlCol="0">
            <a:spAutoFit/>
          </a:bodyPr>
          <a:lstStyle/>
          <a:p>
            <a:r>
              <a:rPr lang="en-US" dirty="0"/>
              <a:t>Specify when the script was downloaded, from where, by whom, etc.</a:t>
            </a:r>
            <a:endParaRPr lang="en-US" b="1" dirty="0"/>
          </a:p>
        </p:txBody>
      </p:sp>
      <p:cxnSp>
        <p:nvCxnSpPr>
          <p:cNvPr id="8" name="Straight Arrow Connector 7">
            <a:extLst>
              <a:ext uri="{FF2B5EF4-FFF2-40B4-BE49-F238E27FC236}">
                <a16:creationId xmlns:a16="http://schemas.microsoft.com/office/drawing/2014/main" id="{22B0DC8F-324E-4643-9C7F-C42B7900BD2A}"/>
              </a:ext>
            </a:extLst>
          </p:cNvPr>
          <p:cNvCxnSpPr>
            <a:cxnSpLocks/>
          </p:cNvCxnSpPr>
          <p:nvPr/>
        </p:nvCxnSpPr>
        <p:spPr>
          <a:xfrm flipH="1">
            <a:off x="4406362" y="5807763"/>
            <a:ext cx="168963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4021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D46F3-6AAD-BE44-B725-8E551CCD3F65}"/>
              </a:ext>
            </a:extLst>
          </p:cNvPr>
          <p:cNvSpPr>
            <a:spLocks noGrp="1"/>
          </p:cNvSpPr>
          <p:nvPr>
            <p:ph type="title"/>
          </p:nvPr>
        </p:nvSpPr>
        <p:spPr/>
        <p:txBody>
          <a:bodyPr/>
          <a:lstStyle/>
          <a:p>
            <a:r>
              <a:rPr lang="en-US" dirty="0"/>
              <a:t>Other tips</a:t>
            </a:r>
          </a:p>
        </p:txBody>
      </p:sp>
      <p:sp>
        <p:nvSpPr>
          <p:cNvPr id="3" name="Content Placeholder 2">
            <a:extLst>
              <a:ext uri="{FF2B5EF4-FFF2-40B4-BE49-F238E27FC236}">
                <a16:creationId xmlns:a16="http://schemas.microsoft.com/office/drawing/2014/main" id="{27390AAC-4221-4248-9B2D-8693C1E7EA14}"/>
              </a:ext>
            </a:extLst>
          </p:cNvPr>
          <p:cNvSpPr>
            <a:spLocks noGrp="1"/>
          </p:cNvSpPr>
          <p:nvPr>
            <p:ph idx="1"/>
          </p:nvPr>
        </p:nvSpPr>
        <p:spPr/>
        <p:txBody>
          <a:bodyPr/>
          <a:lstStyle/>
          <a:p>
            <a:r>
              <a:rPr lang="en-US" dirty="0"/>
              <a:t>Use version control every day (</a:t>
            </a:r>
            <a:r>
              <a:rPr lang="en-US" dirty="0" err="1"/>
              <a:t>github</a:t>
            </a:r>
            <a:r>
              <a:rPr lang="en-US" dirty="0"/>
              <a:t>!)</a:t>
            </a:r>
          </a:p>
          <a:p>
            <a:r>
              <a:rPr lang="en-US" dirty="0"/>
              <a:t>Errors in your code are inevitable: act accordingly!</a:t>
            </a:r>
          </a:p>
          <a:p>
            <a:pPr lvl="1"/>
            <a:r>
              <a:rPr lang="en-US" dirty="0"/>
              <a:t>Write code to detect errors</a:t>
            </a:r>
          </a:p>
          <a:p>
            <a:pPr lvl="1"/>
            <a:r>
              <a:rPr lang="en-US" dirty="0"/>
              <a:t>Use well-documented libraries and standard formats (over ad hoc parsers)</a:t>
            </a:r>
          </a:p>
          <a:p>
            <a:pPr lvl="1"/>
            <a:r>
              <a:rPr lang="en-US" dirty="0"/>
              <a:t>Abort when errors occur- don’t’ skip over them</a:t>
            </a:r>
          </a:p>
          <a:p>
            <a:pPr lvl="1"/>
            <a:r>
              <a:rPr lang="en-US" dirty="0"/>
              <a:t>Check return codes &gt;_&lt;</a:t>
            </a:r>
          </a:p>
          <a:p>
            <a:pPr lvl="1"/>
            <a:r>
              <a:rPr lang="en-US" dirty="0"/>
              <a:t>Create output files with temporary names, rename when complete</a:t>
            </a:r>
          </a:p>
        </p:txBody>
      </p:sp>
    </p:spTree>
    <p:extLst>
      <p:ext uri="{BB962C8B-B14F-4D97-AF65-F5344CB8AC3E}">
        <p14:creationId xmlns:p14="http://schemas.microsoft.com/office/powerpoint/2010/main" val="3343324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60401-B4A4-9C47-B038-141D5E3D79BE}"/>
              </a:ext>
            </a:extLst>
          </p:cNvPr>
          <p:cNvSpPr>
            <a:spLocks noGrp="1"/>
          </p:cNvSpPr>
          <p:nvPr>
            <p:ph type="title"/>
          </p:nvPr>
        </p:nvSpPr>
        <p:spPr/>
        <p:txBody>
          <a:bodyPr/>
          <a:lstStyle/>
          <a:p>
            <a:r>
              <a:rPr lang="en-US" dirty="0"/>
              <a:t>Discussion</a:t>
            </a:r>
          </a:p>
        </p:txBody>
      </p:sp>
      <p:sp>
        <p:nvSpPr>
          <p:cNvPr id="4" name="Content Placeholder 2">
            <a:extLst>
              <a:ext uri="{FF2B5EF4-FFF2-40B4-BE49-F238E27FC236}">
                <a16:creationId xmlns:a16="http://schemas.microsoft.com/office/drawing/2014/main" id="{2A6A523C-B5A8-D14C-B337-028BCC2D1C95}"/>
              </a:ext>
            </a:extLst>
          </p:cNvPr>
          <p:cNvSpPr txBox="1">
            <a:spLocks/>
          </p:cNvSpPr>
          <p:nvPr/>
        </p:nvSpPr>
        <p:spPr>
          <a:xfrm>
            <a:off x="639418" y="1690688"/>
            <a:ext cx="10515600" cy="4802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Which of these techniques/principles have you found effective?</a:t>
            </a:r>
          </a:p>
          <a:p>
            <a:pPr lvl="1"/>
            <a:r>
              <a:rPr lang="en-US" dirty="0"/>
              <a:t>How do you manage workflow/organization when you are in an exploratory stage?</a:t>
            </a:r>
          </a:p>
          <a:p>
            <a:pPr lvl="1"/>
            <a:r>
              <a:rPr lang="en-US" dirty="0"/>
              <a:t>Other comments/questions</a:t>
            </a:r>
          </a:p>
        </p:txBody>
      </p:sp>
    </p:spTree>
    <p:extLst>
      <p:ext uri="{BB962C8B-B14F-4D97-AF65-F5344CB8AC3E}">
        <p14:creationId xmlns:p14="http://schemas.microsoft.com/office/powerpoint/2010/main" val="385923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985EC7-163D-F842-B87E-8574526561B7}"/>
              </a:ext>
            </a:extLst>
          </p:cNvPr>
          <p:cNvPicPr>
            <a:picLocks noChangeAspect="1"/>
          </p:cNvPicPr>
          <p:nvPr/>
        </p:nvPicPr>
        <p:blipFill>
          <a:blip r:embed="rId3"/>
          <a:stretch>
            <a:fillRect/>
          </a:stretch>
        </p:blipFill>
        <p:spPr>
          <a:xfrm>
            <a:off x="3822700" y="115479"/>
            <a:ext cx="4546600" cy="1473200"/>
          </a:xfrm>
          <a:prstGeom prst="rect">
            <a:avLst/>
          </a:prstGeom>
        </p:spPr>
      </p:pic>
      <p:pic>
        <p:nvPicPr>
          <p:cNvPr id="6" name="Picture 5">
            <a:extLst>
              <a:ext uri="{FF2B5EF4-FFF2-40B4-BE49-F238E27FC236}">
                <a16:creationId xmlns:a16="http://schemas.microsoft.com/office/drawing/2014/main" id="{7F747AEF-61C0-4844-A6DE-499CD2541023}"/>
              </a:ext>
            </a:extLst>
          </p:cNvPr>
          <p:cNvPicPr>
            <a:picLocks noChangeAspect="1"/>
          </p:cNvPicPr>
          <p:nvPr/>
        </p:nvPicPr>
        <p:blipFill>
          <a:blip r:embed="rId4"/>
          <a:stretch>
            <a:fillRect/>
          </a:stretch>
        </p:blipFill>
        <p:spPr>
          <a:xfrm>
            <a:off x="7449314" y="1878068"/>
            <a:ext cx="3657599" cy="1714500"/>
          </a:xfrm>
          <a:prstGeom prst="rect">
            <a:avLst/>
          </a:prstGeom>
        </p:spPr>
      </p:pic>
      <p:pic>
        <p:nvPicPr>
          <p:cNvPr id="8" name="Picture 7">
            <a:extLst>
              <a:ext uri="{FF2B5EF4-FFF2-40B4-BE49-F238E27FC236}">
                <a16:creationId xmlns:a16="http://schemas.microsoft.com/office/drawing/2014/main" id="{54611828-12C8-D046-8FCA-1A9253752351}"/>
              </a:ext>
            </a:extLst>
          </p:cNvPr>
          <p:cNvPicPr>
            <a:picLocks noChangeAspect="1"/>
          </p:cNvPicPr>
          <p:nvPr/>
        </p:nvPicPr>
        <p:blipFill>
          <a:blip r:embed="rId5"/>
          <a:stretch>
            <a:fillRect/>
          </a:stretch>
        </p:blipFill>
        <p:spPr>
          <a:xfrm>
            <a:off x="770998" y="1955801"/>
            <a:ext cx="3839978" cy="1473199"/>
          </a:xfrm>
          <a:prstGeom prst="rect">
            <a:avLst/>
          </a:prstGeom>
        </p:spPr>
      </p:pic>
      <p:sp>
        <p:nvSpPr>
          <p:cNvPr id="9" name="TextBox 8">
            <a:extLst>
              <a:ext uri="{FF2B5EF4-FFF2-40B4-BE49-F238E27FC236}">
                <a16:creationId xmlns:a16="http://schemas.microsoft.com/office/drawing/2014/main" id="{51504372-62C3-3B44-9AC2-8FD19E913C83}"/>
              </a:ext>
            </a:extLst>
          </p:cNvPr>
          <p:cNvSpPr txBox="1"/>
          <p:nvPr/>
        </p:nvSpPr>
        <p:spPr>
          <a:xfrm>
            <a:off x="414528" y="3466458"/>
            <a:ext cx="5038199"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2 PB</a:t>
            </a:r>
          </a:p>
          <a:p>
            <a:endParaRPr lang="en-US" sz="2400" dirty="0"/>
          </a:p>
          <a:p>
            <a:pPr marL="285750" indent="-285750">
              <a:buFont typeface="Arial" panose="020B0604020202020204" pitchFamily="34" charset="0"/>
              <a:buChar char="•"/>
            </a:pPr>
            <a:r>
              <a:rPr lang="en-US" sz="2400" dirty="0"/>
              <a:t>“High-performance scratch” system mounted on </a:t>
            </a:r>
          </a:p>
          <a:p>
            <a:r>
              <a:rPr lang="en-US" sz="2400" dirty="0">
                <a:highlight>
                  <a:srgbClr val="C0C0C0"/>
                </a:highlight>
                <a:latin typeface="Andale Mono" panose="020B0509000000000004" pitchFamily="49" charset="0"/>
              </a:rPr>
              <a:t>~/work </a:t>
            </a:r>
            <a:r>
              <a:rPr lang="en-US" sz="2400" dirty="0"/>
              <a:t>and </a:t>
            </a:r>
            <a:r>
              <a:rPr lang="en-US" sz="2400" dirty="0">
                <a:highlight>
                  <a:srgbClr val="C0C0C0"/>
                </a:highlight>
                <a:latin typeface="Andale Mono" panose="020B0509000000000004" pitchFamily="49" charset="0"/>
              </a:rPr>
              <a:t>~/scratch</a:t>
            </a:r>
          </a:p>
          <a:p>
            <a:endParaRPr lang="en-US" sz="2400" dirty="0">
              <a:highlight>
                <a:srgbClr val="C0C0C0"/>
              </a:highlight>
              <a:latin typeface="Andale Mono" panose="020B0509000000000004" pitchFamily="49" charset="0"/>
            </a:endParaRPr>
          </a:p>
          <a:p>
            <a:pPr marL="285750" indent="-285750">
              <a:buFont typeface="Arial" panose="020B0604020202020204" pitchFamily="34" charset="0"/>
              <a:buChar char="•"/>
            </a:pPr>
            <a:r>
              <a:rPr lang="en-US" sz="2400" dirty="0">
                <a:latin typeface="Andale Mono" panose="020B0509000000000004" pitchFamily="49" charset="0"/>
              </a:rPr>
              <a:t>“</a:t>
            </a:r>
            <a:r>
              <a:rPr lang="en-US" sz="2400" dirty="0"/>
              <a:t>Users should conduct all intensive compute work using the </a:t>
            </a:r>
            <a:r>
              <a:rPr lang="en-US" sz="2400" dirty="0" err="1"/>
              <a:t>Lustre</a:t>
            </a:r>
            <a:r>
              <a:rPr lang="en-US" sz="2400" dirty="0"/>
              <a:t> file system”</a:t>
            </a:r>
            <a:endParaRPr lang="en-US" sz="2400" dirty="0">
              <a:latin typeface="Andale Mono" panose="020B0509000000000004" pitchFamily="49" charset="0"/>
            </a:endParaRPr>
          </a:p>
        </p:txBody>
      </p:sp>
      <p:sp>
        <p:nvSpPr>
          <p:cNvPr id="11" name="TextBox 10">
            <a:extLst>
              <a:ext uri="{FF2B5EF4-FFF2-40B4-BE49-F238E27FC236}">
                <a16:creationId xmlns:a16="http://schemas.microsoft.com/office/drawing/2014/main" id="{6945A87D-0977-AB48-BA2D-A9FCECC78C2F}"/>
              </a:ext>
            </a:extLst>
          </p:cNvPr>
          <p:cNvSpPr txBox="1"/>
          <p:nvPr/>
        </p:nvSpPr>
        <p:spPr>
          <a:xfrm>
            <a:off x="6662930" y="3638021"/>
            <a:ext cx="5230366"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14 PB</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Standard filesystem that hosts the rest of </a:t>
            </a:r>
            <a:r>
              <a:rPr lang="en-US" sz="2400" dirty="0">
                <a:highlight>
                  <a:srgbClr val="C0C0C0"/>
                </a:highlight>
                <a:latin typeface="Andale Mono" panose="020B0509000000000004" pitchFamily="49" charset="0"/>
              </a:rPr>
              <a:t>~/</a:t>
            </a:r>
            <a:r>
              <a:rPr lang="en-US" sz="2400" dirty="0"/>
              <a:t>, including </a:t>
            </a:r>
            <a:r>
              <a:rPr lang="en-US" sz="2400" dirty="0">
                <a:highlight>
                  <a:srgbClr val="C0C0C0"/>
                </a:highlight>
                <a:latin typeface="Andale Mono" panose="020B0509000000000004" pitchFamily="49" charset="0"/>
              </a:rPr>
              <a:t>~/work-</a:t>
            </a:r>
            <a:r>
              <a:rPr lang="en-US" sz="2400" dirty="0" err="1">
                <a:highlight>
                  <a:srgbClr val="C0C0C0"/>
                </a:highlight>
                <a:latin typeface="Andale Mono" panose="020B0509000000000004" pitchFamily="49" charset="0"/>
              </a:rPr>
              <a:t>zfs</a:t>
            </a:r>
            <a:endParaRPr lang="en-US" sz="2400" dirty="0">
              <a:highlight>
                <a:srgbClr val="C0C0C0"/>
              </a:highlight>
              <a:latin typeface="Andale Mono" panose="020B0509000000000004" pitchFamily="49" charset="0"/>
            </a:endParaRPr>
          </a:p>
          <a:p>
            <a:endParaRPr lang="en-US" sz="2400" dirty="0">
              <a:highlight>
                <a:srgbClr val="C0C0C0"/>
              </a:highlight>
              <a:latin typeface="Andale Mono" panose="020B0509000000000004" pitchFamily="49" charset="0"/>
            </a:endParaRPr>
          </a:p>
          <a:p>
            <a:pPr marL="285750" indent="-285750">
              <a:buFont typeface="Arial" panose="020B0604020202020204" pitchFamily="34" charset="0"/>
              <a:buChar char="•"/>
            </a:pPr>
            <a:r>
              <a:rPr lang="en-US" sz="2400" dirty="0"/>
              <a:t>“The ZFS file system should be used mainly to store large amounts of data, executables, and compiling code”</a:t>
            </a:r>
            <a:endParaRPr lang="en-US" sz="2400" dirty="0">
              <a:latin typeface="Andale Mono" panose="020B0509000000000004" pitchFamily="49" charset="0"/>
            </a:endParaRPr>
          </a:p>
          <a:p>
            <a:endParaRPr lang="en-US" sz="2400" dirty="0"/>
          </a:p>
        </p:txBody>
      </p:sp>
    </p:spTree>
    <p:extLst>
      <p:ext uri="{BB962C8B-B14F-4D97-AF65-F5344CB8AC3E}">
        <p14:creationId xmlns:p14="http://schemas.microsoft.com/office/powerpoint/2010/main" val="3228714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4678-69A5-4B4C-8C1A-68B2FD269896}"/>
              </a:ext>
            </a:extLst>
          </p:cNvPr>
          <p:cNvSpPr>
            <a:spLocks noGrp="1"/>
          </p:cNvSpPr>
          <p:nvPr>
            <p:ph type="title"/>
          </p:nvPr>
        </p:nvSpPr>
        <p:spPr/>
        <p:txBody>
          <a:bodyPr/>
          <a:lstStyle/>
          <a:p>
            <a:r>
              <a:rPr lang="en-US" dirty="0"/>
              <a:t>ZFS file system</a:t>
            </a:r>
          </a:p>
        </p:txBody>
      </p:sp>
      <p:pic>
        <p:nvPicPr>
          <p:cNvPr id="1026" name="Picture 2" descr="Pooled storage in ZFS">
            <a:extLst>
              <a:ext uri="{FF2B5EF4-FFF2-40B4-BE49-F238E27FC236}">
                <a16:creationId xmlns:a16="http://schemas.microsoft.com/office/drawing/2014/main" id="{B28C7006-3AB1-4344-B0D6-3CF6DDD8BD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690688"/>
            <a:ext cx="5562600" cy="41783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49120BB-0091-094A-8241-67D891D87854}"/>
              </a:ext>
            </a:extLst>
          </p:cNvPr>
          <p:cNvSpPr txBox="1"/>
          <p:nvPr/>
        </p:nvSpPr>
        <p:spPr>
          <a:xfrm>
            <a:off x="156645" y="6291072"/>
            <a:ext cx="3671643" cy="369332"/>
          </a:xfrm>
          <a:prstGeom prst="rect">
            <a:avLst/>
          </a:prstGeom>
          <a:noFill/>
        </p:spPr>
        <p:txBody>
          <a:bodyPr wrap="square" rtlCol="0">
            <a:spAutoFit/>
          </a:bodyPr>
          <a:lstStyle/>
          <a:p>
            <a:r>
              <a:rPr lang="en-US" dirty="0"/>
              <a:t>https://</a:t>
            </a:r>
            <a:r>
              <a:rPr lang="en-US" dirty="0" err="1"/>
              <a:t>itsfoss.com</a:t>
            </a:r>
            <a:r>
              <a:rPr lang="en-US" dirty="0"/>
              <a:t>/what-is-</a:t>
            </a:r>
            <a:r>
              <a:rPr lang="en-US" dirty="0" err="1"/>
              <a:t>zfs</a:t>
            </a:r>
            <a:r>
              <a:rPr lang="en-US" dirty="0"/>
              <a:t>/</a:t>
            </a:r>
          </a:p>
        </p:txBody>
      </p:sp>
      <p:sp>
        <p:nvSpPr>
          <p:cNvPr id="6" name="TextBox 5">
            <a:extLst>
              <a:ext uri="{FF2B5EF4-FFF2-40B4-BE49-F238E27FC236}">
                <a16:creationId xmlns:a16="http://schemas.microsoft.com/office/drawing/2014/main" id="{C8862C80-F00D-4B49-9E0E-66F54D9AA989}"/>
              </a:ext>
            </a:extLst>
          </p:cNvPr>
          <p:cNvSpPr txBox="1"/>
          <p:nvPr/>
        </p:nvSpPr>
        <p:spPr>
          <a:xfrm>
            <a:off x="573024" y="1536192"/>
            <a:ext cx="4389120" cy="3046988"/>
          </a:xfrm>
          <a:prstGeom prst="rect">
            <a:avLst/>
          </a:prstGeom>
          <a:noFill/>
        </p:spPr>
        <p:txBody>
          <a:bodyPr wrap="square" rtlCol="0">
            <a:spAutoFit/>
          </a:bodyPr>
          <a:lstStyle/>
          <a:p>
            <a:pPr marL="285750" indent="-285750">
              <a:buFont typeface="Arial" panose="020B0604020202020204" pitchFamily="34" charset="0"/>
              <a:buChar char="•"/>
            </a:pPr>
            <a:r>
              <a:rPr lang="en-US" sz="3200" dirty="0"/>
              <a:t>“Z-file-system”</a:t>
            </a:r>
          </a:p>
          <a:p>
            <a:pPr marL="285750" indent="-285750">
              <a:buFont typeface="Arial" panose="020B0604020202020204" pitchFamily="34" charset="0"/>
              <a:buChar char="•"/>
            </a:pPr>
            <a:r>
              <a:rPr lang="en-US" sz="3200" dirty="0"/>
              <a:t>Pooled storage</a:t>
            </a:r>
          </a:p>
          <a:p>
            <a:pPr marL="285750" indent="-285750">
              <a:buFont typeface="Arial" panose="020B0604020202020204" pitchFamily="34" charset="0"/>
              <a:buChar char="•"/>
            </a:pPr>
            <a:r>
              <a:rPr lang="en-US" sz="3200" dirty="0"/>
              <a:t>Copy-on-write</a:t>
            </a:r>
          </a:p>
          <a:p>
            <a:pPr marL="285750" indent="-285750">
              <a:buFont typeface="Arial" panose="020B0604020202020204" pitchFamily="34" charset="0"/>
              <a:buChar char="•"/>
            </a:pPr>
            <a:r>
              <a:rPr lang="en-US" sz="3200" dirty="0"/>
              <a:t>Snapshots</a:t>
            </a:r>
          </a:p>
          <a:p>
            <a:pPr marL="285750" indent="-285750">
              <a:buFont typeface="Arial" panose="020B0604020202020204" pitchFamily="34" charset="0"/>
              <a:buChar char="•"/>
            </a:pPr>
            <a:r>
              <a:rPr lang="en-US" sz="3200" dirty="0"/>
              <a:t>Data integrity verification and repair</a:t>
            </a:r>
          </a:p>
        </p:txBody>
      </p:sp>
    </p:spTree>
    <p:extLst>
      <p:ext uri="{BB962C8B-B14F-4D97-AF65-F5344CB8AC3E}">
        <p14:creationId xmlns:p14="http://schemas.microsoft.com/office/powerpoint/2010/main" val="767045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DFDB3-D95B-D246-AF12-19D4AE686213}"/>
              </a:ext>
            </a:extLst>
          </p:cNvPr>
          <p:cNvSpPr>
            <a:spLocks noGrp="1"/>
          </p:cNvSpPr>
          <p:nvPr>
            <p:ph type="title"/>
          </p:nvPr>
        </p:nvSpPr>
        <p:spPr/>
        <p:txBody>
          <a:bodyPr/>
          <a:lstStyle/>
          <a:p>
            <a:r>
              <a:rPr lang="en-US" dirty="0" err="1"/>
              <a:t>Lustre</a:t>
            </a:r>
            <a:r>
              <a:rPr lang="en-US" dirty="0"/>
              <a:t> file system</a:t>
            </a:r>
          </a:p>
        </p:txBody>
      </p:sp>
      <p:sp>
        <p:nvSpPr>
          <p:cNvPr id="3" name="Content Placeholder 2">
            <a:extLst>
              <a:ext uri="{FF2B5EF4-FFF2-40B4-BE49-F238E27FC236}">
                <a16:creationId xmlns:a16="http://schemas.microsoft.com/office/drawing/2014/main" id="{D26B4993-D359-F340-9688-BBD17B089D71}"/>
              </a:ext>
            </a:extLst>
          </p:cNvPr>
          <p:cNvSpPr>
            <a:spLocks noGrp="1"/>
          </p:cNvSpPr>
          <p:nvPr>
            <p:ph idx="1"/>
          </p:nvPr>
        </p:nvSpPr>
        <p:spPr>
          <a:xfrm>
            <a:off x="261731" y="1760746"/>
            <a:ext cx="4906617" cy="4351338"/>
          </a:xfrm>
        </p:spPr>
        <p:txBody>
          <a:bodyPr>
            <a:normAutofit lnSpcReduction="10000"/>
          </a:bodyPr>
          <a:lstStyle/>
          <a:p>
            <a:r>
              <a:rPr lang="en-US" dirty="0"/>
              <a:t>Linux + Cluster = </a:t>
            </a:r>
            <a:r>
              <a:rPr lang="en-US" dirty="0" err="1"/>
              <a:t>Lustre</a:t>
            </a:r>
            <a:endParaRPr lang="en-US" dirty="0"/>
          </a:p>
          <a:p>
            <a:r>
              <a:rPr lang="en-US" dirty="0"/>
              <a:t>“Parallel distributed file system”</a:t>
            </a:r>
          </a:p>
          <a:p>
            <a:pPr lvl="1"/>
            <a:r>
              <a:rPr lang="en-US" dirty="0"/>
              <a:t>Chunks data into blocks across servers  to allow reads and writes in parallel (as opposed to a single storage controller that can be a bottleneck)</a:t>
            </a:r>
          </a:p>
          <a:p>
            <a:pPr lvl="1"/>
            <a:endParaRPr lang="en-US" dirty="0"/>
          </a:p>
          <a:p>
            <a:r>
              <a:rPr lang="en-US" dirty="0"/>
              <a:t>“</a:t>
            </a:r>
            <a:r>
              <a:rPr lang="en-US" dirty="0" err="1"/>
              <a:t>Lustre</a:t>
            </a:r>
            <a:r>
              <a:rPr lang="en-US" dirty="0"/>
              <a:t> is not well suited for AI/ML I/O intensive workloads”</a:t>
            </a:r>
          </a:p>
          <a:p>
            <a:endParaRPr lang="en-US" dirty="0"/>
          </a:p>
        </p:txBody>
      </p:sp>
      <p:pic>
        <p:nvPicPr>
          <p:cNvPr id="4098" name="Picture 2">
            <a:extLst>
              <a:ext uri="{FF2B5EF4-FFF2-40B4-BE49-F238E27FC236}">
                <a16:creationId xmlns:a16="http://schemas.microsoft.com/office/drawing/2014/main" id="{CA308AB6-37FA-B14F-A20E-AB39D6E09A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7185" y="1253331"/>
            <a:ext cx="7093084"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1AAA4FB-F4AB-964A-A565-4E204806A0D6}"/>
              </a:ext>
            </a:extLst>
          </p:cNvPr>
          <p:cNvSpPr txBox="1"/>
          <p:nvPr/>
        </p:nvSpPr>
        <p:spPr>
          <a:xfrm>
            <a:off x="5748130" y="6123543"/>
            <a:ext cx="9299713" cy="369332"/>
          </a:xfrm>
          <a:prstGeom prst="rect">
            <a:avLst/>
          </a:prstGeom>
          <a:noFill/>
        </p:spPr>
        <p:txBody>
          <a:bodyPr wrap="square" rtlCol="0">
            <a:spAutoFit/>
          </a:bodyPr>
          <a:lstStyle/>
          <a:p>
            <a:r>
              <a:rPr lang="en-US" dirty="0"/>
              <a:t>https://</a:t>
            </a:r>
            <a:r>
              <a:rPr lang="en-US" dirty="0" err="1"/>
              <a:t>www.weka.io</a:t>
            </a:r>
            <a:r>
              <a:rPr lang="en-US" dirty="0"/>
              <a:t>/learn/</a:t>
            </a:r>
            <a:r>
              <a:rPr lang="en-US" dirty="0" err="1"/>
              <a:t>lustre</a:t>
            </a:r>
            <a:r>
              <a:rPr lang="en-US" dirty="0"/>
              <a:t>-file-system-explained/</a:t>
            </a:r>
          </a:p>
        </p:txBody>
      </p:sp>
    </p:spTree>
    <p:extLst>
      <p:ext uri="{BB962C8B-B14F-4D97-AF65-F5344CB8AC3E}">
        <p14:creationId xmlns:p14="http://schemas.microsoft.com/office/powerpoint/2010/main" val="3346728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71AA6-1992-1047-86FC-1185996D48C3}"/>
              </a:ext>
            </a:extLst>
          </p:cNvPr>
          <p:cNvSpPr>
            <a:spLocks noGrp="1"/>
          </p:cNvSpPr>
          <p:nvPr>
            <p:ph type="title"/>
          </p:nvPr>
        </p:nvSpPr>
        <p:spPr/>
        <p:txBody>
          <a:bodyPr/>
          <a:lstStyle/>
          <a:p>
            <a:r>
              <a:rPr lang="en-US" dirty="0"/>
              <a:t>Optimizing storage and I/O on MARCC</a:t>
            </a:r>
          </a:p>
        </p:txBody>
      </p:sp>
      <p:sp>
        <p:nvSpPr>
          <p:cNvPr id="3" name="Content Placeholder 2">
            <a:extLst>
              <a:ext uri="{FF2B5EF4-FFF2-40B4-BE49-F238E27FC236}">
                <a16:creationId xmlns:a16="http://schemas.microsoft.com/office/drawing/2014/main" id="{E277C3BF-EEB3-F747-8844-64057CBDAE85}"/>
              </a:ext>
            </a:extLst>
          </p:cNvPr>
          <p:cNvSpPr>
            <a:spLocks noGrp="1"/>
          </p:cNvSpPr>
          <p:nvPr>
            <p:ph idx="1"/>
          </p:nvPr>
        </p:nvSpPr>
        <p:spPr/>
        <p:txBody>
          <a:bodyPr/>
          <a:lstStyle/>
          <a:p>
            <a:r>
              <a:rPr lang="en-US" dirty="0"/>
              <a:t>For a full rundown: </a:t>
            </a:r>
            <a:r>
              <a:rPr lang="en-US" dirty="0">
                <a:hlinkClick r:id="rId3"/>
              </a:rPr>
              <a:t>https://www.marcc.jhu.edu/bluecrab-storage-guidelines/</a:t>
            </a:r>
            <a:endParaRPr lang="en-US" dirty="0"/>
          </a:p>
          <a:p>
            <a:pPr marL="0" indent="0">
              <a:buNone/>
            </a:pPr>
            <a:r>
              <a:rPr lang="en-US" dirty="0"/>
              <a:t>Generally:</a:t>
            </a:r>
          </a:p>
          <a:p>
            <a:pPr marL="514350" indent="-514350">
              <a:buAutoNum type="arabicParenR"/>
            </a:pPr>
            <a:r>
              <a:rPr lang="en-US" dirty="0"/>
              <a:t>Determine I/O profile (how often, how many processors, file size, what filesystem)</a:t>
            </a:r>
          </a:p>
          <a:p>
            <a:pPr marL="514350" indent="-514350">
              <a:buAutoNum type="arabicParenR"/>
            </a:pPr>
            <a:r>
              <a:rPr lang="en-US" dirty="0"/>
              <a:t>Optimize I/O</a:t>
            </a:r>
          </a:p>
          <a:p>
            <a:pPr lvl="1"/>
            <a:r>
              <a:rPr lang="en-US" dirty="0"/>
              <a:t>Large reads? STAY on on ZFS, optimized for long-term storage</a:t>
            </a:r>
          </a:p>
          <a:p>
            <a:pPr lvl="1"/>
            <a:r>
              <a:rPr lang="en-US" dirty="0"/>
              <a:t>Large writes? Try migrating to </a:t>
            </a:r>
            <a:r>
              <a:rPr lang="en-US" dirty="0" err="1"/>
              <a:t>Lustre</a:t>
            </a:r>
            <a:r>
              <a:rPr lang="en-US" dirty="0"/>
              <a:t>, reduce # of file writes, and frequency</a:t>
            </a:r>
          </a:p>
        </p:txBody>
      </p:sp>
    </p:spTree>
    <p:extLst>
      <p:ext uri="{BB962C8B-B14F-4D97-AF65-F5344CB8AC3E}">
        <p14:creationId xmlns:p14="http://schemas.microsoft.com/office/powerpoint/2010/main" val="4058521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9F5F9-E9DA-BE41-828C-8A9DE51B9EFC}"/>
              </a:ext>
            </a:extLst>
          </p:cNvPr>
          <p:cNvSpPr>
            <a:spLocks noGrp="1"/>
          </p:cNvSpPr>
          <p:nvPr>
            <p:ph type="title"/>
          </p:nvPr>
        </p:nvSpPr>
        <p:spPr/>
        <p:txBody>
          <a:bodyPr/>
          <a:lstStyle/>
          <a:p>
            <a:r>
              <a:rPr lang="en-US" dirty="0"/>
              <a:t>General MARCC resources available</a:t>
            </a:r>
          </a:p>
        </p:txBody>
      </p:sp>
      <p:sp>
        <p:nvSpPr>
          <p:cNvPr id="3" name="Content Placeholder 2">
            <a:extLst>
              <a:ext uri="{FF2B5EF4-FFF2-40B4-BE49-F238E27FC236}">
                <a16:creationId xmlns:a16="http://schemas.microsoft.com/office/drawing/2014/main" id="{01AF0908-27D9-B047-BD55-E8CDA2CD6717}"/>
              </a:ext>
            </a:extLst>
          </p:cNvPr>
          <p:cNvSpPr>
            <a:spLocks noGrp="1"/>
          </p:cNvSpPr>
          <p:nvPr>
            <p:ph idx="1"/>
          </p:nvPr>
        </p:nvSpPr>
        <p:spPr/>
        <p:txBody>
          <a:bodyPr/>
          <a:lstStyle/>
          <a:p>
            <a:r>
              <a:rPr lang="en-US" dirty="0"/>
              <a:t>If you’ve ever wondered, “I’d like to do _____ better on MARCC…”, check out their tutorials (some listed </a:t>
            </a:r>
            <a:r>
              <a:rPr lang="en-US" dirty="0">
                <a:hlinkClick r:id="rId3"/>
              </a:rPr>
              <a:t>here</a:t>
            </a:r>
            <a:r>
              <a:rPr lang="en-US" dirty="0"/>
              <a:t>)</a:t>
            </a:r>
          </a:p>
          <a:p>
            <a:pPr lvl="1"/>
            <a:r>
              <a:rPr lang="en-US" dirty="0"/>
              <a:t>Issues installing R packages? </a:t>
            </a:r>
            <a:r>
              <a:rPr lang="en-US" dirty="0">
                <a:hlinkClick r:id="rId4"/>
              </a:rPr>
              <a:t>https://www.marcc.jhu.edu/managing-r-packages-a-case-study/</a:t>
            </a:r>
            <a:endParaRPr lang="en-US" dirty="0"/>
          </a:p>
          <a:p>
            <a:pPr lvl="1"/>
            <a:r>
              <a:rPr lang="en-US" dirty="0"/>
              <a:t>Use a singularity?</a:t>
            </a:r>
          </a:p>
          <a:p>
            <a:pPr lvl="1"/>
            <a:r>
              <a:rPr lang="en-US" dirty="0"/>
              <a:t>Upload/download files directly to MARCC?</a:t>
            </a:r>
          </a:p>
          <a:p>
            <a:pPr lvl="1"/>
            <a:r>
              <a:rPr lang="en-US" dirty="0"/>
              <a:t>Using TensorFlow</a:t>
            </a:r>
          </a:p>
          <a:p>
            <a:pPr lvl="1"/>
            <a:r>
              <a:rPr lang="en-US" dirty="0"/>
              <a:t>Etc..</a:t>
            </a:r>
          </a:p>
          <a:p>
            <a:pPr lvl="1"/>
            <a:endParaRPr lang="en-US" dirty="0"/>
          </a:p>
        </p:txBody>
      </p:sp>
    </p:spTree>
    <p:extLst>
      <p:ext uri="{BB962C8B-B14F-4D97-AF65-F5344CB8AC3E}">
        <p14:creationId xmlns:p14="http://schemas.microsoft.com/office/powerpoint/2010/main" val="4007069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D5129-F13E-E44D-99BD-048EC1226465}"/>
              </a:ext>
            </a:extLst>
          </p:cNvPr>
          <p:cNvSpPr>
            <a:spLocks noGrp="1"/>
          </p:cNvSpPr>
          <p:nvPr>
            <p:ph type="title"/>
          </p:nvPr>
        </p:nvSpPr>
        <p:spPr/>
        <p:txBody>
          <a:bodyPr/>
          <a:lstStyle/>
          <a:p>
            <a:r>
              <a:rPr lang="en-US" dirty="0"/>
              <a:t>Lab MARCC resources</a:t>
            </a:r>
          </a:p>
        </p:txBody>
      </p:sp>
      <p:sp>
        <p:nvSpPr>
          <p:cNvPr id="3" name="Content Placeholder 2">
            <a:extLst>
              <a:ext uri="{FF2B5EF4-FFF2-40B4-BE49-F238E27FC236}">
                <a16:creationId xmlns:a16="http://schemas.microsoft.com/office/drawing/2014/main" id="{00671A1F-B359-AB4F-8467-1E483215829F}"/>
              </a:ext>
            </a:extLst>
          </p:cNvPr>
          <p:cNvSpPr>
            <a:spLocks noGrp="1"/>
          </p:cNvSpPr>
          <p:nvPr>
            <p:ph idx="1"/>
          </p:nvPr>
        </p:nvSpPr>
        <p:spPr/>
        <p:txBody>
          <a:bodyPr/>
          <a:lstStyle/>
          <a:p>
            <a:r>
              <a:rPr lang="en-US" dirty="0"/>
              <a:t>Installing </a:t>
            </a:r>
            <a:r>
              <a:rPr lang="en-US" dirty="0" err="1"/>
              <a:t>Snakemake</a:t>
            </a:r>
            <a:endParaRPr lang="en-US" dirty="0"/>
          </a:p>
          <a:p>
            <a:r>
              <a:rPr lang="en-US" dirty="0"/>
              <a:t>Image visualization via X11 Forwarding</a:t>
            </a:r>
          </a:p>
          <a:p>
            <a:r>
              <a:rPr lang="en-US" dirty="0"/>
              <a:t>Singularity to install PEER</a:t>
            </a:r>
          </a:p>
          <a:p>
            <a:r>
              <a:rPr lang="en-US" dirty="0"/>
              <a:t>Have something to contribute? Figure something out that might be helpful for other lab members?</a:t>
            </a:r>
          </a:p>
          <a:p>
            <a:pPr lvl="1"/>
            <a:r>
              <a:rPr lang="en-US" b="1" dirty="0"/>
              <a:t>Discussion: What questions do you have? What skills do you have you could share? </a:t>
            </a:r>
            <a:r>
              <a:rPr lang="en-US" dirty="0"/>
              <a:t>(i.e. </a:t>
            </a:r>
            <a:r>
              <a:rPr lang="en-US" dirty="0" err="1"/>
              <a:t>Snakemake</a:t>
            </a:r>
            <a:r>
              <a:rPr lang="en-US" dirty="0"/>
              <a:t>, </a:t>
            </a:r>
            <a:r>
              <a:rPr lang="en-US" dirty="0" err="1"/>
              <a:t>github</a:t>
            </a:r>
            <a:r>
              <a:rPr lang="en-US" dirty="0"/>
              <a:t>)</a:t>
            </a:r>
            <a:endParaRPr lang="en-US" b="1" dirty="0"/>
          </a:p>
        </p:txBody>
      </p:sp>
    </p:spTree>
    <p:extLst>
      <p:ext uri="{BB962C8B-B14F-4D97-AF65-F5344CB8AC3E}">
        <p14:creationId xmlns:p14="http://schemas.microsoft.com/office/powerpoint/2010/main" val="1819106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D96A3-C1A3-3443-AFDB-A52D6ECC30BC}"/>
              </a:ext>
            </a:extLst>
          </p:cNvPr>
          <p:cNvSpPr>
            <a:spLocks noGrp="1"/>
          </p:cNvSpPr>
          <p:nvPr>
            <p:ph type="title"/>
          </p:nvPr>
        </p:nvSpPr>
        <p:spPr/>
        <p:txBody>
          <a:bodyPr/>
          <a:lstStyle/>
          <a:p>
            <a:r>
              <a:rPr lang="en-US" dirty="0"/>
              <a:t>Using Battle-</a:t>
            </a:r>
            <a:r>
              <a:rPr lang="en-US" dirty="0" err="1"/>
              <a:t>bigmem</a:t>
            </a:r>
            <a:endParaRPr lang="en-US" dirty="0"/>
          </a:p>
        </p:txBody>
      </p:sp>
      <p:sp>
        <p:nvSpPr>
          <p:cNvPr id="3" name="Content Placeholder 2">
            <a:extLst>
              <a:ext uri="{FF2B5EF4-FFF2-40B4-BE49-F238E27FC236}">
                <a16:creationId xmlns:a16="http://schemas.microsoft.com/office/drawing/2014/main" id="{0C49256C-C130-FF4E-8192-CA0865D8CC2F}"/>
              </a:ext>
            </a:extLst>
          </p:cNvPr>
          <p:cNvSpPr>
            <a:spLocks noGrp="1"/>
          </p:cNvSpPr>
          <p:nvPr>
            <p:ph idx="1"/>
          </p:nvPr>
        </p:nvSpPr>
        <p:spPr>
          <a:xfrm>
            <a:off x="579782" y="1690688"/>
            <a:ext cx="10515600" cy="4351338"/>
          </a:xfrm>
        </p:spPr>
        <p:txBody>
          <a:bodyPr>
            <a:normAutofit/>
          </a:bodyPr>
          <a:lstStyle/>
          <a:p>
            <a:r>
              <a:rPr lang="en-US" dirty="0"/>
              <a:t>48 CPUs: Intel(R) Xeon(R) Gold 6126 CPU @ 2.60GHz</a:t>
            </a:r>
          </a:p>
          <a:p>
            <a:r>
              <a:rPr lang="en-US" dirty="0"/>
              <a:t>1007GB of memory</a:t>
            </a:r>
          </a:p>
          <a:p>
            <a:r>
              <a:rPr lang="en-US" b="1" dirty="0"/>
              <a:t>Discussion</a:t>
            </a:r>
            <a:r>
              <a:rPr lang="en-US" dirty="0"/>
              <a:t>: what are appropriate uses for </a:t>
            </a:r>
            <a:r>
              <a:rPr lang="en-US" dirty="0" err="1"/>
              <a:t>bigmem</a:t>
            </a:r>
            <a:r>
              <a:rPr lang="en-US" dirty="0"/>
              <a:t>? (what kinds/size of jobs, priority, </a:t>
            </a:r>
            <a:r>
              <a:rPr lang="en-US" dirty="0" err="1"/>
              <a:t>etc</a:t>
            </a:r>
            <a:r>
              <a:rPr lang="en-US" dirty="0"/>
              <a:t>)</a:t>
            </a:r>
          </a:p>
          <a:p>
            <a:pPr lvl="1"/>
            <a:endParaRPr lang="en-US" dirty="0"/>
          </a:p>
          <a:p>
            <a:pPr lvl="1"/>
            <a:endParaRPr lang="en-US" dirty="0"/>
          </a:p>
        </p:txBody>
      </p:sp>
    </p:spTree>
    <p:extLst>
      <p:ext uri="{BB962C8B-B14F-4D97-AF65-F5344CB8AC3E}">
        <p14:creationId xmlns:p14="http://schemas.microsoft.com/office/powerpoint/2010/main" val="1633845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9654</TotalTime>
  <Words>3168</Words>
  <Application>Microsoft Macintosh PowerPoint</Application>
  <PresentationFormat>Widescreen</PresentationFormat>
  <Paragraphs>338</Paragraphs>
  <Slides>25</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Andale Mono</vt:lpstr>
      <vt:lpstr>Arial</vt:lpstr>
      <vt:lpstr>Calibri</vt:lpstr>
      <vt:lpstr>Calibri Light</vt:lpstr>
      <vt:lpstr>Office Theme</vt:lpstr>
      <vt:lpstr>Resources and guidelines for scientific computing on MARCC</vt:lpstr>
      <vt:lpstr>PowerPoint Presentation</vt:lpstr>
      <vt:lpstr>PowerPoint Presentation</vt:lpstr>
      <vt:lpstr>ZFS file system</vt:lpstr>
      <vt:lpstr>Lustre file system</vt:lpstr>
      <vt:lpstr>Optimizing storage and I/O on MARCC</vt:lpstr>
      <vt:lpstr>General MARCC resources available</vt:lpstr>
      <vt:lpstr>Lab MARCC resources</vt:lpstr>
      <vt:lpstr>Using Battle-bigmem</vt:lpstr>
      <vt:lpstr>Running jobs simultaneously, in the background,  or in ”parallel”</vt:lpstr>
      <vt:lpstr>Running jobs simultaneously, in the background,  or in ”parallel”</vt:lpstr>
      <vt:lpstr>Terminal multiplexing</vt:lpstr>
      <vt:lpstr>Tracking jobs on battle-bigmem</vt:lpstr>
      <vt:lpstr>Managing jobs</vt:lpstr>
      <vt:lpstr>Organizing projects</vt:lpstr>
      <vt:lpstr>Organizing projects</vt:lpstr>
      <vt:lpstr>Directory organization</vt:lpstr>
      <vt:lpstr>Directory organization</vt:lpstr>
      <vt:lpstr>Directory organization</vt:lpstr>
      <vt:lpstr>Directory organization</vt:lpstr>
      <vt:lpstr>Directory organization</vt:lpstr>
      <vt:lpstr>Directory organization</vt:lpstr>
      <vt:lpstr>Directory organization</vt:lpstr>
      <vt:lpstr>Other tips</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Ashton Omdahl</dc:creator>
  <cp:lastModifiedBy>Ashton Omdahl</cp:lastModifiedBy>
  <cp:revision>48</cp:revision>
  <dcterms:created xsi:type="dcterms:W3CDTF">2020-12-30T22:47:09Z</dcterms:created>
  <dcterms:modified xsi:type="dcterms:W3CDTF">2021-01-06T15:41:51Z</dcterms:modified>
</cp:coreProperties>
</file>