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Lato" panose="020B0604020202020204" charset="0"/>
      <p:regular r:id="rId26"/>
      <p:bold r:id="rId27"/>
      <p:italic r:id="rId28"/>
      <p:boldItalic r:id="rId29"/>
    </p:embeddedFont>
    <p:embeddedFont>
      <p:font typeface="Montserrat"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73604b73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73604b73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71630628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71630628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71630628f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71630628f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71630628f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71630628f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71630628f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71630628f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9c30fbf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9c30fbf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7385e499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7385e499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7385e499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7385e499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7385e499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7385e499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9e279fa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9e279fa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71630628f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71630628f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71630628f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571630628f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71630628f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571630628f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743efbf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743efbf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9e279faf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9e279faf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71630628f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71630628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71630628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71630628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73693629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7369362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7259cda8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57259cda8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7385e49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7385e49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71630628f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71630628f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71630628f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71630628f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Traffic Sign Classifier</a:t>
            </a:r>
            <a:endParaRPr/>
          </a:p>
        </p:txBody>
      </p:sp>
      <p:sp>
        <p:nvSpPr>
          <p:cNvPr id="135" name="Google Shape;135;p13"/>
          <p:cNvSpPr txBox="1">
            <a:spLocks noGrp="1"/>
          </p:cNvSpPr>
          <p:nvPr>
            <p:ph type="subTitle" idx="1"/>
          </p:nvPr>
        </p:nvSpPr>
        <p:spPr>
          <a:xfrm>
            <a:off x="5083950" y="3924925"/>
            <a:ext cx="3470700" cy="7332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Vignesh Sivanandha Rao</a:t>
            </a:r>
            <a:endParaRPr dirty="0"/>
          </a:p>
          <a:p>
            <a:pPr marL="0" lvl="0" indent="0" algn="l" rtl="0">
              <a:spcBef>
                <a:spcPts val="0"/>
              </a:spcBef>
              <a:spcAft>
                <a:spcPts val="0"/>
              </a:spcAft>
              <a:buNone/>
            </a:pPr>
            <a:r>
              <a:rPr lang="en-US" dirty="0" smtClean="0"/>
              <a:t>CSC 790 Deep Learning</a:t>
            </a:r>
          </a:p>
          <a:p>
            <a:pPr marL="0" lvl="0" indent="0" algn="l" rtl="0">
              <a:spcBef>
                <a:spcPts val="0"/>
              </a:spcBef>
              <a:spcAft>
                <a:spcPts val="0"/>
              </a:spcAft>
              <a:buNone/>
            </a:pPr>
            <a:r>
              <a:rPr lang="en-US" dirty="0" smtClean="0"/>
              <a:t>Spring 2019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2"/>
          <p:cNvPicPr preferRelativeResize="0"/>
          <p:nvPr/>
        </p:nvPicPr>
        <p:blipFill>
          <a:blip r:embed="rId3">
            <a:alphaModFix/>
          </a:blip>
          <a:stretch>
            <a:fillRect/>
          </a:stretch>
        </p:blipFill>
        <p:spPr>
          <a:xfrm>
            <a:off x="1940925" y="152400"/>
            <a:ext cx="4772642"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Normalization</a:t>
            </a:r>
            <a:endParaRPr/>
          </a:p>
        </p:txBody>
      </p:sp>
      <p:sp>
        <p:nvSpPr>
          <p:cNvPr id="195" name="Google Shape;195;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Char char="●"/>
            </a:pPr>
            <a:r>
              <a:rPr lang="en"/>
              <a:t>It is the process of converting an unstructured data into a structured dataset.</a:t>
            </a:r>
            <a:endParaRPr/>
          </a:p>
          <a:p>
            <a:pPr marL="457200" lvl="0" indent="-311150" algn="l" rtl="0">
              <a:lnSpc>
                <a:spcPct val="200000"/>
              </a:lnSpc>
              <a:spcBef>
                <a:spcPts val="0"/>
              </a:spcBef>
              <a:spcAft>
                <a:spcPts val="0"/>
              </a:spcAft>
              <a:buSzPts val="1300"/>
              <a:buChar char="●"/>
            </a:pPr>
            <a:r>
              <a:rPr lang="en"/>
              <a:t>This ensures that the images having a small dynamic range remains small and they're not normalized so that they become gray.</a:t>
            </a:r>
            <a:endParaRPr/>
          </a:p>
          <a:p>
            <a:pPr marL="457200" lvl="0" indent="-311150" algn="l" rtl="0">
              <a:lnSpc>
                <a:spcPct val="200000"/>
              </a:lnSpc>
              <a:spcBef>
                <a:spcPts val="0"/>
              </a:spcBef>
              <a:spcAft>
                <a:spcPts val="0"/>
              </a:spcAft>
              <a:buSzPts val="1300"/>
              <a:buChar char="●"/>
            </a:pPr>
            <a:r>
              <a:rPr lang="en"/>
              <a:t>Therefore, every value has to be divided by the largest value possible by the image type, not the actual image itself. Then scaling this by 255 produces the normalized result.</a:t>
            </a:r>
            <a:endParaRPr/>
          </a:p>
          <a:p>
            <a:pPr marL="457200" lvl="0" indent="-311150" algn="l" rtl="0">
              <a:lnSpc>
                <a:spcPct val="200000"/>
              </a:lnSpc>
              <a:spcBef>
                <a:spcPts val="0"/>
              </a:spcBef>
              <a:spcAft>
                <a:spcPts val="0"/>
              </a:spcAft>
              <a:buSzPts val="1300"/>
              <a:buChar char="●"/>
            </a:pPr>
            <a:r>
              <a:rPr lang="en"/>
              <a:t>normalized = (image.astype(np.float32) - 128) / 128</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Label Distribution</a:t>
            </a:r>
            <a:endParaRPr/>
          </a:p>
        </p:txBody>
      </p:sp>
      <p:pic>
        <p:nvPicPr>
          <p:cNvPr id="201" name="Google Shape;201;p24"/>
          <p:cNvPicPr preferRelativeResize="0"/>
          <p:nvPr/>
        </p:nvPicPr>
        <p:blipFill>
          <a:blip r:embed="rId3">
            <a:alphaModFix/>
          </a:blip>
          <a:stretch>
            <a:fillRect/>
          </a:stretch>
        </p:blipFill>
        <p:spPr>
          <a:xfrm>
            <a:off x="475688" y="1708163"/>
            <a:ext cx="8296275" cy="2733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Augmentation</a:t>
            </a:r>
            <a:endParaRPr/>
          </a:p>
        </p:txBody>
      </p:sp>
      <p:sp>
        <p:nvSpPr>
          <p:cNvPr id="207" name="Google Shape;207;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Char char="●"/>
            </a:pPr>
            <a:r>
              <a:rPr lang="en"/>
              <a:t>Data augmentation adds value to base data by adding information derived from internal and external sources.</a:t>
            </a:r>
            <a:endParaRPr/>
          </a:p>
          <a:p>
            <a:pPr marL="457200" lvl="0" indent="-311150" algn="l" rtl="0">
              <a:lnSpc>
                <a:spcPct val="200000"/>
              </a:lnSpc>
              <a:spcBef>
                <a:spcPts val="0"/>
              </a:spcBef>
              <a:spcAft>
                <a:spcPts val="0"/>
              </a:spcAft>
              <a:buSzPts val="1300"/>
              <a:buChar char="●"/>
            </a:pPr>
            <a:r>
              <a:rPr lang="en"/>
              <a:t>Data augmentation can be applied to any form of data, but may be especially useful where additional information can help provide more in-depth insight. </a:t>
            </a:r>
            <a:endParaRPr/>
          </a:p>
          <a:p>
            <a:pPr marL="457200" lvl="0" indent="-311150" algn="l" rtl="0">
              <a:lnSpc>
                <a:spcPct val="200000"/>
              </a:lnSpc>
              <a:spcBef>
                <a:spcPts val="0"/>
              </a:spcBef>
              <a:spcAft>
                <a:spcPts val="0"/>
              </a:spcAft>
              <a:buSzPts val="1300"/>
              <a:buChar char="●"/>
            </a:pPr>
            <a:r>
              <a:rPr lang="en"/>
              <a:t>Data augmentation can help reduce the manual intervention required to developed meaningful information and insight of business data, as well as significantly enhance data quality.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26"/>
          <p:cNvPicPr preferRelativeResize="0"/>
          <p:nvPr/>
        </p:nvPicPr>
        <p:blipFill>
          <a:blip r:embed="rId3">
            <a:alphaModFix/>
          </a:blip>
          <a:stretch>
            <a:fillRect/>
          </a:stretch>
        </p:blipFill>
        <p:spPr>
          <a:xfrm>
            <a:off x="414338" y="2612675"/>
            <a:ext cx="8315325" cy="2209800"/>
          </a:xfrm>
          <a:prstGeom prst="rect">
            <a:avLst/>
          </a:prstGeom>
          <a:noFill/>
          <a:ln>
            <a:noFill/>
          </a:ln>
        </p:spPr>
      </p:pic>
      <p:pic>
        <p:nvPicPr>
          <p:cNvPr id="213" name="Google Shape;213;p26"/>
          <p:cNvPicPr preferRelativeResize="0"/>
          <p:nvPr/>
        </p:nvPicPr>
        <p:blipFill>
          <a:blip r:embed="rId4">
            <a:alphaModFix/>
          </a:blip>
          <a:stretch>
            <a:fillRect/>
          </a:stretch>
        </p:blipFill>
        <p:spPr>
          <a:xfrm>
            <a:off x="414350" y="239975"/>
            <a:ext cx="8315325" cy="222121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27"/>
          <p:cNvPicPr preferRelativeResize="0"/>
          <p:nvPr/>
        </p:nvPicPr>
        <p:blipFill>
          <a:blip r:embed="rId3">
            <a:alphaModFix/>
          </a:blip>
          <a:stretch>
            <a:fillRect/>
          </a:stretch>
        </p:blipFill>
        <p:spPr>
          <a:xfrm>
            <a:off x="844500" y="1259225"/>
            <a:ext cx="5514975" cy="3238500"/>
          </a:xfrm>
          <a:prstGeom prst="rect">
            <a:avLst/>
          </a:prstGeom>
          <a:noFill/>
          <a:ln>
            <a:noFill/>
          </a:ln>
        </p:spPr>
      </p:pic>
      <p:sp>
        <p:nvSpPr>
          <p:cNvPr id="219" name="Google Shape;219;p27"/>
          <p:cNvSpPr txBox="1">
            <a:spLocks noGrp="1"/>
          </p:cNvSpPr>
          <p:nvPr>
            <p:ph type="title"/>
          </p:nvPr>
        </p:nvSpPr>
        <p:spPr>
          <a:xfrm>
            <a:off x="844500" y="110525"/>
            <a:ext cx="76416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Label Distribution after Augmentation</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Initial Results</a:t>
            </a:r>
            <a:endParaRPr/>
          </a:p>
        </p:txBody>
      </p:sp>
      <p:pic>
        <p:nvPicPr>
          <p:cNvPr id="225" name="Google Shape;225;p28"/>
          <p:cNvPicPr preferRelativeResize="0"/>
          <p:nvPr/>
        </p:nvPicPr>
        <p:blipFill>
          <a:blip r:embed="rId3">
            <a:alphaModFix/>
          </a:blip>
          <a:stretch>
            <a:fillRect/>
          </a:stretch>
        </p:blipFill>
        <p:spPr>
          <a:xfrm>
            <a:off x="1297500" y="1976450"/>
            <a:ext cx="3927175" cy="2834475"/>
          </a:xfrm>
          <a:prstGeom prst="rect">
            <a:avLst/>
          </a:prstGeom>
          <a:noFill/>
          <a:ln>
            <a:noFill/>
          </a:ln>
        </p:spPr>
      </p:pic>
      <p:sp>
        <p:nvSpPr>
          <p:cNvPr id="226" name="Google Shape;226;p28"/>
          <p:cNvSpPr txBox="1"/>
          <p:nvPr/>
        </p:nvSpPr>
        <p:spPr>
          <a:xfrm>
            <a:off x="1297500" y="932500"/>
            <a:ext cx="2923200" cy="83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Learning rate: 5</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Batch size: 128</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Epoch: 20</a:t>
            </a:r>
            <a:endParaRPr>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29"/>
          <p:cNvPicPr preferRelativeResize="0"/>
          <p:nvPr/>
        </p:nvPicPr>
        <p:blipFill>
          <a:blip r:embed="rId3">
            <a:alphaModFix/>
          </a:blip>
          <a:stretch>
            <a:fillRect/>
          </a:stretch>
        </p:blipFill>
        <p:spPr>
          <a:xfrm>
            <a:off x="4995075" y="1990800"/>
            <a:ext cx="3813524" cy="2624200"/>
          </a:xfrm>
          <a:prstGeom prst="rect">
            <a:avLst/>
          </a:prstGeom>
          <a:noFill/>
          <a:ln>
            <a:noFill/>
          </a:ln>
        </p:spPr>
      </p:pic>
      <p:pic>
        <p:nvPicPr>
          <p:cNvPr id="232" name="Google Shape;232;p29"/>
          <p:cNvPicPr preferRelativeResize="0"/>
          <p:nvPr/>
        </p:nvPicPr>
        <p:blipFill>
          <a:blip r:embed="rId4">
            <a:alphaModFix/>
          </a:blip>
          <a:stretch>
            <a:fillRect/>
          </a:stretch>
        </p:blipFill>
        <p:spPr>
          <a:xfrm>
            <a:off x="857329" y="1990801"/>
            <a:ext cx="3967546" cy="2624200"/>
          </a:xfrm>
          <a:prstGeom prst="rect">
            <a:avLst/>
          </a:prstGeom>
          <a:noFill/>
          <a:ln>
            <a:noFill/>
          </a:ln>
        </p:spPr>
      </p:pic>
      <p:sp>
        <p:nvSpPr>
          <p:cNvPr id="233" name="Google Shape;233;p29"/>
          <p:cNvSpPr txBox="1"/>
          <p:nvPr/>
        </p:nvSpPr>
        <p:spPr>
          <a:xfrm>
            <a:off x="4995075" y="991700"/>
            <a:ext cx="3189600" cy="8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Learning rate: 0.0025</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Batch size: 128</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Epoch: 23</a:t>
            </a: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234" name="Google Shape;234;p29"/>
          <p:cNvSpPr txBox="1"/>
          <p:nvPr/>
        </p:nvSpPr>
        <p:spPr>
          <a:xfrm>
            <a:off x="1057125" y="991700"/>
            <a:ext cx="3189600" cy="8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Learning rate: 0.0005</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Batch size: 128</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Epoch: 20</a:t>
            </a: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235" name="Google Shape;235;p29"/>
          <p:cNvSpPr txBox="1">
            <a:spLocks noGrp="1"/>
          </p:cNvSpPr>
          <p:nvPr>
            <p:ph type="title"/>
          </p:nvPr>
        </p:nvSpPr>
        <p:spPr>
          <a:xfrm>
            <a:off x="1052550" y="31972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Better Results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title"/>
          </p:nvPr>
        </p:nvSpPr>
        <p:spPr>
          <a:xfrm>
            <a:off x="1297500" y="393750"/>
            <a:ext cx="4297500" cy="54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Adam vs Gradient Descent</a:t>
            </a:r>
            <a:endParaRPr/>
          </a:p>
        </p:txBody>
      </p:sp>
      <p:sp>
        <p:nvSpPr>
          <p:cNvPr id="241" name="Google Shape;241;p30"/>
          <p:cNvSpPr txBox="1"/>
          <p:nvPr/>
        </p:nvSpPr>
        <p:spPr>
          <a:xfrm>
            <a:off x="6882725" y="296025"/>
            <a:ext cx="1961100" cy="82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Epoch: 25</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Batch size: 128</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Learning rate: 0.00070</a:t>
            </a:r>
            <a:endParaRPr>
              <a:solidFill>
                <a:schemeClr val="lt1"/>
              </a:solidFill>
              <a:latin typeface="Lato"/>
              <a:ea typeface="Lato"/>
              <a:cs typeface="Lato"/>
              <a:sym typeface="Lato"/>
            </a:endParaRPr>
          </a:p>
        </p:txBody>
      </p:sp>
      <p:pic>
        <p:nvPicPr>
          <p:cNvPr id="242" name="Google Shape;242;p30"/>
          <p:cNvPicPr preferRelativeResize="0"/>
          <p:nvPr/>
        </p:nvPicPr>
        <p:blipFill>
          <a:blip r:embed="rId3">
            <a:alphaModFix/>
          </a:blip>
          <a:stretch>
            <a:fillRect/>
          </a:stretch>
        </p:blipFill>
        <p:spPr>
          <a:xfrm>
            <a:off x="1386300" y="1370250"/>
            <a:ext cx="1943100" cy="800100"/>
          </a:xfrm>
          <a:prstGeom prst="rect">
            <a:avLst/>
          </a:prstGeom>
          <a:noFill/>
          <a:ln>
            <a:noFill/>
          </a:ln>
        </p:spPr>
      </p:pic>
      <p:pic>
        <p:nvPicPr>
          <p:cNvPr id="243" name="Google Shape;243;p30"/>
          <p:cNvPicPr preferRelativeResize="0"/>
          <p:nvPr/>
        </p:nvPicPr>
        <p:blipFill>
          <a:blip r:embed="rId4">
            <a:alphaModFix/>
          </a:blip>
          <a:stretch>
            <a:fillRect/>
          </a:stretch>
        </p:blipFill>
        <p:spPr>
          <a:xfrm>
            <a:off x="5525325" y="1389300"/>
            <a:ext cx="2228850" cy="762000"/>
          </a:xfrm>
          <a:prstGeom prst="rect">
            <a:avLst/>
          </a:prstGeom>
          <a:noFill/>
          <a:ln>
            <a:noFill/>
          </a:ln>
        </p:spPr>
      </p:pic>
      <p:pic>
        <p:nvPicPr>
          <p:cNvPr id="244" name="Google Shape;244;p30"/>
          <p:cNvPicPr preferRelativeResize="0"/>
          <p:nvPr/>
        </p:nvPicPr>
        <p:blipFill>
          <a:blip r:embed="rId5">
            <a:alphaModFix/>
          </a:blip>
          <a:stretch>
            <a:fillRect/>
          </a:stretch>
        </p:blipFill>
        <p:spPr>
          <a:xfrm>
            <a:off x="4847900" y="2374550"/>
            <a:ext cx="3790950" cy="2562225"/>
          </a:xfrm>
          <a:prstGeom prst="rect">
            <a:avLst/>
          </a:prstGeom>
          <a:noFill/>
          <a:ln>
            <a:noFill/>
          </a:ln>
        </p:spPr>
      </p:pic>
      <p:pic>
        <p:nvPicPr>
          <p:cNvPr id="245" name="Google Shape;245;p30"/>
          <p:cNvPicPr preferRelativeResize="0"/>
          <p:nvPr/>
        </p:nvPicPr>
        <p:blipFill>
          <a:blip r:embed="rId6">
            <a:alphaModFix/>
          </a:blip>
          <a:stretch>
            <a:fillRect/>
          </a:stretch>
        </p:blipFill>
        <p:spPr>
          <a:xfrm>
            <a:off x="593271" y="2374550"/>
            <a:ext cx="3854404" cy="2562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a:spLocks noGrp="1"/>
          </p:cNvSpPr>
          <p:nvPr>
            <p:ph type="title"/>
          </p:nvPr>
        </p:nvSpPr>
        <p:spPr>
          <a:xfrm>
            <a:off x="1297500" y="393750"/>
            <a:ext cx="41103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Gradient Descent Result</a:t>
            </a:r>
            <a:endParaRPr/>
          </a:p>
        </p:txBody>
      </p:sp>
      <p:sp>
        <p:nvSpPr>
          <p:cNvPr id="251" name="Google Shape;251;p31"/>
          <p:cNvSpPr txBox="1"/>
          <p:nvPr/>
        </p:nvSpPr>
        <p:spPr>
          <a:xfrm>
            <a:off x="6882725" y="296025"/>
            <a:ext cx="1961100" cy="82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Epoch: 251</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Batch size: 128</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Learning rate: 0.00070</a:t>
            </a:r>
            <a:endParaRPr>
              <a:solidFill>
                <a:schemeClr val="lt1"/>
              </a:solidFill>
              <a:latin typeface="Lato"/>
              <a:ea typeface="Lato"/>
              <a:cs typeface="Lato"/>
              <a:sym typeface="Lato"/>
            </a:endParaRPr>
          </a:p>
        </p:txBody>
      </p:sp>
      <p:pic>
        <p:nvPicPr>
          <p:cNvPr id="252" name="Google Shape;252;p31"/>
          <p:cNvPicPr preferRelativeResize="0"/>
          <p:nvPr/>
        </p:nvPicPr>
        <p:blipFill>
          <a:blip r:embed="rId3">
            <a:alphaModFix/>
          </a:blip>
          <a:stretch>
            <a:fillRect/>
          </a:stretch>
        </p:blipFill>
        <p:spPr>
          <a:xfrm>
            <a:off x="2370225" y="1376250"/>
            <a:ext cx="4810125" cy="3362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141" name="Google Shape;141;p14"/>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
              <a:t>Introduction</a:t>
            </a:r>
            <a:endParaRPr/>
          </a:p>
          <a:p>
            <a:pPr marL="457200" lvl="0" indent="-311150" algn="l" rtl="0">
              <a:lnSpc>
                <a:spcPct val="150000"/>
              </a:lnSpc>
              <a:spcBef>
                <a:spcPts val="0"/>
              </a:spcBef>
              <a:spcAft>
                <a:spcPts val="0"/>
              </a:spcAft>
              <a:buSzPts val="1300"/>
              <a:buChar char="➔"/>
            </a:pPr>
            <a:r>
              <a:rPr lang="en"/>
              <a:t>Background</a:t>
            </a:r>
            <a:endParaRPr/>
          </a:p>
          <a:p>
            <a:pPr marL="457200" lvl="0" indent="-311150" algn="l" rtl="0">
              <a:lnSpc>
                <a:spcPct val="150000"/>
              </a:lnSpc>
              <a:spcBef>
                <a:spcPts val="0"/>
              </a:spcBef>
              <a:spcAft>
                <a:spcPts val="0"/>
              </a:spcAft>
              <a:buSzPts val="1300"/>
              <a:buChar char="➔"/>
            </a:pPr>
            <a:r>
              <a:rPr lang="en"/>
              <a:t>Dataset Collection</a:t>
            </a:r>
            <a:endParaRPr/>
          </a:p>
          <a:p>
            <a:pPr marL="457200" lvl="0" indent="-311150" algn="l" rtl="0">
              <a:lnSpc>
                <a:spcPct val="150000"/>
              </a:lnSpc>
              <a:spcBef>
                <a:spcPts val="0"/>
              </a:spcBef>
              <a:spcAft>
                <a:spcPts val="0"/>
              </a:spcAft>
              <a:buSzPts val="1300"/>
              <a:buChar char="➔"/>
            </a:pPr>
            <a:r>
              <a:rPr lang="en"/>
              <a:t>Methods/Functions</a:t>
            </a:r>
            <a:endParaRPr/>
          </a:p>
          <a:p>
            <a:pPr marL="457200" lvl="0" indent="-311150" algn="l" rtl="0">
              <a:lnSpc>
                <a:spcPct val="150000"/>
              </a:lnSpc>
              <a:spcBef>
                <a:spcPts val="0"/>
              </a:spcBef>
              <a:spcAft>
                <a:spcPts val="0"/>
              </a:spcAft>
              <a:buSzPts val="1300"/>
              <a:buChar char="➔"/>
            </a:pPr>
            <a:r>
              <a:rPr lang="en"/>
              <a:t>Libraries Used</a:t>
            </a:r>
            <a:endParaRPr/>
          </a:p>
          <a:p>
            <a:pPr marL="457200" lvl="0" indent="-311150" algn="l" rtl="0">
              <a:lnSpc>
                <a:spcPct val="150000"/>
              </a:lnSpc>
              <a:spcBef>
                <a:spcPts val="0"/>
              </a:spcBef>
              <a:spcAft>
                <a:spcPts val="0"/>
              </a:spcAft>
              <a:buSzPts val="1300"/>
              <a:buChar char="➔"/>
            </a:pPr>
            <a:r>
              <a:rPr lang="en"/>
              <a:t>Visualization of Dataset</a:t>
            </a:r>
            <a:endParaRPr/>
          </a:p>
          <a:p>
            <a:pPr marL="457200" lvl="0" indent="-311150" algn="l" rtl="0">
              <a:lnSpc>
                <a:spcPct val="150000"/>
              </a:lnSpc>
              <a:spcBef>
                <a:spcPts val="0"/>
              </a:spcBef>
              <a:spcAft>
                <a:spcPts val="0"/>
              </a:spcAft>
              <a:buSzPts val="1300"/>
              <a:buChar char="➔"/>
            </a:pPr>
            <a:r>
              <a:rPr lang="en"/>
              <a:t>Normalization</a:t>
            </a:r>
            <a:endParaRPr/>
          </a:p>
          <a:p>
            <a:pPr marL="457200" lvl="0" indent="-311150" algn="l" rtl="0">
              <a:lnSpc>
                <a:spcPct val="150000"/>
              </a:lnSpc>
              <a:spcBef>
                <a:spcPts val="0"/>
              </a:spcBef>
              <a:spcAft>
                <a:spcPts val="0"/>
              </a:spcAft>
              <a:buSzPts val="1300"/>
              <a:buChar char="➔"/>
            </a:pPr>
            <a:r>
              <a:rPr lang="en"/>
              <a:t>Data Augmentation</a:t>
            </a:r>
            <a:endParaRPr/>
          </a:p>
          <a:p>
            <a:pPr marL="457200" lvl="0" indent="-311150" algn="l" rtl="0">
              <a:lnSpc>
                <a:spcPct val="150000"/>
              </a:lnSpc>
              <a:spcBef>
                <a:spcPts val="0"/>
              </a:spcBef>
              <a:spcAft>
                <a:spcPts val="0"/>
              </a:spcAft>
              <a:buSzPts val="1300"/>
              <a:buChar char="➔"/>
            </a:pPr>
            <a:r>
              <a:rPr lang="en"/>
              <a:t>Results </a:t>
            </a:r>
            <a:endParaRPr/>
          </a:p>
          <a:p>
            <a:pPr marL="457200" lvl="0" indent="-311150" algn="l" rtl="0">
              <a:lnSpc>
                <a:spcPct val="150000"/>
              </a:lnSpc>
              <a:spcBef>
                <a:spcPts val="0"/>
              </a:spcBef>
              <a:spcAft>
                <a:spcPts val="0"/>
              </a:spcAft>
              <a:buSzPts val="1300"/>
              <a:buChar char="➔"/>
            </a:pPr>
            <a:r>
              <a:rPr lang="en"/>
              <a:t>Summary</a:t>
            </a:r>
            <a:endParaRPr/>
          </a:p>
        </p:txBody>
      </p:sp>
      <p:sp>
        <p:nvSpPr>
          <p:cNvPr id="142" name="Google Shape;142;p14"/>
          <p:cNvSpPr txBox="1"/>
          <p:nvPr/>
        </p:nvSpPr>
        <p:spPr>
          <a:xfrm>
            <a:off x="3389525" y="1665150"/>
            <a:ext cx="222000" cy="2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with Adam Optimizer</a:t>
            </a:r>
            <a:endParaRPr/>
          </a:p>
        </p:txBody>
      </p:sp>
      <p:sp>
        <p:nvSpPr>
          <p:cNvPr id="258" name="Google Shape;258;p32"/>
          <p:cNvSpPr txBox="1"/>
          <p:nvPr/>
        </p:nvSpPr>
        <p:spPr>
          <a:xfrm>
            <a:off x="1543075" y="3681413"/>
            <a:ext cx="1542900" cy="5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Dataset 3</a:t>
            </a:r>
            <a:endParaRPr>
              <a:solidFill>
                <a:schemeClr val="lt1"/>
              </a:solidFill>
              <a:latin typeface="Lato"/>
              <a:ea typeface="Lato"/>
              <a:cs typeface="Lato"/>
              <a:sym typeface="Lato"/>
            </a:endParaRPr>
          </a:p>
        </p:txBody>
      </p:sp>
      <p:pic>
        <p:nvPicPr>
          <p:cNvPr id="259" name="Google Shape;259;p32"/>
          <p:cNvPicPr preferRelativeResize="0"/>
          <p:nvPr/>
        </p:nvPicPr>
        <p:blipFill>
          <a:blip r:embed="rId3">
            <a:alphaModFix/>
          </a:blip>
          <a:stretch>
            <a:fillRect/>
          </a:stretch>
        </p:blipFill>
        <p:spPr>
          <a:xfrm>
            <a:off x="3913225" y="1090950"/>
            <a:ext cx="2247900" cy="781050"/>
          </a:xfrm>
          <a:prstGeom prst="rect">
            <a:avLst/>
          </a:prstGeom>
          <a:noFill/>
          <a:ln>
            <a:noFill/>
          </a:ln>
        </p:spPr>
      </p:pic>
      <p:pic>
        <p:nvPicPr>
          <p:cNvPr id="260" name="Google Shape;260;p32"/>
          <p:cNvPicPr preferRelativeResize="0"/>
          <p:nvPr/>
        </p:nvPicPr>
        <p:blipFill>
          <a:blip r:embed="rId4">
            <a:alphaModFix/>
          </a:blip>
          <a:stretch>
            <a:fillRect/>
          </a:stretch>
        </p:blipFill>
        <p:spPr>
          <a:xfrm>
            <a:off x="3903700" y="2310688"/>
            <a:ext cx="2209800" cy="771525"/>
          </a:xfrm>
          <a:prstGeom prst="rect">
            <a:avLst/>
          </a:prstGeom>
          <a:noFill/>
          <a:ln>
            <a:noFill/>
          </a:ln>
        </p:spPr>
      </p:pic>
      <p:pic>
        <p:nvPicPr>
          <p:cNvPr id="261" name="Google Shape;261;p32"/>
          <p:cNvPicPr preferRelativeResize="0"/>
          <p:nvPr/>
        </p:nvPicPr>
        <p:blipFill>
          <a:blip r:embed="rId5">
            <a:alphaModFix/>
          </a:blip>
          <a:stretch>
            <a:fillRect/>
          </a:stretch>
        </p:blipFill>
        <p:spPr>
          <a:xfrm>
            <a:off x="3913225" y="3520913"/>
            <a:ext cx="2266950" cy="876300"/>
          </a:xfrm>
          <a:prstGeom prst="rect">
            <a:avLst/>
          </a:prstGeom>
          <a:noFill/>
          <a:ln>
            <a:noFill/>
          </a:ln>
        </p:spPr>
      </p:pic>
      <p:sp>
        <p:nvSpPr>
          <p:cNvPr id="262" name="Google Shape;262;p32"/>
          <p:cNvSpPr txBox="1"/>
          <p:nvPr/>
        </p:nvSpPr>
        <p:spPr>
          <a:xfrm>
            <a:off x="1543075" y="2442625"/>
            <a:ext cx="1542900" cy="5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Dataset 2</a:t>
            </a:r>
            <a:endParaRPr>
              <a:solidFill>
                <a:schemeClr val="lt1"/>
              </a:solidFill>
              <a:latin typeface="Lato"/>
              <a:ea typeface="Lato"/>
              <a:cs typeface="Lato"/>
              <a:sym typeface="Lato"/>
            </a:endParaRPr>
          </a:p>
        </p:txBody>
      </p:sp>
      <p:sp>
        <p:nvSpPr>
          <p:cNvPr id="263" name="Google Shape;263;p32"/>
          <p:cNvSpPr txBox="1"/>
          <p:nvPr/>
        </p:nvSpPr>
        <p:spPr>
          <a:xfrm>
            <a:off x="1543075" y="1203813"/>
            <a:ext cx="1542900" cy="5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Dataset 1</a:t>
            </a:r>
            <a:endParaRPr>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pic>
        <p:nvPicPr>
          <p:cNvPr id="269" name="Google Shape;269;p33"/>
          <p:cNvPicPr preferRelativeResize="0"/>
          <p:nvPr/>
        </p:nvPicPr>
        <p:blipFill>
          <a:blip r:embed="rId3">
            <a:alphaModFix/>
          </a:blip>
          <a:stretch>
            <a:fillRect/>
          </a:stretch>
        </p:blipFill>
        <p:spPr>
          <a:xfrm>
            <a:off x="4572000" y="1528638"/>
            <a:ext cx="4514850" cy="3091589"/>
          </a:xfrm>
          <a:prstGeom prst="rect">
            <a:avLst/>
          </a:prstGeom>
          <a:noFill/>
          <a:ln>
            <a:noFill/>
          </a:ln>
        </p:spPr>
      </p:pic>
      <p:pic>
        <p:nvPicPr>
          <p:cNvPr id="270" name="Google Shape;270;p33"/>
          <p:cNvPicPr preferRelativeResize="0"/>
          <p:nvPr/>
        </p:nvPicPr>
        <p:blipFill>
          <a:blip r:embed="rId4">
            <a:alphaModFix/>
          </a:blip>
          <a:stretch>
            <a:fillRect/>
          </a:stretch>
        </p:blipFill>
        <p:spPr>
          <a:xfrm>
            <a:off x="176000" y="1708188"/>
            <a:ext cx="4267200" cy="273250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Work</a:t>
            </a:r>
            <a:endParaRPr/>
          </a:p>
        </p:txBody>
      </p:sp>
      <p:sp>
        <p:nvSpPr>
          <p:cNvPr id="276" name="Google Shape;276;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Char char="●"/>
            </a:pPr>
            <a:r>
              <a:rPr lang="en"/>
              <a:t>Figure out the ways to achieve more accuracy on SGD using different parameters</a:t>
            </a:r>
            <a:endParaRPr/>
          </a:p>
          <a:p>
            <a:pPr marL="457200" lvl="0" indent="-311150" algn="l" rtl="0">
              <a:lnSpc>
                <a:spcPct val="200000"/>
              </a:lnSpc>
              <a:spcBef>
                <a:spcPts val="0"/>
              </a:spcBef>
              <a:spcAft>
                <a:spcPts val="0"/>
              </a:spcAft>
              <a:buSzPts val="1300"/>
              <a:buChar char="●"/>
            </a:pPr>
            <a:r>
              <a:rPr lang="en"/>
              <a:t>Extend the classes for classification</a:t>
            </a:r>
            <a:endParaRPr/>
          </a:p>
          <a:p>
            <a:pPr marL="457200" lvl="0" indent="-311150" algn="l" rtl="0">
              <a:lnSpc>
                <a:spcPct val="200000"/>
              </a:lnSpc>
              <a:spcBef>
                <a:spcPts val="0"/>
              </a:spcBef>
              <a:spcAft>
                <a:spcPts val="0"/>
              </a:spcAft>
              <a:buSzPts val="1300"/>
              <a:buChar char="●"/>
            </a:pPr>
            <a:r>
              <a:rPr lang="en"/>
              <a:t>Compare more optimizers to see which one works best at any given condition</a:t>
            </a:r>
            <a:endParaRPr/>
          </a:p>
          <a:p>
            <a:pPr marL="457200" lvl="0" indent="-311150" algn="l" rtl="0">
              <a:lnSpc>
                <a:spcPct val="200000"/>
              </a:lnSpc>
              <a:spcBef>
                <a:spcPts val="0"/>
              </a:spcBef>
              <a:spcAft>
                <a:spcPts val="0"/>
              </a:spcAft>
              <a:buSzPts val="1300"/>
              <a:buChar char="●"/>
            </a:pPr>
            <a:r>
              <a:rPr lang="en"/>
              <a:t>Improve accuracy on prediction of new images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82" name="Google Shape;282;p3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Char char="●"/>
            </a:pPr>
            <a:r>
              <a:rPr lang="en"/>
              <a:t>Gained knowledge on working of a deep neural network</a:t>
            </a:r>
            <a:endParaRPr/>
          </a:p>
          <a:p>
            <a:pPr marL="457200" lvl="0" indent="-311150" algn="l" rtl="0">
              <a:lnSpc>
                <a:spcPct val="200000"/>
              </a:lnSpc>
              <a:spcBef>
                <a:spcPts val="0"/>
              </a:spcBef>
              <a:spcAft>
                <a:spcPts val="0"/>
              </a:spcAft>
              <a:buSzPts val="1300"/>
              <a:buChar char="●"/>
            </a:pPr>
            <a:r>
              <a:rPr lang="en"/>
              <a:t>Learnt how optimizers affect the accuracy of a model</a:t>
            </a:r>
            <a:endParaRPr/>
          </a:p>
          <a:p>
            <a:pPr marL="457200" lvl="0" indent="-311150" algn="l" rtl="0">
              <a:lnSpc>
                <a:spcPct val="200000"/>
              </a:lnSpc>
              <a:spcBef>
                <a:spcPts val="0"/>
              </a:spcBef>
              <a:spcAft>
                <a:spcPts val="0"/>
              </a:spcAft>
              <a:buSzPts val="1300"/>
              <a:buChar char="●"/>
            </a:pPr>
            <a:r>
              <a:rPr lang="en"/>
              <a:t>Achieved a basic classification of SGD and Adam optimizer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48" name="Google Shape;148;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Char char="●"/>
            </a:pPr>
            <a:r>
              <a:rPr lang="en"/>
              <a:t>Many modern vehicles include sensors for parking assistance, GPS and also to gather information about the external factors like, rain, snow, wind, adverse road conditions and suggest the drivers to drive with more caution.</a:t>
            </a:r>
            <a:endParaRPr/>
          </a:p>
          <a:p>
            <a:pPr marL="457200" lvl="0" indent="-311150" algn="l" rtl="0">
              <a:lnSpc>
                <a:spcPct val="200000"/>
              </a:lnSpc>
              <a:spcBef>
                <a:spcPts val="0"/>
              </a:spcBef>
              <a:spcAft>
                <a:spcPts val="0"/>
              </a:spcAft>
              <a:buSzPts val="1300"/>
              <a:buChar char="●"/>
            </a:pPr>
            <a:r>
              <a:rPr lang="en"/>
              <a:t>Sign recognition is one of the major evolving technology in terms of vehicle safety.</a:t>
            </a:r>
            <a:endParaRPr/>
          </a:p>
          <a:p>
            <a:pPr marL="457200" lvl="0" indent="-311150" algn="l" rtl="0">
              <a:lnSpc>
                <a:spcPct val="200000"/>
              </a:lnSpc>
              <a:spcBef>
                <a:spcPts val="0"/>
              </a:spcBef>
              <a:spcAft>
                <a:spcPts val="0"/>
              </a:spcAft>
              <a:buSzPts val="1300"/>
              <a:buChar char="●"/>
            </a:pPr>
            <a:r>
              <a:rPr lang="en"/>
              <a:t>Many modern vehicles have the facility of recognising some of the traffic signs by the road which can assist the drivers to improve road safety.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a:t>
            </a:r>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Char char="●"/>
            </a:pPr>
            <a:r>
              <a:rPr lang="en"/>
              <a:t>Traffic Sign Recognition includes two major steps:</a:t>
            </a:r>
            <a:endParaRPr/>
          </a:p>
          <a:p>
            <a:pPr marL="914400" lvl="1" indent="-298450" algn="l" rtl="0">
              <a:lnSpc>
                <a:spcPct val="200000"/>
              </a:lnSpc>
              <a:spcBef>
                <a:spcPts val="0"/>
              </a:spcBef>
              <a:spcAft>
                <a:spcPts val="0"/>
              </a:spcAft>
              <a:buSzPts val="1100"/>
              <a:buChar char="○"/>
            </a:pPr>
            <a:r>
              <a:rPr lang="en"/>
              <a:t>Detection: Determines the location of the traffic sign from an input image/frame.</a:t>
            </a:r>
            <a:endParaRPr/>
          </a:p>
          <a:p>
            <a:pPr marL="914400" lvl="1" indent="-298450" algn="l" rtl="0">
              <a:lnSpc>
                <a:spcPct val="200000"/>
              </a:lnSpc>
              <a:spcBef>
                <a:spcPts val="0"/>
              </a:spcBef>
              <a:spcAft>
                <a:spcPts val="0"/>
              </a:spcAft>
              <a:buSzPts val="1100"/>
              <a:buChar char="○"/>
            </a:pPr>
            <a:r>
              <a:rPr lang="en"/>
              <a:t>Classification: Determines the class of sign that has been detected.</a:t>
            </a:r>
            <a:endParaRPr/>
          </a:p>
          <a:p>
            <a:pPr marL="457200" lvl="0" indent="-311150" algn="l" rtl="0">
              <a:lnSpc>
                <a:spcPct val="200000"/>
              </a:lnSpc>
              <a:spcBef>
                <a:spcPts val="0"/>
              </a:spcBef>
              <a:spcAft>
                <a:spcPts val="0"/>
              </a:spcAft>
              <a:buSzPts val="1300"/>
              <a:buChar char="●"/>
            </a:pPr>
            <a:r>
              <a:rPr lang="en"/>
              <a:t>Traffic sign classifications are done by training a neural network model with a large amount of data.</a:t>
            </a:r>
            <a:endParaRPr/>
          </a:p>
          <a:p>
            <a:pPr marL="457200" lvl="0" indent="-311150" algn="l" rtl="0">
              <a:lnSpc>
                <a:spcPct val="200000"/>
              </a:lnSpc>
              <a:spcBef>
                <a:spcPts val="0"/>
              </a:spcBef>
              <a:spcAft>
                <a:spcPts val="0"/>
              </a:spcAft>
              <a:buSzPts val="1300"/>
              <a:buChar char="●"/>
            </a:pPr>
            <a:r>
              <a:rPr lang="en"/>
              <a:t>Once the model is trained with multiple images, it would be able to classify the images and throw the accuracy of the training and validation.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Collection</a:t>
            </a:r>
            <a:endParaRPr/>
          </a:p>
        </p:txBody>
      </p:sp>
      <p:sp>
        <p:nvSpPr>
          <p:cNvPr id="160" name="Google Shape;160;p17"/>
          <p:cNvSpPr txBox="1">
            <a:spLocks noGrp="1"/>
          </p:cNvSpPr>
          <p:nvPr>
            <p:ph type="body" idx="1"/>
          </p:nvPr>
        </p:nvSpPr>
        <p:spPr>
          <a:xfrm>
            <a:off x="1352550" y="1536075"/>
            <a:ext cx="7038900" cy="29112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Char char="●"/>
            </a:pPr>
            <a:r>
              <a:rPr lang="en"/>
              <a:t>Clicked traffic sign images on road side</a:t>
            </a:r>
            <a:endParaRPr/>
          </a:p>
          <a:p>
            <a:pPr marL="457200" lvl="0" indent="-311150" algn="l" rtl="0">
              <a:lnSpc>
                <a:spcPct val="200000"/>
              </a:lnSpc>
              <a:spcBef>
                <a:spcPts val="0"/>
              </a:spcBef>
              <a:spcAft>
                <a:spcPts val="0"/>
              </a:spcAft>
              <a:buSzPts val="1300"/>
              <a:buChar char="●"/>
            </a:pPr>
            <a:r>
              <a:rPr lang="en"/>
              <a:t>Randomly downloaded images from google</a:t>
            </a:r>
            <a:endParaRPr/>
          </a:p>
          <a:p>
            <a:pPr marL="457200" lvl="0" indent="-311150" algn="l" rtl="0">
              <a:lnSpc>
                <a:spcPct val="200000"/>
              </a:lnSpc>
              <a:spcBef>
                <a:spcPts val="0"/>
              </a:spcBef>
              <a:spcAft>
                <a:spcPts val="0"/>
              </a:spcAft>
              <a:buSzPts val="1300"/>
              <a:buChar char="●"/>
            </a:pPr>
            <a:r>
              <a:rPr lang="en"/>
              <a:t>Resize images to 200x200 pixels</a:t>
            </a:r>
            <a:endParaRPr/>
          </a:p>
          <a:p>
            <a:pPr marL="457200" lvl="0" indent="-311150" algn="l" rtl="0">
              <a:lnSpc>
                <a:spcPct val="200000"/>
              </a:lnSpc>
              <a:spcBef>
                <a:spcPts val="0"/>
              </a:spcBef>
              <a:spcAft>
                <a:spcPts val="0"/>
              </a:spcAft>
              <a:buSzPts val="1300"/>
              <a:buChar char="●"/>
            </a:pPr>
            <a:r>
              <a:rPr lang="en"/>
              <a:t>Labelled images as per category for speed limit classification</a:t>
            </a:r>
            <a:endParaRPr/>
          </a:p>
          <a:p>
            <a:pPr marL="457200" lvl="0" indent="-311150" algn="l" rtl="0">
              <a:lnSpc>
                <a:spcPct val="200000"/>
              </a:lnSpc>
              <a:spcBef>
                <a:spcPts val="0"/>
              </a:spcBef>
              <a:spcAft>
                <a:spcPts val="0"/>
              </a:spcAft>
              <a:buSzPts val="1300"/>
              <a:buChar char="●"/>
            </a:pPr>
            <a:r>
              <a:rPr lang="en"/>
              <a:t>Downloaded dataset for traffic signs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Methods/Functions</a:t>
            </a:r>
            <a:endParaRPr/>
          </a:p>
        </p:txBody>
      </p:sp>
      <p:sp>
        <p:nvSpPr>
          <p:cNvPr id="166" name="Google Shape;166;p18"/>
          <p:cNvSpPr txBox="1">
            <a:spLocks noGrp="1"/>
          </p:cNvSpPr>
          <p:nvPr>
            <p:ph type="body" idx="1"/>
          </p:nvPr>
        </p:nvSpPr>
        <p:spPr>
          <a:xfrm>
            <a:off x="5400625" y="13078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a:t>Optimization</a:t>
            </a:r>
            <a:endParaRPr/>
          </a:p>
          <a:p>
            <a:pPr marL="457200" lvl="0" indent="-311150" algn="l" rtl="0">
              <a:lnSpc>
                <a:spcPct val="200000"/>
              </a:lnSpc>
              <a:spcBef>
                <a:spcPts val="1600"/>
              </a:spcBef>
              <a:spcAft>
                <a:spcPts val="0"/>
              </a:spcAft>
              <a:buSzPts val="1300"/>
              <a:buChar char="●"/>
            </a:pPr>
            <a:r>
              <a:rPr lang="en"/>
              <a:t>Adam (Adaptive Moment Estimation)</a:t>
            </a:r>
            <a:endParaRPr/>
          </a:p>
          <a:p>
            <a:pPr marL="457200" lvl="0" indent="-311150" algn="l" rtl="0">
              <a:lnSpc>
                <a:spcPct val="200000"/>
              </a:lnSpc>
              <a:spcBef>
                <a:spcPts val="0"/>
              </a:spcBef>
              <a:spcAft>
                <a:spcPts val="0"/>
              </a:spcAft>
              <a:buSzPts val="1300"/>
              <a:buChar char="●"/>
            </a:pPr>
            <a:r>
              <a:rPr lang="en"/>
              <a:t>SGD (Stochastic gradient descent)</a:t>
            </a:r>
            <a:endParaRPr/>
          </a:p>
        </p:txBody>
      </p:sp>
      <p:sp>
        <p:nvSpPr>
          <p:cNvPr id="167" name="Google Shape;167;p18"/>
          <p:cNvSpPr txBox="1">
            <a:spLocks noGrp="1"/>
          </p:cNvSpPr>
          <p:nvPr>
            <p:ph type="body" idx="2"/>
          </p:nvPr>
        </p:nvSpPr>
        <p:spPr>
          <a:xfrm>
            <a:off x="830096" y="13078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a:t>Regularization</a:t>
            </a:r>
            <a:endParaRPr/>
          </a:p>
          <a:p>
            <a:pPr marL="457200" lvl="0" indent="-311150" algn="l" rtl="0">
              <a:lnSpc>
                <a:spcPct val="200000"/>
              </a:lnSpc>
              <a:spcBef>
                <a:spcPts val="1600"/>
              </a:spcBef>
              <a:spcAft>
                <a:spcPts val="0"/>
              </a:spcAft>
              <a:buSzPts val="1300"/>
              <a:buChar char="●"/>
            </a:pPr>
            <a:r>
              <a:rPr lang="en"/>
              <a:t>Batch normalization</a:t>
            </a:r>
            <a:endParaRPr/>
          </a:p>
          <a:p>
            <a:pPr marL="457200" lvl="0" indent="-311150" algn="l" rtl="0">
              <a:lnSpc>
                <a:spcPct val="200000"/>
              </a:lnSpc>
              <a:spcBef>
                <a:spcPts val="0"/>
              </a:spcBef>
              <a:spcAft>
                <a:spcPts val="0"/>
              </a:spcAft>
              <a:buSzPts val="1300"/>
              <a:buChar char="●"/>
            </a:pPr>
            <a:r>
              <a:rPr lang="en"/>
              <a:t>Data augmentation</a:t>
            </a:r>
            <a:endParaRPr/>
          </a:p>
          <a:p>
            <a:pPr marL="457200" lvl="0" indent="-311150" algn="l" rtl="0">
              <a:lnSpc>
                <a:spcPct val="200000"/>
              </a:lnSpc>
              <a:spcBef>
                <a:spcPts val="0"/>
              </a:spcBef>
              <a:spcAft>
                <a:spcPts val="0"/>
              </a:spcAft>
              <a:buSzPts val="1300"/>
              <a:buChar char="●"/>
            </a:pPr>
            <a:r>
              <a:rPr lang="en"/>
              <a:t>Dropout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Libraries Used</a:t>
            </a:r>
            <a:endParaRPr/>
          </a:p>
        </p:txBody>
      </p:sp>
      <p:sp>
        <p:nvSpPr>
          <p:cNvPr id="173" name="Google Shape;173;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Char char="●"/>
            </a:pPr>
            <a:r>
              <a:rPr lang="en"/>
              <a:t>OpenCV - Data Augmentation</a:t>
            </a:r>
            <a:endParaRPr/>
          </a:p>
          <a:p>
            <a:pPr marL="457200" lvl="0" indent="-311150" algn="l" rtl="0">
              <a:lnSpc>
                <a:spcPct val="200000"/>
              </a:lnSpc>
              <a:spcBef>
                <a:spcPts val="0"/>
              </a:spcBef>
              <a:spcAft>
                <a:spcPts val="0"/>
              </a:spcAft>
              <a:buSzPts val="1300"/>
              <a:buChar char="●"/>
            </a:pPr>
            <a:r>
              <a:rPr lang="en"/>
              <a:t>Tensorflow - Build layers</a:t>
            </a:r>
            <a:endParaRPr/>
          </a:p>
          <a:p>
            <a:pPr marL="457200" lvl="0" indent="-311150" algn="l" rtl="0">
              <a:lnSpc>
                <a:spcPct val="200000"/>
              </a:lnSpc>
              <a:spcBef>
                <a:spcPts val="0"/>
              </a:spcBef>
              <a:spcAft>
                <a:spcPts val="0"/>
              </a:spcAft>
              <a:buSzPts val="1300"/>
              <a:buChar char="●"/>
            </a:pPr>
            <a:r>
              <a:rPr lang="en"/>
              <a:t>NumPy</a:t>
            </a:r>
            <a:endParaRPr/>
          </a:p>
          <a:p>
            <a:pPr marL="457200" lvl="0" indent="-311150" algn="l" rtl="0">
              <a:lnSpc>
                <a:spcPct val="200000"/>
              </a:lnSpc>
              <a:spcBef>
                <a:spcPts val="0"/>
              </a:spcBef>
              <a:spcAft>
                <a:spcPts val="0"/>
              </a:spcAft>
              <a:buSzPts val="1300"/>
              <a:buChar char="●"/>
            </a:pPr>
            <a:r>
              <a:rPr lang="en"/>
              <a:t>Pickle - Pickled dataset (using matlab encoder)</a:t>
            </a:r>
            <a:endParaRPr/>
          </a:p>
          <a:p>
            <a:pPr marL="457200" lvl="0" indent="-311150" algn="l" rtl="0">
              <a:lnSpc>
                <a:spcPct val="200000"/>
              </a:lnSpc>
              <a:spcBef>
                <a:spcPts val="0"/>
              </a:spcBef>
              <a:spcAft>
                <a:spcPts val="0"/>
              </a:spcAft>
              <a:buSzPts val="1300"/>
              <a:buChar char="●"/>
            </a:pPr>
            <a:r>
              <a:rPr lang="en"/>
              <a:t>Pandas - To read csv file containing the class IDs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Visualization of Dataset</a:t>
            </a:r>
            <a:endParaRPr/>
          </a:p>
        </p:txBody>
      </p:sp>
      <p:sp>
        <p:nvSpPr>
          <p:cNvPr id="179" name="Google Shape;179;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Char char="●"/>
            </a:pPr>
            <a:r>
              <a:rPr lang="en"/>
              <a:t>Data Visualization is the key for creating and training any neural network model.</a:t>
            </a:r>
            <a:endParaRPr/>
          </a:p>
          <a:p>
            <a:pPr marL="457200" lvl="0" indent="-311150" algn="l" rtl="0">
              <a:lnSpc>
                <a:spcPct val="200000"/>
              </a:lnSpc>
              <a:spcBef>
                <a:spcPts val="0"/>
              </a:spcBef>
              <a:spcAft>
                <a:spcPts val="0"/>
              </a:spcAft>
              <a:buSzPts val="1300"/>
              <a:buChar char="●"/>
            </a:pPr>
            <a:r>
              <a:rPr lang="en"/>
              <a:t>It provides an easy understanding of the data.</a:t>
            </a:r>
            <a:endParaRPr/>
          </a:p>
          <a:p>
            <a:pPr marL="457200" lvl="0" indent="-311150" algn="l" rtl="0">
              <a:lnSpc>
                <a:spcPct val="200000"/>
              </a:lnSpc>
              <a:spcBef>
                <a:spcPts val="0"/>
              </a:spcBef>
              <a:spcAft>
                <a:spcPts val="0"/>
              </a:spcAft>
              <a:buSzPts val="1300"/>
              <a:buChar char="●"/>
            </a:pPr>
            <a:r>
              <a:rPr lang="en"/>
              <a:t>Matplotlib is a plotting library for the Python programming language and its numerical mathematics extension NumPy.</a:t>
            </a:r>
            <a:endParaRPr/>
          </a:p>
          <a:p>
            <a:pPr marL="457200" lvl="0" indent="-311150" algn="l" rtl="0">
              <a:lnSpc>
                <a:spcPct val="200000"/>
              </a:lnSpc>
              <a:spcBef>
                <a:spcPts val="0"/>
              </a:spcBef>
              <a:spcAft>
                <a:spcPts val="0"/>
              </a:spcAft>
              <a:buSzPts val="1300"/>
              <a:buChar char="●"/>
            </a:pPr>
            <a:r>
              <a:rPr lang="en"/>
              <a:t>It provides an object-oriented API for embedding plots into applications using general-purpose GUI toolkits.</a:t>
            </a:r>
            <a:endParaRPr/>
          </a:p>
          <a:p>
            <a:pPr marL="457200" lvl="0" indent="-311150" algn="l" rtl="0">
              <a:lnSpc>
                <a:spcPct val="200000"/>
              </a:lnSpc>
              <a:spcBef>
                <a:spcPts val="0"/>
              </a:spcBef>
              <a:spcAft>
                <a:spcPts val="0"/>
              </a:spcAft>
              <a:buSzPts val="1300"/>
              <a:buChar char="●"/>
            </a:pPr>
            <a:r>
              <a:rPr lang="en"/>
              <a:t>For simple plotting, the pyplot module provides a MATLAB-like interface, particularly when combined with IPython.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1"/>
          <p:cNvPicPr preferRelativeResize="0"/>
          <p:nvPr/>
        </p:nvPicPr>
        <p:blipFill>
          <a:blip r:embed="rId3">
            <a:alphaModFix/>
          </a:blip>
          <a:stretch>
            <a:fillRect/>
          </a:stretch>
        </p:blipFill>
        <p:spPr>
          <a:xfrm>
            <a:off x="1131750" y="215538"/>
            <a:ext cx="7390725" cy="471242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653</Words>
  <Application>Microsoft Office PowerPoint</Application>
  <PresentationFormat>On-screen Show (16:9)</PresentationFormat>
  <Paragraphs>97</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Lato</vt:lpstr>
      <vt:lpstr>Montserrat</vt:lpstr>
      <vt:lpstr>Arial</vt:lpstr>
      <vt:lpstr>Focus</vt:lpstr>
      <vt:lpstr>Traffic Sign Classifier</vt:lpstr>
      <vt:lpstr>Overview</vt:lpstr>
      <vt:lpstr>Introduction</vt:lpstr>
      <vt:lpstr>Background</vt:lpstr>
      <vt:lpstr>Dataset Collection</vt:lpstr>
      <vt:lpstr>Methods/Functions</vt:lpstr>
      <vt:lpstr>Libraries Used</vt:lpstr>
      <vt:lpstr>Visualization of Dataset</vt:lpstr>
      <vt:lpstr>PowerPoint Presentation</vt:lpstr>
      <vt:lpstr>PowerPoint Presentation</vt:lpstr>
      <vt:lpstr>Normalization</vt:lpstr>
      <vt:lpstr>Label Distribution</vt:lpstr>
      <vt:lpstr>Data Augmentation</vt:lpstr>
      <vt:lpstr>PowerPoint Presentation</vt:lpstr>
      <vt:lpstr>Label Distribution after Augmentation</vt:lpstr>
      <vt:lpstr>Initial Results</vt:lpstr>
      <vt:lpstr>Better Results</vt:lpstr>
      <vt:lpstr>Adam vs Gradient Descent</vt:lpstr>
      <vt:lpstr>Gradient Descent Result</vt:lpstr>
      <vt:lpstr>Results with Adam Optimizer</vt:lpstr>
      <vt:lpstr>Summary</vt:lpstr>
      <vt:lpstr>Future 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 Classifier</dc:title>
  <dc:creator>Rao, Vignesh S</dc:creator>
  <cp:lastModifiedBy>Sivanandha Rao, Vignesh</cp:lastModifiedBy>
  <cp:revision>2</cp:revision>
  <dcterms:modified xsi:type="dcterms:W3CDTF">2019-07-21T19:14:34Z</dcterms:modified>
</cp:coreProperties>
</file>