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73604b7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73604b7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71630628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71630628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71630628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71630628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71630628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71630628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71630628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71630628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9c30fbf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9c30fbf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7385e499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7385e499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7385e499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7385e499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7385e499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7385e499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9e279fa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9e279fa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71630628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71630628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71630628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71630628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71630628f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71630628f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743efbf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743efbf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9e279faf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9e279faf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9e279faf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9e279faf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71630628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71630628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71630628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71630628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7369362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7369362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7259cda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7259cda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7385e49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7385e49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71630628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71630628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71630628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71630628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image" Target="../media/image8.png"/><Relationship Id="rId6"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Traffic Sign Classifier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Vignesh Sivanandha Rao</a:t>
            </a:r>
            <a:endParaRPr/>
          </a:p>
          <a:p>
            <a:pPr indent="0" lvl="0" marL="0" rtl="0" algn="l">
              <a:spcBef>
                <a:spcPts val="0"/>
              </a:spcBef>
              <a:spcAft>
                <a:spcPts val="0"/>
              </a:spcAft>
              <a:buNone/>
            </a:pPr>
            <a:r>
              <a:rPr lang="en"/>
              <a:t>Kishore Sherwin Rodriguez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22"/>
          <p:cNvPicPr preferRelativeResize="0"/>
          <p:nvPr/>
        </p:nvPicPr>
        <p:blipFill>
          <a:blip r:embed="rId3">
            <a:alphaModFix/>
          </a:blip>
          <a:stretch>
            <a:fillRect/>
          </a:stretch>
        </p:blipFill>
        <p:spPr>
          <a:xfrm>
            <a:off x="1940925" y="152400"/>
            <a:ext cx="4772642"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Normalization</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It is the process of converting an </a:t>
            </a:r>
            <a:r>
              <a:rPr lang="en"/>
              <a:t>unstructured</a:t>
            </a:r>
            <a:r>
              <a:rPr lang="en"/>
              <a:t> data into a structured dataset.</a:t>
            </a:r>
            <a:endParaRPr/>
          </a:p>
          <a:p>
            <a:pPr indent="-311150" lvl="0" marL="457200" rtl="0" algn="l">
              <a:lnSpc>
                <a:spcPct val="200000"/>
              </a:lnSpc>
              <a:spcBef>
                <a:spcPts val="0"/>
              </a:spcBef>
              <a:spcAft>
                <a:spcPts val="0"/>
              </a:spcAft>
              <a:buSzPts val="1300"/>
              <a:buChar char="●"/>
            </a:pPr>
            <a:r>
              <a:rPr lang="en"/>
              <a:t>This ensures that the images having a small dynamic range remains small and they're not normalized so that they become gray.</a:t>
            </a:r>
            <a:endParaRPr/>
          </a:p>
          <a:p>
            <a:pPr indent="-311150" lvl="0" marL="457200" rtl="0" algn="l">
              <a:lnSpc>
                <a:spcPct val="200000"/>
              </a:lnSpc>
              <a:spcBef>
                <a:spcPts val="0"/>
              </a:spcBef>
              <a:spcAft>
                <a:spcPts val="0"/>
              </a:spcAft>
              <a:buSzPts val="1300"/>
              <a:buChar char="●"/>
            </a:pPr>
            <a:r>
              <a:rPr lang="en"/>
              <a:t>Therefore, every value has to be divided by the largest value possible by the image type, not the actual image itself.</a:t>
            </a:r>
            <a:r>
              <a:rPr lang="en"/>
              <a:t> Then scaling this by 255 produces the normalized result.</a:t>
            </a:r>
            <a:endParaRPr/>
          </a:p>
          <a:p>
            <a:pPr indent="-311150" lvl="0" marL="457200" rtl="0" algn="l">
              <a:lnSpc>
                <a:spcPct val="200000"/>
              </a:lnSpc>
              <a:spcBef>
                <a:spcPts val="0"/>
              </a:spcBef>
              <a:spcAft>
                <a:spcPts val="0"/>
              </a:spcAft>
              <a:buSzPts val="1300"/>
              <a:buChar char="●"/>
            </a:pPr>
            <a:r>
              <a:rPr lang="en"/>
              <a:t>normalized = (image.astype(np.float32) - 128) / 128</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 Distribution</a:t>
            </a:r>
            <a:endParaRPr/>
          </a:p>
        </p:txBody>
      </p:sp>
      <p:pic>
        <p:nvPicPr>
          <p:cNvPr id="201" name="Google Shape;201;p24"/>
          <p:cNvPicPr preferRelativeResize="0"/>
          <p:nvPr/>
        </p:nvPicPr>
        <p:blipFill>
          <a:blip r:embed="rId3">
            <a:alphaModFix/>
          </a:blip>
          <a:stretch>
            <a:fillRect/>
          </a:stretch>
        </p:blipFill>
        <p:spPr>
          <a:xfrm>
            <a:off x="475688" y="1708163"/>
            <a:ext cx="8296275" cy="2733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Augmentation</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Data augmentation adds value to base data by adding information derived from internal and external sources.</a:t>
            </a:r>
            <a:endParaRPr/>
          </a:p>
          <a:p>
            <a:pPr indent="-311150" lvl="0" marL="457200" rtl="0" algn="l">
              <a:lnSpc>
                <a:spcPct val="200000"/>
              </a:lnSpc>
              <a:spcBef>
                <a:spcPts val="0"/>
              </a:spcBef>
              <a:spcAft>
                <a:spcPts val="0"/>
              </a:spcAft>
              <a:buSzPts val="1300"/>
              <a:buChar char="●"/>
            </a:pPr>
            <a:r>
              <a:rPr lang="en"/>
              <a:t>Data augmentation can be applied to any form of data, but may be especially useful where additional information can help provide more in-depth insight. </a:t>
            </a:r>
            <a:endParaRPr/>
          </a:p>
          <a:p>
            <a:pPr indent="-311150" lvl="0" marL="457200" rtl="0" algn="l">
              <a:lnSpc>
                <a:spcPct val="200000"/>
              </a:lnSpc>
              <a:spcBef>
                <a:spcPts val="0"/>
              </a:spcBef>
              <a:spcAft>
                <a:spcPts val="0"/>
              </a:spcAft>
              <a:buSzPts val="1300"/>
              <a:buChar char="●"/>
            </a:pPr>
            <a:r>
              <a:rPr lang="en"/>
              <a:t>Data augmentation can help reduce the manual </a:t>
            </a:r>
            <a:r>
              <a:rPr lang="en"/>
              <a:t>intervention</a:t>
            </a:r>
            <a:r>
              <a:rPr lang="en"/>
              <a:t> required to developed meaningful information and insight of business data, as well as significantly enhance data quality.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26"/>
          <p:cNvPicPr preferRelativeResize="0"/>
          <p:nvPr/>
        </p:nvPicPr>
        <p:blipFill>
          <a:blip r:embed="rId3">
            <a:alphaModFix/>
          </a:blip>
          <a:stretch>
            <a:fillRect/>
          </a:stretch>
        </p:blipFill>
        <p:spPr>
          <a:xfrm>
            <a:off x="414338" y="2612675"/>
            <a:ext cx="8315325" cy="2209800"/>
          </a:xfrm>
          <a:prstGeom prst="rect">
            <a:avLst/>
          </a:prstGeom>
          <a:noFill/>
          <a:ln>
            <a:noFill/>
          </a:ln>
        </p:spPr>
      </p:pic>
      <p:pic>
        <p:nvPicPr>
          <p:cNvPr id="213" name="Google Shape;213;p26"/>
          <p:cNvPicPr preferRelativeResize="0"/>
          <p:nvPr/>
        </p:nvPicPr>
        <p:blipFill>
          <a:blip r:embed="rId4">
            <a:alphaModFix/>
          </a:blip>
          <a:stretch>
            <a:fillRect/>
          </a:stretch>
        </p:blipFill>
        <p:spPr>
          <a:xfrm>
            <a:off x="414350" y="239975"/>
            <a:ext cx="8315325" cy="22212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27"/>
          <p:cNvPicPr preferRelativeResize="0"/>
          <p:nvPr/>
        </p:nvPicPr>
        <p:blipFill>
          <a:blip r:embed="rId3">
            <a:alphaModFix/>
          </a:blip>
          <a:stretch>
            <a:fillRect/>
          </a:stretch>
        </p:blipFill>
        <p:spPr>
          <a:xfrm>
            <a:off x="844500" y="1259225"/>
            <a:ext cx="5514975" cy="3238500"/>
          </a:xfrm>
          <a:prstGeom prst="rect">
            <a:avLst/>
          </a:prstGeom>
          <a:noFill/>
          <a:ln>
            <a:noFill/>
          </a:ln>
        </p:spPr>
      </p:pic>
      <p:sp>
        <p:nvSpPr>
          <p:cNvPr id="219" name="Google Shape;219;p27"/>
          <p:cNvSpPr txBox="1"/>
          <p:nvPr>
            <p:ph type="title"/>
          </p:nvPr>
        </p:nvSpPr>
        <p:spPr>
          <a:xfrm>
            <a:off x="844500" y="110525"/>
            <a:ext cx="76416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Label Distribution after Augmentation</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Results</a:t>
            </a:r>
            <a:endParaRPr/>
          </a:p>
        </p:txBody>
      </p:sp>
      <p:pic>
        <p:nvPicPr>
          <p:cNvPr id="225" name="Google Shape;225;p28"/>
          <p:cNvPicPr preferRelativeResize="0"/>
          <p:nvPr/>
        </p:nvPicPr>
        <p:blipFill>
          <a:blip r:embed="rId3">
            <a:alphaModFix/>
          </a:blip>
          <a:stretch>
            <a:fillRect/>
          </a:stretch>
        </p:blipFill>
        <p:spPr>
          <a:xfrm>
            <a:off x="1297500" y="1976450"/>
            <a:ext cx="3927175" cy="2834475"/>
          </a:xfrm>
          <a:prstGeom prst="rect">
            <a:avLst/>
          </a:prstGeom>
          <a:noFill/>
          <a:ln>
            <a:noFill/>
          </a:ln>
        </p:spPr>
      </p:pic>
      <p:sp>
        <p:nvSpPr>
          <p:cNvPr id="226" name="Google Shape;226;p28"/>
          <p:cNvSpPr txBox="1"/>
          <p:nvPr/>
        </p:nvSpPr>
        <p:spPr>
          <a:xfrm>
            <a:off x="1297500" y="932500"/>
            <a:ext cx="2923200" cy="8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Learning rate: 5</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Batch size: 128</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Epoch: 20</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29"/>
          <p:cNvPicPr preferRelativeResize="0"/>
          <p:nvPr/>
        </p:nvPicPr>
        <p:blipFill>
          <a:blip r:embed="rId3">
            <a:alphaModFix/>
          </a:blip>
          <a:stretch>
            <a:fillRect/>
          </a:stretch>
        </p:blipFill>
        <p:spPr>
          <a:xfrm>
            <a:off x="4995075" y="1990800"/>
            <a:ext cx="3813524" cy="2624200"/>
          </a:xfrm>
          <a:prstGeom prst="rect">
            <a:avLst/>
          </a:prstGeom>
          <a:noFill/>
          <a:ln>
            <a:noFill/>
          </a:ln>
        </p:spPr>
      </p:pic>
      <p:pic>
        <p:nvPicPr>
          <p:cNvPr id="232" name="Google Shape;232;p29"/>
          <p:cNvPicPr preferRelativeResize="0"/>
          <p:nvPr/>
        </p:nvPicPr>
        <p:blipFill>
          <a:blip r:embed="rId4">
            <a:alphaModFix/>
          </a:blip>
          <a:stretch>
            <a:fillRect/>
          </a:stretch>
        </p:blipFill>
        <p:spPr>
          <a:xfrm>
            <a:off x="857329" y="1990801"/>
            <a:ext cx="3967546" cy="2624200"/>
          </a:xfrm>
          <a:prstGeom prst="rect">
            <a:avLst/>
          </a:prstGeom>
          <a:noFill/>
          <a:ln>
            <a:noFill/>
          </a:ln>
        </p:spPr>
      </p:pic>
      <p:sp>
        <p:nvSpPr>
          <p:cNvPr id="233" name="Google Shape;233;p29"/>
          <p:cNvSpPr txBox="1"/>
          <p:nvPr/>
        </p:nvSpPr>
        <p:spPr>
          <a:xfrm>
            <a:off x="4995075" y="991700"/>
            <a:ext cx="3189600" cy="8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Learning rate: 0.0025</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Batch size: 128</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Epoch: 23</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234" name="Google Shape;234;p29"/>
          <p:cNvSpPr txBox="1"/>
          <p:nvPr/>
        </p:nvSpPr>
        <p:spPr>
          <a:xfrm>
            <a:off x="1057125" y="991700"/>
            <a:ext cx="3189600" cy="8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Learning rate: 0.0005</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Batch size: 128</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Epoch: 20</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235" name="Google Shape;235;p29"/>
          <p:cNvSpPr txBox="1"/>
          <p:nvPr>
            <p:ph type="title"/>
          </p:nvPr>
        </p:nvSpPr>
        <p:spPr>
          <a:xfrm>
            <a:off x="1052550" y="319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Better </a:t>
            </a:r>
            <a:r>
              <a:rPr lang="en"/>
              <a:t>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297500" y="393750"/>
            <a:ext cx="42975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 vs Gradient Descent</a:t>
            </a:r>
            <a:endParaRPr/>
          </a:p>
        </p:txBody>
      </p:sp>
      <p:sp>
        <p:nvSpPr>
          <p:cNvPr id="241" name="Google Shape;241;p30"/>
          <p:cNvSpPr txBox="1"/>
          <p:nvPr/>
        </p:nvSpPr>
        <p:spPr>
          <a:xfrm>
            <a:off x="6882725" y="296025"/>
            <a:ext cx="1961100" cy="8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Epoch: 25</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Batch size: 128</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Learning rate: 0.00070</a:t>
            </a:r>
            <a:endParaRPr>
              <a:solidFill>
                <a:schemeClr val="lt1"/>
              </a:solidFill>
              <a:latin typeface="Lato"/>
              <a:ea typeface="Lato"/>
              <a:cs typeface="Lato"/>
              <a:sym typeface="Lato"/>
            </a:endParaRPr>
          </a:p>
        </p:txBody>
      </p:sp>
      <p:pic>
        <p:nvPicPr>
          <p:cNvPr id="242" name="Google Shape;242;p30"/>
          <p:cNvPicPr preferRelativeResize="0"/>
          <p:nvPr/>
        </p:nvPicPr>
        <p:blipFill>
          <a:blip r:embed="rId3">
            <a:alphaModFix/>
          </a:blip>
          <a:stretch>
            <a:fillRect/>
          </a:stretch>
        </p:blipFill>
        <p:spPr>
          <a:xfrm>
            <a:off x="1386300" y="1370250"/>
            <a:ext cx="1943100" cy="800100"/>
          </a:xfrm>
          <a:prstGeom prst="rect">
            <a:avLst/>
          </a:prstGeom>
          <a:noFill/>
          <a:ln>
            <a:noFill/>
          </a:ln>
        </p:spPr>
      </p:pic>
      <p:pic>
        <p:nvPicPr>
          <p:cNvPr id="243" name="Google Shape;243;p30"/>
          <p:cNvPicPr preferRelativeResize="0"/>
          <p:nvPr/>
        </p:nvPicPr>
        <p:blipFill>
          <a:blip r:embed="rId4">
            <a:alphaModFix/>
          </a:blip>
          <a:stretch>
            <a:fillRect/>
          </a:stretch>
        </p:blipFill>
        <p:spPr>
          <a:xfrm>
            <a:off x="5525325" y="1389300"/>
            <a:ext cx="2228850" cy="762000"/>
          </a:xfrm>
          <a:prstGeom prst="rect">
            <a:avLst/>
          </a:prstGeom>
          <a:noFill/>
          <a:ln>
            <a:noFill/>
          </a:ln>
        </p:spPr>
      </p:pic>
      <p:pic>
        <p:nvPicPr>
          <p:cNvPr id="244" name="Google Shape;244;p30"/>
          <p:cNvPicPr preferRelativeResize="0"/>
          <p:nvPr/>
        </p:nvPicPr>
        <p:blipFill>
          <a:blip r:embed="rId5">
            <a:alphaModFix/>
          </a:blip>
          <a:stretch>
            <a:fillRect/>
          </a:stretch>
        </p:blipFill>
        <p:spPr>
          <a:xfrm>
            <a:off x="4847900" y="2374550"/>
            <a:ext cx="3790950" cy="2562225"/>
          </a:xfrm>
          <a:prstGeom prst="rect">
            <a:avLst/>
          </a:prstGeom>
          <a:noFill/>
          <a:ln>
            <a:noFill/>
          </a:ln>
        </p:spPr>
      </p:pic>
      <p:pic>
        <p:nvPicPr>
          <p:cNvPr id="245" name="Google Shape;245;p30"/>
          <p:cNvPicPr preferRelativeResize="0"/>
          <p:nvPr/>
        </p:nvPicPr>
        <p:blipFill>
          <a:blip r:embed="rId6">
            <a:alphaModFix/>
          </a:blip>
          <a:stretch>
            <a:fillRect/>
          </a:stretch>
        </p:blipFill>
        <p:spPr>
          <a:xfrm>
            <a:off x="593271" y="2374550"/>
            <a:ext cx="3854404" cy="2562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1297500" y="393750"/>
            <a:ext cx="41103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 Result</a:t>
            </a:r>
            <a:endParaRPr/>
          </a:p>
        </p:txBody>
      </p:sp>
      <p:sp>
        <p:nvSpPr>
          <p:cNvPr id="251" name="Google Shape;251;p31"/>
          <p:cNvSpPr txBox="1"/>
          <p:nvPr/>
        </p:nvSpPr>
        <p:spPr>
          <a:xfrm>
            <a:off x="6882725" y="296025"/>
            <a:ext cx="1961100" cy="8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Epoch: 251</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Batch size: 128</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Learning rate: 0.00070</a:t>
            </a:r>
            <a:endParaRPr>
              <a:solidFill>
                <a:schemeClr val="lt1"/>
              </a:solidFill>
              <a:latin typeface="Lato"/>
              <a:ea typeface="Lato"/>
              <a:cs typeface="Lato"/>
              <a:sym typeface="Lato"/>
            </a:endParaRPr>
          </a:p>
        </p:txBody>
      </p:sp>
      <p:pic>
        <p:nvPicPr>
          <p:cNvPr id="252" name="Google Shape;252;p31"/>
          <p:cNvPicPr preferRelativeResize="0"/>
          <p:nvPr/>
        </p:nvPicPr>
        <p:blipFill>
          <a:blip r:embed="rId3">
            <a:alphaModFix/>
          </a:blip>
          <a:stretch>
            <a:fillRect/>
          </a:stretch>
        </p:blipFill>
        <p:spPr>
          <a:xfrm>
            <a:off x="2370225" y="1376250"/>
            <a:ext cx="4810125" cy="336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Introduction</a:t>
            </a:r>
            <a:endParaRPr/>
          </a:p>
          <a:p>
            <a:pPr indent="-311150" lvl="0" marL="457200" rtl="0" algn="l">
              <a:lnSpc>
                <a:spcPct val="150000"/>
              </a:lnSpc>
              <a:spcBef>
                <a:spcPts val="0"/>
              </a:spcBef>
              <a:spcAft>
                <a:spcPts val="0"/>
              </a:spcAft>
              <a:buSzPts val="1300"/>
              <a:buChar char="➔"/>
            </a:pPr>
            <a:r>
              <a:rPr lang="en"/>
              <a:t>Background</a:t>
            </a:r>
            <a:endParaRPr/>
          </a:p>
          <a:p>
            <a:pPr indent="-311150" lvl="0" marL="457200" rtl="0" algn="l">
              <a:lnSpc>
                <a:spcPct val="150000"/>
              </a:lnSpc>
              <a:spcBef>
                <a:spcPts val="0"/>
              </a:spcBef>
              <a:spcAft>
                <a:spcPts val="0"/>
              </a:spcAft>
              <a:buSzPts val="1300"/>
              <a:buChar char="➔"/>
            </a:pPr>
            <a:r>
              <a:rPr lang="en"/>
              <a:t>Dataset Collection</a:t>
            </a:r>
            <a:endParaRPr/>
          </a:p>
          <a:p>
            <a:pPr indent="-311150" lvl="0" marL="457200" rtl="0" algn="l">
              <a:lnSpc>
                <a:spcPct val="150000"/>
              </a:lnSpc>
              <a:spcBef>
                <a:spcPts val="0"/>
              </a:spcBef>
              <a:spcAft>
                <a:spcPts val="0"/>
              </a:spcAft>
              <a:buSzPts val="1300"/>
              <a:buChar char="➔"/>
            </a:pPr>
            <a:r>
              <a:rPr lang="en"/>
              <a:t>Methods/Functions</a:t>
            </a:r>
            <a:endParaRPr/>
          </a:p>
          <a:p>
            <a:pPr indent="-311150" lvl="0" marL="457200" rtl="0" algn="l">
              <a:lnSpc>
                <a:spcPct val="150000"/>
              </a:lnSpc>
              <a:spcBef>
                <a:spcPts val="0"/>
              </a:spcBef>
              <a:spcAft>
                <a:spcPts val="0"/>
              </a:spcAft>
              <a:buSzPts val="1300"/>
              <a:buChar char="➔"/>
            </a:pPr>
            <a:r>
              <a:rPr lang="en"/>
              <a:t>Libraries Used</a:t>
            </a:r>
            <a:endParaRPr/>
          </a:p>
          <a:p>
            <a:pPr indent="-311150" lvl="0" marL="457200" rtl="0" algn="l">
              <a:lnSpc>
                <a:spcPct val="150000"/>
              </a:lnSpc>
              <a:spcBef>
                <a:spcPts val="0"/>
              </a:spcBef>
              <a:spcAft>
                <a:spcPts val="0"/>
              </a:spcAft>
              <a:buSzPts val="1300"/>
              <a:buChar char="➔"/>
            </a:pPr>
            <a:r>
              <a:rPr lang="en"/>
              <a:t>Visualization of Dataset</a:t>
            </a:r>
            <a:endParaRPr/>
          </a:p>
          <a:p>
            <a:pPr indent="-311150" lvl="0" marL="457200" rtl="0" algn="l">
              <a:lnSpc>
                <a:spcPct val="150000"/>
              </a:lnSpc>
              <a:spcBef>
                <a:spcPts val="0"/>
              </a:spcBef>
              <a:spcAft>
                <a:spcPts val="0"/>
              </a:spcAft>
              <a:buSzPts val="1300"/>
              <a:buChar char="➔"/>
            </a:pPr>
            <a:r>
              <a:rPr lang="en"/>
              <a:t>Normalization</a:t>
            </a:r>
            <a:endParaRPr/>
          </a:p>
          <a:p>
            <a:pPr indent="-311150" lvl="0" marL="457200" rtl="0" algn="l">
              <a:lnSpc>
                <a:spcPct val="150000"/>
              </a:lnSpc>
              <a:spcBef>
                <a:spcPts val="0"/>
              </a:spcBef>
              <a:spcAft>
                <a:spcPts val="0"/>
              </a:spcAft>
              <a:buSzPts val="1300"/>
              <a:buChar char="➔"/>
            </a:pPr>
            <a:r>
              <a:rPr lang="en"/>
              <a:t>Data Augmentation</a:t>
            </a:r>
            <a:endParaRPr/>
          </a:p>
          <a:p>
            <a:pPr indent="-311150" lvl="0" marL="457200" rtl="0" algn="l">
              <a:lnSpc>
                <a:spcPct val="150000"/>
              </a:lnSpc>
              <a:spcBef>
                <a:spcPts val="0"/>
              </a:spcBef>
              <a:spcAft>
                <a:spcPts val="0"/>
              </a:spcAft>
              <a:buSzPts val="1300"/>
              <a:buChar char="➔"/>
            </a:pPr>
            <a:r>
              <a:rPr lang="en"/>
              <a:t>Results </a:t>
            </a:r>
            <a:endParaRPr/>
          </a:p>
          <a:p>
            <a:pPr indent="-311150" lvl="0" marL="457200" rtl="0" algn="l">
              <a:lnSpc>
                <a:spcPct val="150000"/>
              </a:lnSpc>
              <a:spcBef>
                <a:spcPts val="0"/>
              </a:spcBef>
              <a:spcAft>
                <a:spcPts val="0"/>
              </a:spcAft>
              <a:buSzPts val="1300"/>
              <a:buChar char="➔"/>
            </a:pPr>
            <a:r>
              <a:rPr lang="en"/>
              <a:t>Summary</a:t>
            </a:r>
            <a:endParaRPr/>
          </a:p>
        </p:txBody>
      </p:sp>
      <p:sp>
        <p:nvSpPr>
          <p:cNvPr id="142" name="Google Shape;142;p14"/>
          <p:cNvSpPr txBox="1"/>
          <p:nvPr/>
        </p:nvSpPr>
        <p:spPr>
          <a:xfrm>
            <a:off x="3389525" y="1665150"/>
            <a:ext cx="222000" cy="2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with Adam Optimizer</a:t>
            </a:r>
            <a:endParaRPr/>
          </a:p>
        </p:txBody>
      </p:sp>
      <p:sp>
        <p:nvSpPr>
          <p:cNvPr id="258" name="Google Shape;258;p32"/>
          <p:cNvSpPr txBox="1"/>
          <p:nvPr/>
        </p:nvSpPr>
        <p:spPr>
          <a:xfrm>
            <a:off x="1543075" y="3681413"/>
            <a:ext cx="15429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Dataset 3</a:t>
            </a:r>
            <a:endParaRPr>
              <a:solidFill>
                <a:schemeClr val="lt1"/>
              </a:solidFill>
              <a:latin typeface="Lato"/>
              <a:ea typeface="Lato"/>
              <a:cs typeface="Lato"/>
              <a:sym typeface="Lato"/>
            </a:endParaRPr>
          </a:p>
        </p:txBody>
      </p:sp>
      <p:pic>
        <p:nvPicPr>
          <p:cNvPr id="259" name="Google Shape;259;p32"/>
          <p:cNvPicPr preferRelativeResize="0"/>
          <p:nvPr/>
        </p:nvPicPr>
        <p:blipFill>
          <a:blip r:embed="rId3">
            <a:alphaModFix/>
          </a:blip>
          <a:stretch>
            <a:fillRect/>
          </a:stretch>
        </p:blipFill>
        <p:spPr>
          <a:xfrm>
            <a:off x="3913225" y="1090950"/>
            <a:ext cx="2247900" cy="781050"/>
          </a:xfrm>
          <a:prstGeom prst="rect">
            <a:avLst/>
          </a:prstGeom>
          <a:noFill/>
          <a:ln>
            <a:noFill/>
          </a:ln>
        </p:spPr>
      </p:pic>
      <p:pic>
        <p:nvPicPr>
          <p:cNvPr id="260" name="Google Shape;260;p32"/>
          <p:cNvPicPr preferRelativeResize="0"/>
          <p:nvPr/>
        </p:nvPicPr>
        <p:blipFill>
          <a:blip r:embed="rId4">
            <a:alphaModFix/>
          </a:blip>
          <a:stretch>
            <a:fillRect/>
          </a:stretch>
        </p:blipFill>
        <p:spPr>
          <a:xfrm>
            <a:off x="3903700" y="2310688"/>
            <a:ext cx="2209800" cy="771525"/>
          </a:xfrm>
          <a:prstGeom prst="rect">
            <a:avLst/>
          </a:prstGeom>
          <a:noFill/>
          <a:ln>
            <a:noFill/>
          </a:ln>
        </p:spPr>
      </p:pic>
      <p:pic>
        <p:nvPicPr>
          <p:cNvPr id="261" name="Google Shape;261;p32"/>
          <p:cNvPicPr preferRelativeResize="0"/>
          <p:nvPr/>
        </p:nvPicPr>
        <p:blipFill>
          <a:blip r:embed="rId5">
            <a:alphaModFix/>
          </a:blip>
          <a:stretch>
            <a:fillRect/>
          </a:stretch>
        </p:blipFill>
        <p:spPr>
          <a:xfrm>
            <a:off x="3913225" y="3520913"/>
            <a:ext cx="2266950" cy="876300"/>
          </a:xfrm>
          <a:prstGeom prst="rect">
            <a:avLst/>
          </a:prstGeom>
          <a:noFill/>
          <a:ln>
            <a:noFill/>
          </a:ln>
        </p:spPr>
      </p:pic>
      <p:sp>
        <p:nvSpPr>
          <p:cNvPr id="262" name="Google Shape;262;p32"/>
          <p:cNvSpPr txBox="1"/>
          <p:nvPr/>
        </p:nvSpPr>
        <p:spPr>
          <a:xfrm>
            <a:off x="1543075" y="2442625"/>
            <a:ext cx="15429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Dataset 2</a:t>
            </a:r>
            <a:endParaRPr>
              <a:solidFill>
                <a:schemeClr val="lt1"/>
              </a:solidFill>
              <a:latin typeface="Lato"/>
              <a:ea typeface="Lato"/>
              <a:cs typeface="Lato"/>
              <a:sym typeface="Lato"/>
            </a:endParaRPr>
          </a:p>
        </p:txBody>
      </p:sp>
      <p:sp>
        <p:nvSpPr>
          <p:cNvPr id="263" name="Google Shape;263;p32"/>
          <p:cNvSpPr txBox="1"/>
          <p:nvPr/>
        </p:nvSpPr>
        <p:spPr>
          <a:xfrm>
            <a:off x="1543075" y="1203813"/>
            <a:ext cx="15429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Dataset 1</a:t>
            </a:r>
            <a:endParaRPr>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pic>
        <p:nvPicPr>
          <p:cNvPr id="269" name="Google Shape;269;p33"/>
          <p:cNvPicPr preferRelativeResize="0"/>
          <p:nvPr/>
        </p:nvPicPr>
        <p:blipFill>
          <a:blip r:embed="rId3">
            <a:alphaModFix/>
          </a:blip>
          <a:stretch>
            <a:fillRect/>
          </a:stretch>
        </p:blipFill>
        <p:spPr>
          <a:xfrm>
            <a:off x="4572000" y="1528638"/>
            <a:ext cx="4514850" cy="3091589"/>
          </a:xfrm>
          <a:prstGeom prst="rect">
            <a:avLst/>
          </a:prstGeom>
          <a:noFill/>
          <a:ln>
            <a:noFill/>
          </a:ln>
        </p:spPr>
      </p:pic>
      <p:pic>
        <p:nvPicPr>
          <p:cNvPr id="270" name="Google Shape;270;p33"/>
          <p:cNvPicPr preferRelativeResize="0"/>
          <p:nvPr/>
        </p:nvPicPr>
        <p:blipFill>
          <a:blip r:embed="rId4">
            <a:alphaModFix/>
          </a:blip>
          <a:stretch>
            <a:fillRect/>
          </a:stretch>
        </p:blipFill>
        <p:spPr>
          <a:xfrm>
            <a:off x="176000" y="1708188"/>
            <a:ext cx="4267200" cy="27325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76" name="Google Shape;276;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Figure out the ways to achieve more accuracy on SGD using different parameters</a:t>
            </a:r>
            <a:endParaRPr/>
          </a:p>
          <a:p>
            <a:pPr indent="-311150" lvl="0" marL="457200" rtl="0" algn="l">
              <a:lnSpc>
                <a:spcPct val="200000"/>
              </a:lnSpc>
              <a:spcBef>
                <a:spcPts val="0"/>
              </a:spcBef>
              <a:spcAft>
                <a:spcPts val="0"/>
              </a:spcAft>
              <a:buSzPts val="1300"/>
              <a:buChar char="●"/>
            </a:pPr>
            <a:r>
              <a:rPr lang="en"/>
              <a:t>Extend the classes for classification</a:t>
            </a:r>
            <a:endParaRPr/>
          </a:p>
          <a:p>
            <a:pPr indent="-311150" lvl="0" marL="457200" rtl="0" algn="l">
              <a:lnSpc>
                <a:spcPct val="200000"/>
              </a:lnSpc>
              <a:spcBef>
                <a:spcPts val="0"/>
              </a:spcBef>
              <a:spcAft>
                <a:spcPts val="0"/>
              </a:spcAft>
              <a:buSzPts val="1300"/>
              <a:buChar char="●"/>
            </a:pPr>
            <a:r>
              <a:rPr lang="en"/>
              <a:t>Compare more optimizers to see which one works best at any given condition</a:t>
            </a:r>
            <a:endParaRPr/>
          </a:p>
          <a:p>
            <a:pPr indent="-311150" lvl="0" marL="457200" rtl="0" algn="l">
              <a:lnSpc>
                <a:spcPct val="200000"/>
              </a:lnSpc>
              <a:spcBef>
                <a:spcPts val="0"/>
              </a:spcBef>
              <a:spcAft>
                <a:spcPts val="0"/>
              </a:spcAft>
              <a:buSzPts val="1300"/>
              <a:buChar char="●"/>
            </a:pPr>
            <a:r>
              <a:rPr lang="en"/>
              <a:t>Improve accuracy on prediction of new images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82" name="Google Shape;282;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Gained knowledge on </a:t>
            </a:r>
            <a:r>
              <a:rPr lang="en"/>
              <a:t>working of a deep neural network</a:t>
            </a:r>
            <a:endParaRPr/>
          </a:p>
          <a:p>
            <a:pPr indent="-311150" lvl="0" marL="457200" rtl="0" algn="l">
              <a:lnSpc>
                <a:spcPct val="200000"/>
              </a:lnSpc>
              <a:spcBef>
                <a:spcPts val="0"/>
              </a:spcBef>
              <a:spcAft>
                <a:spcPts val="0"/>
              </a:spcAft>
              <a:buSzPts val="1300"/>
              <a:buChar char="●"/>
            </a:pPr>
            <a:r>
              <a:rPr lang="en"/>
              <a:t>Learnt </a:t>
            </a:r>
            <a:r>
              <a:rPr lang="en"/>
              <a:t>how optimizers affect the accuracy of a model</a:t>
            </a:r>
            <a:endParaRPr/>
          </a:p>
          <a:p>
            <a:pPr indent="-311150" lvl="0" marL="457200" rtl="0" algn="l">
              <a:lnSpc>
                <a:spcPct val="200000"/>
              </a:lnSpc>
              <a:spcBef>
                <a:spcPts val="0"/>
              </a:spcBef>
              <a:spcAft>
                <a:spcPts val="0"/>
              </a:spcAft>
              <a:buSzPts val="1300"/>
              <a:buChar char="●"/>
            </a:pPr>
            <a:r>
              <a:rPr lang="en"/>
              <a:t>Achieved a</a:t>
            </a:r>
            <a:r>
              <a:rPr lang="en"/>
              <a:t> basic classification of SGD and Adam optimizer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Contribution</a:t>
            </a:r>
            <a:endParaRPr/>
          </a:p>
        </p:txBody>
      </p:sp>
      <p:sp>
        <p:nvSpPr>
          <p:cNvPr id="288" name="Google Shape;288;p36"/>
          <p:cNvSpPr txBox="1"/>
          <p:nvPr>
            <p:ph idx="1" type="body"/>
          </p:nvPr>
        </p:nvSpPr>
        <p:spPr>
          <a:xfrm>
            <a:off x="1250325" y="1567550"/>
            <a:ext cx="3403200" cy="22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Vignesh</a:t>
            </a:r>
            <a:endParaRPr/>
          </a:p>
          <a:p>
            <a:pPr indent="-311150" lvl="0" marL="457200" rtl="0" algn="l">
              <a:spcBef>
                <a:spcPts val="1600"/>
              </a:spcBef>
              <a:spcAft>
                <a:spcPts val="0"/>
              </a:spcAft>
              <a:buSzPts val="1300"/>
              <a:buChar char="●"/>
            </a:pPr>
            <a:r>
              <a:rPr lang="en"/>
              <a:t>Helped in dataset collection</a:t>
            </a:r>
            <a:endParaRPr/>
          </a:p>
          <a:p>
            <a:pPr indent="-311150" lvl="0" marL="457200" rtl="0" algn="l">
              <a:spcBef>
                <a:spcPts val="0"/>
              </a:spcBef>
              <a:spcAft>
                <a:spcPts val="0"/>
              </a:spcAft>
              <a:buSzPts val="1300"/>
              <a:buChar char="●"/>
            </a:pPr>
            <a:r>
              <a:rPr lang="en"/>
              <a:t>Processed images to run in colabs</a:t>
            </a:r>
            <a:endParaRPr/>
          </a:p>
          <a:p>
            <a:pPr indent="-311150" lvl="0" marL="457200" rtl="0" algn="l">
              <a:spcBef>
                <a:spcPts val="0"/>
              </a:spcBef>
              <a:spcAft>
                <a:spcPts val="0"/>
              </a:spcAft>
              <a:buSzPts val="1300"/>
              <a:buChar char="●"/>
            </a:pPr>
            <a:r>
              <a:rPr lang="en"/>
              <a:t>Worked on gathering pickled dataset</a:t>
            </a:r>
            <a:endParaRPr/>
          </a:p>
          <a:p>
            <a:pPr indent="-311150" lvl="0" marL="457200" rtl="0" algn="l">
              <a:spcBef>
                <a:spcPts val="0"/>
              </a:spcBef>
              <a:spcAft>
                <a:spcPts val="0"/>
              </a:spcAft>
              <a:buSzPts val="1300"/>
              <a:buChar char="●"/>
            </a:pPr>
            <a:r>
              <a:rPr lang="en"/>
              <a:t>Helped in experimenting Adam and SGD optimizers</a:t>
            </a:r>
            <a:endParaRPr/>
          </a:p>
          <a:p>
            <a:pPr indent="-311150" lvl="0" marL="457200" rtl="0" algn="l">
              <a:spcBef>
                <a:spcPts val="0"/>
              </a:spcBef>
              <a:spcAft>
                <a:spcPts val="0"/>
              </a:spcAft>
              <a:buSzPts val="1300"/>
              <a:buChar char="●"/>
            </a:pPr>
            <a:r>
              <a:rPr lang="en"/>
              <a:t>Worked on slides</a:t>
            </a:r>
            <a:endParaRPr/>
          </a:p>
        </p:txBody>
      </p:sp>
      <p:sp>
        <p:nvSpPr>
          <p:cNvPr id="289" name="Google Shape;289;p36"/>
          <p:cNvSpPr txBox="1"/>
          <p:nvPr>
            <p:ph idx="2" type="body"/>
          </p:nvPr>
        </p:nvSpPr>
        <p:spPr>
          <a:xfrm>
            <a:off x="4933225" y="1567550"/>
            <a:ext cx="3403200" cy="22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Sherwin</a:t>
            </a:r>
            <a:endParaRPr/>
          </a:p>
          <a:p>
            <a:pPr indent="-311150" lvl="0" marL="457200" rtl="0" algn="l">
              <a:spcBef>
                <a:spcPts val="1600"/>
              </a:spcBef>
              <a:spcAft>
                <a:spcPts val="0"/>
              </a:spcAft>
              <a:buSzPts val="1300"/>
              <a:buChar char="●"/>
            </a:pPr>
            <a:r>
              <a:rPr lang="en"/>
              <a:t>Helped in dataset collection</a:t>
            </a:r>
            <a:endParaRPr/>
          </a:p>
          <a:p>
            <a:pPr indent="-311150" lvl="0" marL="457200" rtl="0" algn="l">
              <a:spcBef>
                <a:spcPts val="0"/>
              </a:spcBef>
              <a:spcAft>
                <a:spcPts val="0"/>
              </a:spcAft>
              <a:buSzPts val="1300"/>
              <a:buChar char="●"/>
            </a:pPr>
            <a:r>
              <a:rPr lang="en"/>
              <a:t>Worked on fastai</a:t>
            </a:r>
            <a:endParaRPr/>
          </a:p>
          <a:p>
            <a:pPr indent="-311150" lvl="0" marL="457200" rtl="0" algn="l">
              <a:spcBef>
                <a:spcPts val="0"/>
              </a:spcBef>
              <a:spcAft>
                <a:spcPts val="0"/>
              </a:spcAft>
              <a:buSzPts val="1300"/>
              <a:buChar char="●"/>
            </a:pPr>
            <a:r>
              <a:rPr lang="en"/>
              <a:t>Helped in experimenting Adam and SGD optimizers</a:t>
            </a:r>
            <a:endParaRPr/>
          </a:p>
          <a:p>
            <a:pPr indent="-311150" lvl="0" marL="457200" rtl="0" algn="l">
              <a:spcBef>
                <a:spcPts val="0"/>
              </a:spcBef>
              <a:spcAft>
                <a:spcPts val="0"/>
              </a:spcAft>
              <a:buSzPts val="1300"/>
              <a:buChar char="●"/>
            </a:pPr>
            <a:r>
              <a:rPr lang="en"/>
              <a:t>Helped in getting experimental results</a:t>
            </a:r>
            <a:endParaRPr/>
          </a:p>
        </p:txBody>
      </p:sp>
      <p:sp>
        <p:nvSpPr>
          <p:cNvPr id="290" name="Google Shape;290;p36"/>
          <p:cNvSpPr txBox="1"/>
          <p:nvPr/>
        </p:nvSpPr>
        <p:spPr>
          <a:xfrm>
            <a:off x="1376325" y="3944750"/>
            <a:ext cx="66534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We both will work together in report creation</a:t>
            </a:r>
            <a:endParaRPr sz="13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Many modern vehicles include sensors for parking assistance, GPS and also to gather information about the external factors like, rain, snow, wind, adverse road conditions and suggest the drivers to drive with more caution.</a:t>
            </a:r>
            <a:endParaRPr/>
          </a:p>
          <a:p>
            <a:pPr indent="-311150" lvl="0" marL="457200" rtl="0" algn="l">
              <a:lnSpc>
                <a:spcPct val="200000"/>
              </a:lnSpc>
              <a:spcBef>
                <a:spcPts val="0"/>
              </a:spcBef>
              <a:spcAft>
                <a:spcPts val="0"/>
              </a:spcAft>
              <a:buSzPts val="1300"/>
              <a:buChar char="●"/>
            </a:pPr>
            <a:r>
              <a:rPr lang="en"/>
              <a:t>Sign recognition is one of the major evolving technology in terms of vehicle safety.</a:t>
            </a:r>
            <a:endParaRPr/>
          </a:p>
          <a:p>
            <a:pPr indent="-311150" lvl="0" marL="457200" rtl="0" algn="l">
              <a:lnSpc>
                <a:spcPct val="200000"/>
              </a:lnSpc>
              <a:spcBef>
                <a:spcPts val="0"/>
              </a:spcBef>
              <a:spcAft>
                <a:spcPts val="0"/>
              </a:spcAft>
              <a:buSzPts val="1300"/>
              <a:buChar char="●"/>
            </a:pPr>
            <a:r>
              <a:rPr lang="en"/>
              <a:t>Many modern vehicles have the facility of recognising some of the traffic signs by the road which can assist the drivers to improve road safety.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Traffic Sign Recognition includes two major steps:</a:t>
            </a:r>
            <a:endParaRPr/>
          </a:p>
          <a:p>
            <a:pPr indent="-298450" lvl="1" marL="914400" rtl="0" algn="l">
              <a:lnSpc>
                <a:spcPct val="200000"/>
              </a:lnSpc>
              <a:spcBef>
                <a:spcPts val="0"/>
              </a:spcBef>
              <a:spcAft>
                <a:spcPts val="0"/>
              </a:spcAft>
              <a:buSzPts val="1100"/>
              <a:buChar char="○"/>
            </a:pPr>
            <a:r>
              <a:rPr lang="en"/>
              <a:t>Detection: Determines the location of the traffic sign from an input image/frame.</a:t>
            </a:r>
            <a:endParaRPr/>
          </a:p>
          <a:p>
            <a:pPr indent="-298450" lvl="1" marL="914400" rtl="0" algn="l">
              <a:lnSpc>
                <a:spcPct val="200000"/>
              </a:lnSpc>
              <a:spcBef>
                <a:spcPts val="0"/>
              </a:spcBef>
              <a:spcAft>
                <a:spcPts val="0"/>
              </a:spcAft>
              <a:buSzPts val="1100"/>
              <a:buChar char="○"/>
            </a:pPr>
            <a:r>
              <a:rPr lang="en"/>
              <a:t>Classification: Determines the class of sign that has been detected.</a:t>
            </a:r>
            <a:endParaRPr/>
          </a:p>
          <a:p>
            <a:pPr indent="-311150" lvl="0" marL="457200" rtl="0" algn="l">
              <a:lnSpc>
                <a:spcPct val="200000"/>
              </a:lnSpc>
              <a:spcBef>
                <a:spcPts val="0"/>
              </a:spcBef>
              <a:spcAft>
                <a:spcPts val="0"/>
              </a:spcAft>
              <a:buSzPts val="1300"/>
              <a:buChar char="●"/>
            </a:pPr>
            <a:r>
              <a:rPr lang="en"/>
              <a:t>Traffic sign classifications are done by training a neural network model with a large amount of data.</a:t>
            </a:r>
            <a:endParaRPr/>
          </a:p>
          <a:p>
            <a:pPr indent="-311150" lvl="0" marL="457200" rtl="0" algn="l">
              <a:lnSpc>
                <a:spcPct val="200000"/>
              </a:lnSpc>
              <a:spcBef>
                <a:spcPts val="0"/>
              </a:spcBef>
              <a:spcAft>
                <a:spcPts val="0"/>
              </a:spcAft>
              <a:buSzPts val="1300"/>
              <a:buChar char="●"/>
            </a:pPr>
            <a:r>
              <a:rPr lang="en"/>
              <a:t>Once the model is trained with multiple images, it would be able to classify the images and throw the accuracy of the training and validation.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Collection</a:t>
            </a:r>
            <a:endParaRPr/>
          </a:p>
        </p:txBody>
      </p:sp>
      <p:sp>
        <p:nvSpPr>
          <p:cNvPr id="160" name="Google Shape;160;p17"/>
          <p:cNvSpPr txBox="1"/>
          <p:nvPr>
            <p:ph idx="1" type="body"/>
          </p:nvPr>
        </p:nvSpPr>
        <p:spPr>
          <a:xfrm>
            <a:off x="1352550" y="1536075"/>
            <a:ext cx="7038900" cy="2911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Clicked traffic sign images on road side</a:t>
            </a:r>
            <a:endParaRPr/>
          </a:p>
          <a:p>
            <a:pPr indent="-311150" lvl="0" marL="457200" rtl="0" algn="l">
              <a:lnSpc>
                <a:spcPct val="200000"/>
              </a:lnSpc>
              <a:spcBef>
                <a:spcPts val="0"/>
              </a:spcBef>
              <a:spcAft>
                <a:spcPts val="0"/>
              </a:spcAft>
              <a:buSzPts val="1300"/>
              <a:buChar char="●"/>
            </a:pPr>
            <a:r>
              <a:rPr lang="en"/>
              <a:t>Randomly downloaded images from google</a:t>
            </a:r>
            <a:endParaRPr/>
          </a:p>
          <a:p>
            <a:pPr indent="-311150" lvl="0" marL="457200" rtl="0" algn="l">
              <a:lnSpc>
                <a:spcPct val="200000"/>
              </a:lnSpc>
              <a:spcBef>
                <a:spcPts val="0"/>
              </a:spcBef>
              <a:spcAft>
                <a:spcPts val="0"/>
              </a:spcAft>
              <a:buSzPts val="1300"/>
              <a:buChar char="●"/>
            </a:pPr>
            <a:r>
              <a:rPr lang="en"/>
              <a:t>Resize images to 200x200 pixels</a:t>
            </a:r>
            <a:endParaRPr/>
          </a:p>
          <a:p>
            <a:pPr indent="-311150" lvl="0" marL="457200" rtl="0" algn="l">
              <a:lnSpc>
                <a:spcPct val="200000"/>
              </a:lnSpc>
              <a:spcBef>
                <a:spcPts val="0"/>
              </a:spcBef>
              <a:spcAft>
                <a:spcPts val="0"/>
              </a:spcAft>
              <a:buSzPts val="1300"/>
              <a:buChar char="●"/>
            </a:pPr>
            <a:r>
              <a:rPr lang="en"/>
              <a:t>Labelled images as per category for speed limit classification</a:t>
            </a:r>
            <a:endParaRPr/>
          </a:p>
          <a:p>
            <a:pPr indent="-311150" lvl="0" marL="457200" rtl="0" algn="l">
              <a:lnSpc>
                <a:spcPct val="200000"/>
              </a:lnSpc>
              <a:spcBef>
                <a:spcPts val="0"/>
              </a:spcBef>
              <a:spcAft>
                <a:spcPts val="0"/>
              </a:spcAft>
              <a:buSzPts val="1300"/>
              <a:buChar char="●"/>
            </a:pPr>
            <a:r>
              <a:rPr lang="en"/>
              <a:t>Downloaded dataset for traffic signs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r>
              <a:rPr lang="en"/>
              <a:t>Functions</a:t>
            </a:r>
            <a:endParaRPr/>
          </a:p>
        </p:txBody>
      </p:sp>
      <p:sp>
        <p:nvSpPr>
          <p:cNvPr id="166" name="Google Shape;166;p18"/>
          <p:cNvSpPr txBox="1"/>
          <p:nvPr>
            <p:ph idx="1" type="body"/>
          </p:nvPr>
        </p:nvSpPr>
        <p:spPr>
          <a:xfrm>
            <a:off x="5400625" y="13078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Optimization</a:t>
            </a:r>
            <a:endParaRPr/>
          </a:p>
          <a:p>
            <a:pPr indent="-311150" lvl="0" marL="457200" rtl="0" algn="l">
              <a:lnSpc>
                <a:spcPct val="200000"/>
              </a:lnSpc>
              <a:spcBef>
                <a:spcPts val="1600"/>
              </a:spcBef>
              <a:spcAft>
                <a:spcPts val="0"/>
              </a:spcAft>
              <a:buSzPts val="1300"/>
              <a:buChar char="●"/>
            </a:pPr>
            <a:r>
              <a:rPr lang="en"/>
              <a:t>Adam (Adaptive Moment Estimation)</a:t>
            </a:r>
            <a:endParaRPr/>
          </a:p>
          <a:p>
            <a:pPr indent="-311150" lvl="0" marL="457200" rtl="0" algn="l">
              <a:lnSpc>
                <a:spcPct val="200000"/>
              </a:lnSpc>
              <a:spcBef>
                <a:spcPts val="0"/>
              </a:spcBef>
              <a:spcAft>
                <a:spcPts val="0"/>
              </a:spcAft>
              <a:buSzPts val="1300"/>
              <a:buChar char="●"/>
            </a:pPr>
            <a:r>
              <a:rPr lang="en"/>
              <a:t>SGD (Stochastic gradient descent)</a:t>
            </a:r>
            <a:endParaRPr/>
          </a:p>
        </p:txBody>
      </p:sp>
      <p:sp>
        <p:nvSpPr>
          <p:cNvPr id="167" name="Google Shape;167;p18"/>
          <p:cNvSpPr txBox="1"/>
          <p:nvPr>
            <p:ph idx="2" type="body"/>
          </p:nvPr>
        </p:nvSpPr>
        <p:spPr>
          <a:xfrm>
            <a:off x="830096" y="13078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Regularization</a:t>
            </a:r>
            <a:endParaRPr/>
          </a:p>
          <a:p>
            <a:pPr indent="-311150" lvl="0" marL="457200" rtl="0" algn="l">
              <a:lnSpc>
                <a:spcPct val="200000"/>
              </a:lnSpc>
              <a:spcBef>
                <a:spcPts val="1600"/>
              </a:spcBef>
              <a:spcAft>
                <a:spcPts val="0"/>
              </a:spcAft>
              <a:buSzPts val="1300"/>
              <a:buChar char="●"/>
            </a:pPr>
            <a:r>
              <a:rPr lang="en"/>
              <a:t>Batch normalization</a:t>
            </a:r>
            <a:endParaRPr/>
          </a:p>
          <a:p>
            <a:pPr indent="-311150" lvl="0" marL="457200" rtl="0" algn="l">
              <a:lnSpc>
                <a:spcPct val="200000"/>
              </a:lnSpc>
              <a:spcBef>
                <a:spcPts val="0"/>
              </a:spcBef>
              <a:spcAft>
                <a:spcPts val="0"/>
              </a:spcAft>
              <a:buSzPts val="1300"/>
              <a:buChar char="●"/>
            </a:pPr>
            <a:r>
              <a:rPr lang="en"/>
              <a:t>Data augmentation</a:t>
            </a:r>
            <a:endParaRPr/>
          </a:p>
          <a:p>
            <a:pPr indent="-311150" lvl="0" marL="457200" rtl="0" algn="l">
              <a:lnSpc>
                <a:spcPct val="200000"/>
              </a:lnSpc>
              <a:spcBef>
                <a:spcPts val="0"/>
              </a:spcBef>
              <a:spcAft>
                <a:spcPts val="0"/>
              </a:spcAft>
              <a:buSzPts val="1300"/>
              <a:buChar char="●"/>
            </a:pPr>
            <a:r>
              <a:rPr lang="en"/>
              <a:t>Dropout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Libraries Used</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OpenCV - Data Augmentation</a:t>
            </a:r>
            <a:endParaRPr/>
          </a:p>
          <a:p>
            <a:pPr indent="-311150" lvl="0" marL="457200" rtl="0" algn="l">
              <a:lnSpc>
                <a:spcPct val="200000"/>
              </a:lnSpc>
              <a:spcBef>
                <a:spcPts val="0"/>
              </a:spcBef>
              <a:spcAft>
                <a:spcPts val="0"/>
              </a:spcAft>
              <a:buSzPts val="1300"/>
              <a:buChar char="●"/>
            </a:pPr>
            <a:r>
              <a:rPr lang="en"/>
              <a:t>Tensorflow - Build layers</a:t>
            </a:r>
            <a:endParaRPr/>
          </a:p>
          <a:p>
            <a:pPr indent="-311150" lvl="0" marL="457200" rtl="0" algn="l">
              <a:lnSpc>
                <a:spcPct val="200000"/>
              </a:lnSpc>
              <a:spcBef>
                <a:spcPts val="0"/>
              </a:spcBef>
              <a:spcAft>
                <a:spcPts val="0"/>
              </a:spcAft>
              <a:buSzPts val="1300"/>
              <a:buChar char="●"/>
            </a:pPr>
            <a:r>
              <a:rPr lang="en"/>
              <a:t>NumPy</a:t>
            </a:r>
            <a:endParaRPr/>
          </a:p>
          <a:p>
            <a:pPr indent="-311150" lvl="0" marL="457200" rtl="0" algn="l">
              <a:lnSpc>
                <a:spcPct val="200000"/>
              </a:lnSpc>
              <a:spcBef>
                <a:spcPts val="0"/>
              </a:spcBef>
              <a:spcAft>
                <a:spcPts val="0"/>
              </a:spcAft>
              <a:buSzPts val="1300"/>
              <a:buChar char="●"/>
            </a:pPr>
            <a:r>
              <a:rPr lang="en"/>
              <a:t>Pickle - Pickled dataset (using matlab encoder)</a:t>
            </a:r>
            <a:endParaRPr/>
          </a:p>
          <a:p>
            <a:pPr indent="-311150" lvl="0" marL="457200" rtl="0" algn="l">
              <a:lnSpc>
                <a:spcPct val="200000"/>
              </a:lnSpc>
              <a:spcBef>
                <a:spcPts val="0"/>
              </a:spcBef>
              <a:spcAft>
                <a:spcPts val="0"/>
              </a:spcAft>
              <a:buSzPts val="1300"/>
              <a:buChar char="●"/>
            </a:pPr>
            <a:r>
              <a:rPr lang="en"/>
              <a:t>Pandas - To read csv file containing the class IDs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of Dataset</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Data Visualization is the key for creating and training any neural network model.</a:t>
            </a:r>
            <a:endParaRPr/>
          </a:p>
          <a:p>
            <a:pPr indent="-311150" lvl="0" marL="457200" rtl="0" algn="l">
              <a:lnSpc>
                <a:spcPct val="200000"/>
              </a:lnSpc>
              <a:spcBef>
                <a:spcPts val="0"/>
              </a:spcBef>
              <a:spcAft>
                <a:spcPts val="0"/>
              </a:spcAft>
              <a:buSzPts val="1300"/>
              <a:buChar char="●"/>
            </a:pPr>
            <a:r>
              <a:rPr lang="en"/>
              <a:t>It provides an easy understanding of the data.</a:t>
            </a:r>
            <a:endParaRPr/>
          </a:p>
          <a:p>
            <a:pPr indent="-311150" lvl="0" marL="457200" rtl="0" algn="l">
              <a:lnSpc>
                <a:spcPct val="200000"/>
              </a:lnSpc>
              <a:spcBef>
                <a:spcPts val="0"/>
              </a:spcBef>
              <a:spcAft>
                <a:spcPts val="0"/>
              </a:spcAft>
              <a:buSzPts val="1300"/>
              <a:buChar char="●"/>
            </a:pPr>
            <a:r>
              <a:rPr lang="en"/>
              <a:t>Matplotlib is a plotting library for the Python programming language and its numerical mathematics extension NumPy.</a:t>
            </a:r>
            <a:endParaRPr/>
          </a:p>
          <a:p>
            <a:pPr indent="-311150" lvl="0" marL="457200" rtl="0" algn="l">
              <a:lnSpc>
                <a:spcPct val="200000"/>
              </a:lnSpc>
              <a:spcBef>
                <a:spcPts val="0"/>
              </a:spcBef>
              <a:spcAft>
                <a:spcPts val="0"/>
              </a:spcAft>
              <a:buSzPts val="1300"/>
              <a:buChar char="●"/>
            </a:pPr>
            <a:r>
              <a:rPr lang="en"/>
              <a:t>It provides an object-oriented API for embedding plots into applications using general-purpose GUI toolkits.</a:t>
            </a:r>
            <a:endParaRPr/>
          </a:p>
          <a:p>
            <a:pPr indent="-311150" lvl="0" marL="457200" rtl="0" algn="l">
              <a:lnSpc>
                <a:spcPct val="200000"/>
              </a:lnSpc>
              <a:spcBef>
                <a:spcPts val="0"/>
              </a:spcBef>
              <a:spcAft>
                <a:spcPts val="0"/>
              </a:spcAft>
              <a:buSzPts val="1300"/>
              <a:buChar char="●"/>
            </a:pPr>
            <a:r>
              <a:rPr lang="en"/>
              <a:t>For simple plotting, the pyplot module provides a MATLAB-like interface, particularly when combined with IPython.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21"/>
          <p:cNvPicPr preferRelativeResize="0"/>
          <p:nvPr/>
        </p:nvPicPr>
        <p:blipFill>
          <a:blip r:embed="rId3">
            <a:alphaModFix/>
          </a:blip>
          <a:stretch>
            <a:fillRect/>
          </a:stretch>
        </p:blipFill>
        <p:spPr>
          <a:xfrm>
            <a:off x="1131750" y="215538"/>
            <a:ext cx="7390725" cy="471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