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56" r:id="rId2"/>
    <p:sldId id="257" r:id="rId3"/>
    <p:sldId id="258" r:id="rId4"/>
    <p:sldId id="259" r:id="rId5"/>
    <p:sldId id="260" r:id="rId6"/>
    <p:sldId id="263" r:id="rId7"/>
    <p:sldId id="264" r:id="rId8"/>
    <p:sldId id="284" r:id="rId9"/>
    <p:sldId id="265" r:id="rId10"/>
    <p:sldId id="270" r:id="rId11"/>
    <p:sldId id="285" r:id="rId12"/>
    <p:sldId id="286" r:id="rId13"/>
    <p:sldId id="287" r:id="rId14"/>
    <p:sldId id="275" r:id="rId15"/>
    <p:sldId id="288" r:id="rId16"/>
    <p:sldId id="289" r:id="rId17"/>
    <p:sldId id="279" r:id="rId18"/>
    <p:sldId id="262" r:id="rId19"/>
    <p:sldId id="290" r:id="rId20"/>
    <p:sldId id="278" r:id="rId21"/>
  </p:sldIdLst>
  <p:sldSz cx="9144000" cy="5143500" type="screen16x9"/>
  <p:notesSz cx="6858000" cy="9144000"/>
  <p:embeddedFontLst>
    <p:embeddedFont>
      <p:font typeface="Titillium Web" panose="020B0604020202020204" charset="0"/>
      <p:regular r:id="rId23"/>
      <p:bold r:id="rId24"/>
      <p:italic r:id="rId25"/>
      <p:boldItalic r:id="rId26"/>
    </p:embeddedFont>
    <p:embeddedFont>
      <p:font typeface="Titillium Web Ligh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555EF2-F95E-4AAC-9D5C-971CA471E9E5}">
  <a:tblStyle styleId="{6F555EF2-F95E-4AAC-9D5C-971CA471E9E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997604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7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048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772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8287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8947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489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2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751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979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986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324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2188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91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11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445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529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696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681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22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848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slideshare.net/SunilKandari2/twitter-sentiment-analysis-60967789"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slideshare.net/SunilKandari2/twitter-sentiment-analysis-60967789"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witter-Sentiment-Analysis/R/"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hyperlink" Target="mailto:mbhat078@uottawa.ca" TargetMode="External"/><Relationship Id="rId5" Type="http://schemas.openxmlformats.org/officeDocument/2006/relationships/hyperlink" Target="mailto:bbatt027@uottawa.ca" TargetMode="External"/><Relationship Id="rId4" Type="http://schemas.openxmlformats.org/officeDocument/2006/relationships/hyperlink" Target="mailto:kbach021@uottawa.c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799" y="743850"/>
            <a:ext cx="7068879" cy="829769"/>
          </a:xfrm>
          <a:prstGeom prst="rect">
            <a:avLst/>
          </a:prstGeom>
        </p:spPr>
        <p:txBody>
          <a:bodyPr spcFirstLastPara="1" wrap="square" lIns="0" tIns="0" rIns="0" bIns="0" anchor="t" anchorCtr="0">
            <a:noAutofit/>
          </a:bodyPr>
          <a:lstStyle/>
          <a:p>
            <a:pPr algn="ctr"/>
            <a:r>
              <a:rPr lang="fr-CA" altLang="en-US" sz="5400" dirty="0">
                <a:solidFill>
                  <a:srgbClr val="FFFFFF"/>
                </a:solidFill>
                <a:latin typeface="Garamond (W1)" pitchFamily="16" charset="0"/>
              </a:rPr>
              <a:t>Sentiment </a:t>
            </a:r>
            <a:r>
              <a:rPr lang="fr-CA" altLang="en-US" sz="5400" dirty="0" err="1">
                <a:solidFill>
                  <a:srgbClr val="FFFFFF"/>
                </a:solidFill>
                <a:latin typeface="Garamond (W1)" pitchFamily="16" charset="0"/>
              </a:rPr>
              <a:t>Analysis</a:t>
            </a:r>
            <a:br>
              <a:rPr lang="fr-CA" altLang="en-US" dirty="0">
                <a:solidFill>
                  <a:srgbClr val="FFFFFF"/>
                </a:solidFill>
                <a:latin typeface="Garamond (W1)" pitchFamily="16" charset="0"/>
              </a:rPr>
            </a:br>
            <a:r>
              <a:rPr lang="fr-CA" altLang="en-US" sz="2400" dirty="0">
                <a:solidFill>
                  <a:srgbClr val="FFFFFF"/>
                </a:solidFill>
                <a:latin typeface="Garamond (W1)" pitchFamily="16" charset="0"/>
              </a:rPr>
              <a:t>EBC 6300- Fundamentals of </a:t>
            </a:r>
            <a:r>
              <a:rPr lang="fr-CA" altLang="en-US" sz="2400" dirty="0" err="1">
                <a:solidFill>
                  <a:srgbClr val="FFFFFF"/>
                </a:solidFill>
                <a:latin typeface="Garamond (W1)" pitchFamily="16" charset="0"/>
              </a:rPr>
              <a:t>Applied</a:t>
            </a:r>
            <a:r>
              <a:rPr lang="fr-CA" altLang="en-US" sz="2400" dirty="0">
                <a:solidFill>
                  <a:srgbClr val="FFFFFF"/>
                </a:solidFill>
                <a:latin typeface="Garamond (W1)" pitchFamily="16" charset="0"/>
              </a:rPr>
              <a:t> Data Science</a:t>
            </a:r>
            <a:br>
              <a:rPr lang="fr-CA" altLang="en-US" dirty="0">
                <a:solidFill>
                  <a:srgbClr val="FFFFFF"/>
                </a:solidFill>
                <a:latin typeface="Garamond (W1)" pitchFamily="16" charset="0"/>
              </a:rPr>
            </a:br>
            <a:endParaRPr dirty="0"/>
          </a:p>
        </p:txBody>
      </p:sp>
      <p:sp>
        <p:nvSpPr>
          <p:cNvPr id="2" name="TextBox 1"/>
          <p:cNvSpPr txBox="1"/>
          <p:nvPr/>
        </p:nvSpPr>
        <p:spPr>
          <a:xfrm>
            <a:off x="1929096" y="2707758"/>
            <a:ext cx="4152099" cy="954107"/>
          </a:xfrm>
          <a:prstGeom prst="rect">
            <a:avLst/>
          </a:prstGeom>
          <a:noFill/>
        </p:spPr>
        <p:txBody>
          <a:bodyPr wrap="none" rtlCol="0">
            <a:spAutoFit/>
          </a:bodyPr>
          <a:lstStyle/>
          <a:p>
            <a:pPr algn="ctr">
              <a:spcBef>
                <a:spcPct val="0"/>
              </a:spcBef>
              <a:buClrTx/>
              <a:buFontTx/>
              <a:buNone/>
            </a:pPr>
            <a:r>
              <a:rPr lang="fr-CA" altLang="en-US" b="1" dirty="0" err="1">
                <a:solidFill>
                  <a:srgbClr val="FFFFFF"/>
                </a:solidFill>
                <a:latin typeface="Garamond (W1)" pitchFamily="16" charset="0"/>
              </a:rPr>
              <a:t>Manpreet</a:t>
            </a:r>
            <a:r>
              <a:rPr lang="fr-CA" altLang="en-US" b="1" dirty="0">
                <a:solidFill>
                  <a:srgbClr val="FFFFFF"/>
                </a:solidFill>
                <a:latin typeface="Garamond (W1)" pitchFamily="16" charset="0"/>
              </a:rPr>
              <a:t> Singh </a:t>
            </a:r>
            <a:r>
              <a:rPr lang="fr-CA" altLang="en-US" b="1" dirty="0" err="1">
                <a:solidFill>
                  <a:srgbClr val="FFFFFF"/>
                </a:solidFill>
                <a:latin typeface="Garamond (W1)" pitchFamily="16" charset="0"/>
              </a:rPr>
              <a:t>Bhatia</a:t>
            </a:r>
            <a:r>
              <a:rPr lang="fr-CA" altLang="en-US" b="1" dirty="0">
                <a:solidFill>
                  <a:srgbClr val="FFFFFF"/>
                </a:solidFill>
                <a:latin typeface="Garamond (W1)" pitchFamily="16" charset="0"/>
              </a:rPr>
              <a:t>- 300110973</a:t>
            </a:r>
          </a:p>
          <a:p>
            <a:pPr algn="ctr">
              <a:spcBef>
                <a:spcPct val="0"/>
              </a:spcBef>
              <a:buClrTx/>
              <a:buFontTx/>
              <a:buNone/>
            </a:pPr>
            <a:r>
              <a:rPr lang="fr-CA" altLang="en-US" b="1" dirty="0" err="1">
                <a:solidFill>
                  <a:srgbClr val="FFFFFF"/>
                </a:solidFill>
                <a:latin typeface="Garamond (W1)" pitchFamily="16" charset="0"/>
              </a:rPr>
              <a:t>Bharath</a:t>
            </a:r>
            <a:r>
              <a:rPr lang="fr-CA" altLang="en-US" b="1" dirty="0">
                <a:solidFill>
                  <a:srgbClr val="FFFFFF"/>
                </a:solidFill>
                <a:latin typeface="Garamond (W1)" pitchFamily="16" charset="0"/>
              </a:rPr>
              <a:t> </a:t>
            </a:r>
            <a:r>
              <a:rPr lang="fr-CA" altLang="en-US" b="1" dirty="0" err="1">
                <a:solidFill>
                  <a:srgbClr val="FFFFFF"/>
                </a:solidFill>
                <a:latin typeface="Garamond (W1)" pitchFamily="16" charset="0"/>
              </a:rPr>
              <a:t>Battula</a:t>
            </a:r>
            <a:r>
              <a:rPr lang="fr-CA" altLang="en-US" b="1" dirty="0">
                <a:solidFill>
                  <a:srgbClr val="FFFFFF"/>
                </a:solidFill>
                <a:latin typeface="Garamond (W1)" pitchFamily="16" charset="0"/>
              </a:rPr>
              <a:t> - 300110122</a:t>
            </a:r>
          </a:p>
          <a:p>
            <a:pPr algn="ctr">
              <a:spcBef>
                <a:spcPct val="0"/>
              </a:spcBef>
              <a:buClrTx/>
              <a:buFontTx/>
              <a:buNone/>
            </a:pPr>
            <a:r>
              <a:rPr lang="fr-CA" altLang="en-US" b="1" dirty="0">
                <a:solidFill>
                  <a:srgbClr val="FFFFFF"/>
                </a:solidFill>
                <a:latin typeface="Garamond (W1)" pitchFamily="16" charset="0"/>
              </a:rPr>
              <a:t>Krishna Chaithanya </a:t>
            </a:r>
            <a:r>
              <a:rPr lang="fr-CA" altLang="en-US" b="1" dirty="0" err="1">
                <a:solidFill>
                  <a:srgbClr val="FFFFFF"/>
                </a:solidFill>
                <a:latin typeface="Garamond (W1)" pitchFamily="16" charset="0"/>
              </a:rPr>
              <a:t>Reddy</a:t>
            </a:r>
            <a:r>
              <a:rPr lang="fr-CA" altLang="en-US" b="1" dirty="0">
                <a:solidFill>
                  <a:srgbClr val="FFFFFF"/>
                </a:solidFill>
                <a:latin typeface="Garamond (W1)" pitchFamily="16" charset="0"/>
              </a:rPr>
              <a:t> - 300103716</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0" name="Google Shape;210;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Rectangle 1"/>
          <p:cNvSpPr/>
          <p:nvPr/>
        </p:nvSpPr>
        <p:spPr>
          <a:xfrm>
            <a:off x="1952885" y="121230"/>
            <a:ext cx="4769254" cy="646331"/>
          </a:xfrm>
          <a:prstGeom prst="rect">
            <a:avLst/>
          </a:prstGeom>
        </p:spPr>
        <p:txBody>
          <a:bodyPr wrap="none">
            <a:spAutoFit/>
          </a:bodyPr>
          <a:lstStyle/>
          <a:p>
            <a:r>
              <a:rPr lang="en" sz="3600" dirty="0">
                <a:solidFill>
                  <a:schemeClr val="bg1"/>
                </a:solidFill>
                <a:latin typeface="Titillium Web" panose="020B0604020202020204" charset="0"/>
              </a:rPr>
              <a:t>Classification Algorithm</a:t>
            </a:r>
            <a:endParaRPr lang="en-IN" sz="3600" dirty="0">
              <a:solidFill>
                <a:schemeClr val="bg1"/>
              </a:solidFill>
              <a:latin typeface="Titillium Web" panose="020B0604020202020204" charset="0"/>
            </a:endParaRPr>
          </a:p>
        </p:txBody>
      </p:sp>
      <p:sp>
        <p:nvSpPr>
          <p:cNvPr id="3" name="TextBox 2"/>
          <p:cNvSpPr txBox="1"/>
          <p:nvPr/>
        </p:nvSpPr>
        <p:spPr>
          <a:xfrm>
            <a:off x="325897" y="767561"/>
            <a:ext cx="8555429" cy="1815882"/>
          </a:xfrm>
          <a:prstGeom prst="rect">
            <a:avLst/>
          </a:prstGeom>
          <a:noFill/>
        </p:spPr>
        <p:txBody>
          <a:bodyPr wrap="square" rtlCol="0">
            <a:spAutoFit/>
          </a:bodyPr>
          <a:lstStyle/>
          <a:p>
            <a:pPr marL="342900" indent="-342900">
              <a:buClr>
                <a:schemeClr val="bg1"/>
              </a:buClr>
              <a:buFont typeface="Wingdings" panose="05000000000000000000" pitchFamily="2" charset="2"/>
              <a:buChar char="Ø"/>
              <a:defRPr/>
            </a:pPr>
            <a:r>
              <a:rPr lang="en-US" dirty="0">
                <a:solidFill>
                  <a:schemeClr val="bg1"/>
                </a:solidFill>
              </a:rPr>
              <a:t>Naïve Bayes classifier is proven as the best and successful algorithm to classify the text documents where text document can belongs to one or more classes [4]. </a:t>
            </a:r>
          </a:p>
          <a:p>
            <a:pPr marL="342900" indent="-342900">
              <a:buClr>
                <a:schemeClr val="bg1"/>
              </a:buClr>
              <a:buFont typeface="Wingdings" panose="05000000000000000000" pitchFamily="2" charset="2"/>
              <a:buChar char="Ø"/>
              <a:defRPr/>
            </a:pPr>
            <a:r>
              <a:rPr lang="en-US" dirty="0">
                <a:solidFill>
                  <a:schemeClr val="bg1"/>
                </a:solidFill>
              </a:rPr>
              <a:t>We are using this classifier in our project to analyze the tweets(textual data) and categorize them into different classes such as positive, negative and neutral. The Bayes hypothesis is the process of calculating for differentiating happening P(a/b) from P(a), P(b) and P(b/a) as: </a:t>
            </a:r>
          </a:p>
          <a:p>
            <a:pPr>
              <a:buClr>
                <a:schemeClr val="bg1"/>
              </a:buClr>
              <a:defRPr/>
            </a:pPr>
            <a:r>
              <a:rPr lang="en-CA" dirty="0">
                <a:solidFill>
                  <a:schemeClr val="bg1"/>
                </a:solidFill>
              </a:rPr>
              <a:t>			P(a/b) = [P(b/a)*P(a)]/P(b). </a:t>
            </a:r>
          </a:p>
          <a:p>
            <a:pPr marL="285750" indent="-285750">
              <a:buClr>
                <a:schemeClr val="bg1"/>
              </a:buClr>
              <a:buFont typeface="Wingdings" panose="05000000000000000000" pitchFamily="2" charset="2"/>
              <a:buChar char="Ø"/>
              <a:defRPr/>
            </a:pPr>
            <a:endParaRPr lang="en-CA" dirty="0">
              <a:solidFill>
                <a:schemeClr val="bg1"/>
              </a:solidFill>
            </a:endParaRPr>
          </a:p>
          <a:p>
            <a:pPr marL="285750" indent="-285750">
              <a:buClr>
                <a:schemeClr val="bg1"/>
              </a:buClr>
              <a:buFont typeface="Wingdings" panose="05000000000000000000" pitchFamily="2" charset="2"/>
              <a:buChar char="Ø"/>
            </a:pPr>
            <a:endParaRPr lang="en-IN"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64" y="2343406"/>
            <a:ext cx="3848985" cy="1772735"/>
          </a:xfrm>
          <a:prstGeom prst="rect">
            <a:avLst/>
          </a:prstGeom>
        </p:spPr>
      </p:pic>
      <p:sp>
        <p:nvSpPr>
          <p:cNvPr id="5" name="TextBox 4"/>
          <p:cNvSpPr txBox="1"/>
          <p:nvPr/>
        </p:nvSpPr>
        <p:spPr>
          <a:xfrm>
            <a:off x="695915" y="4488241"/>
            <a:ext cx="3534942" cy="523220"/>
          </a:xfrm>
          <a:prstGeom prst="rect">
            <a:avLst/>
          </a:prstGeom>
          <a:noFill/>
        </p:spPr>
        <p:txBody>
          <a:bodyPr wrap="none" rtlCol="0">
            <a:spAutoFit/>
          </a:bodyPr>
          <a:lstStyle/>
          <a:p>
            <a:r>
              <a:rPr lang="en-CA" dirty="0">
                <a:solidFill>
                  <a:schemeClr val="bg1"/>
                </a:solidFill>
              </a:rPr>
              <a:t>WHY NAÏVE BAYES?????????????????</a:t>
            </a:r>
            <a:endParaRPr lang="en-US" dirty="0">
              <a:solidFill>
                <a:schemeClr val="bg1"/>
              </a:solidFill>
            </a:endParaRPr>
          </a:p>
          <a:p>
            <a:endParaRPr lang="en-I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681550" y="109905"/>
            <a:ext cx="3557474" cy="56747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An Example</a:t>
            </a:r>
            <a:endParaRPr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extBox 1"/>
          <p:cNvSpPr txBox="1"/>
          <p:nvPr/>
        </p:nvSpPr>
        <p:spPr>
          <a:xfrm>
            <a:off x="682727" y="882502"/>
            <a:ext cx="8293395" cy="3170099"/>
          </a:xfrm>
          <a:prstGeom prst="rect">
            <a:avLst/>
          </a:prstGeom>
          <a:noFill/>
        </p:spPr>
        <p:txBody>
          <a:bodyPr wrap="square" rtlCol="0">
            <a:spAutoFit/>
          </a:bodyPr>
          <a:lstStyle/>
          <a:p>
            <a:pPr marL="0" indent="0">
              <a:spcBef>
                <a:spcPct val="0"/>
              </a:spcBef>
              <a:defRPr/>
            </a:pPr>
            <a:r>
              <a:rPr lang="en-CA" altLang="en-US" sz="2000" dirty="0">
                <a:solidFill>
                  <a:schemeClr val="bg1"/>
                </a:solidFill>
                <a:latin typeface="Times New Roman" panose="02020603050405020304" pitchFamily="18" charset="0"/>
              </a:rPr>
              <a:t>Consider a sentence : The movie was great!!</a:t>
            </a:r>
          </a:p>
          <a:p>
            <a:pPr marL="0" indent="0">
              <a:spcBef>
                <a:spcPct val="0"/>
              </a:spcBef>
              <a:defRPr/>
            </a:pPr>
            <a:r>
              <a:rPr lang="en-CA" altLang="en-US" sz="2000" dirty="0">
                <a:solidFill>
                  <a:schemeClr val="bg1"/>
                </a:solidFill>
                <a:latin typeface="Times New Roman" panose="02020603050405020304" pitchFamily="18" charset="0"/>
              </a:rPr>
              <a:t>Step 1: Tokenization - The, Movie, Was, Great, !, !</a:t>
            </a:r>
          </a:p>
          <a:p>
            <a:pPr marL="0" indent="0">
              <a:spcBef>
                <a:spcPct val="0"/>
              </a:spcBef>
              <a:defRPr/>
            </a:pPr>
            <a:r>
              <a:rPr lang="en-CA" altLang="en-US" sz="2000" dirty="0">
                <a:solidFill>
                  <a:schemeClr val="bg1"/>
                </a:solidFill>
                <a:latin typeface="Times New Roman" panose="02020603050405020304" pitchFamily="18" charset="0"/>
              </a:rPr>
              <a:t>Step 2: Cleaning the data - The, Movie, Was, Great.</a:t>
            </a:r>
          </a:p>
          <a:p>
            <a:pPr marL="0" indent="0">
              <a:spcBef>
                <a:spcPct val="0"/>
              </a:spcBef>
              <a:defRPr/>
            </a:pPr>
            <a:r>
              <a:rPr lang="en-CA" altLang="en-US" sz="2000" dirty="0">
                <a:solidFill>
                  <a:schemeClr val="bg1"/>
                </a:solidFill>
                <a:latin typeface="Times New Roman" panose="02020603050405020304" pitchFamily="18" charset="0"/>
              </a:rPr>
              <a:t>Step 3: Removing stop words - Movie, Great</a:t>
            </a:r>
          </a:p>
          <a:p>
            <a:pPr marL="0" indent="0">
              <a:spcBef>
                <a:spcPct val="0"/>
              </a:spcBef>
              <a:defRPr/>
            </a:pPr>
            <a:r>
              <a:rPr lang="en-CA" altLang="en-US" sz="2000" dirty="0">
                <a:solidFill>
                  <a:schemeClr val="bg1"/>
                </a:solidFill>
                <a:latin typeface="Times New Roman" panose="02020603050405020304" pitchFamily="18" charset="0"/>
              </a:rPr>
              <a:t>Step 4: Classification - Movie - +/-, Great - +/- </a:t>
            </a:r>
          </a:p>
          <a:p>
            <a:pPr marL="0" indent="0">
              <a:spcBef>
                <a:spcPct val="0"/>
              </a:spcBef>
              <a:defRPr/>
            </a:pPr>
            <a:r>
              <a:rPr lang="en-CA" altLang="en-US" sz="2000" dirty="0">
                <a:solidFill>
                  <a:schemeClr val="bg1"/>
                </a:solidFill>
                <a:latin typeface="Times New Roman" panose="02020603050405020304" pitchFamily="18" charset="0"/>
              </a:rPr>
              <a:t>Step 5: Applying Naïve Bayes - Movie - 0, Great - +1</a:t>
            </a:r>
          </a:p>
          <a:p>
            <a:pPr marL="0" indent="0">
              <a:spcBef>
                <a:spcPct val="0"/>
              </a:spcBef>
              <a:defRPr/>
            </a:pPr>
            <a:r>
              <a:rPr lang="en-CA" altLang="en-US" sz="2000" dirty="0">
                <a:solidFill>
                  <a:schemeClr val="bg1"/>
                </a:solidFill>
                <a:latin typeface="Times New Roman" panose="02020603050405020304" pitchFamily="18" charset="0"/>
              </a:rPr>
              <a:t>Step 6: Calculation of polarity - +1</a:t>
            </a:r>
          </a:p>
          <a:p>
            <a:pPr marL="0" indent="0">
              <a:spcBef>
                <a:spcPct val="0"/>
              </a:spcBef>
              <a:defRPr/>
            </a:pPr>
            <a:r>
              <a:rPr lang="en-CA" altLang="en-US" sz="2000" dirty="0">
                <a:solidFill>
                  <a:schemeClr val="bg1"/>
                </a:solidFill>
                <a:latin typeface="Times New Roman" panose="02020603050405020304" pitchFamily="18" charset="0"/>
              </a:rPr>
              <a:t>          Based on the polarity score, we can classify the sentiment of the particular sentence.</a:t>
            </a:r>
          </a:p>
          <a:p>
            <a:endParaRPr lang="en-IN" sz="2000" dirty="0">
              <a:solidFill>
                <a:schemeClr val="bg1"/>
              </a:solidFill>
            </a:endParaRPr>
          </a:p>
        </p:txBody>
      </p:sp>
    </p:spTree>
    <p:extLst>
      <p:ext uri="{BB962C8B-B14F-4D97-AF65-F5344CB8AC3E}">
        <p14:creationId xmlns:p14="http://schemas.microsoft.com/office/powerpoint/2010/main" val="216289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ppt_x"/>
                                          </p:val>
                                        </p:tav>
                                        <p:tav tm="100000">
                                          <p:val>
                                            <p:strVal val="#ppt_x"/>
                                          </p:val>
                                        </p:tav>
                                      </p:tavLst>
                                    </p:anim>
                                    <p:anim calcmode="lin" valueType="num">
                                      <p:cBhvr additive="base">
                                        <p:cTn id="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 calcmode="lin" valueType="num">
                                      <p:cBhvr additive="base">
                                        <p:cTn id="4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
                                            <p:txEl>
                                              <p:pRg st="7" end="7"/>
                                            </p:txEl>
                                          </p:spTgt>
                                        </p:tgtEl>
                                        <p:attrNameLst>
                                          <p:attrName>style.visibility</p:attrName>
                                        </p:attrNameLst>
                                      </p:cBhvr>
                                      <p:to>
                                        <p:strVal val="visible"/>
                                      </p:to>
                                    </p:set>
                                    <p:anim calcmode="lin" valueType="num">
                                      <p:cBhvr additive="base">
                                        <p:cTn id="5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285141" y="102817"/>
            <a:ext cx="6347734" cy="56747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Training the Na</a:t>
            </a:r>
            <a:r>
              <a:rPr lang="en-IN" dirty="0"/>
              <a:t>ï</a:t>
            </a:r>
            <a:r>
              <a:rPr lang="en" dirty="0"/>
              <a:t>ve Bayes Model</a:t>
            </a:r>
            <a:endParaRPr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330" y="850752"/>
            <a:ext cx="7650163" cy="351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3"/>
          <p:cNvSpPr txBox="1">
            <a:spLocks noChangeArrowheads="1"/>
          </p:cNvSpPr>
          <p:nvPr/>
        </p:nvSpPr>
        <p:spPr bwMode="auto">
          <a:xfrm>
            <a:off x="4366436" y="4597451"/>
            <a:ext cx="5791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r>
              <a:rPr lang="en-US" altLang="en-US" sz="900" dirty="0" err="1">
                <a:solidFill>
                  <a:schemeClr val="bg1"/>
                </a:solidFill>
              </a:rPr>
              <a:t>Img</a:t>
            </a:r>
            <a:r>
              <a:rPr lang="en-US" altLang="en-US" sz="900" dirty="0">
                <a:solidFill>
                  <a:schemeClr val="bg1"/>
                </a:solidFill>
              </a:rPr>
              <a:t> source: </a:t>
            </a:r>
            <a:r>
              <a:rPr lang="en-IN" altLang="en-US" sz="900" dirty="0">
                <a:solidFill>
                  <a:schemeClr val="bg1"/>
                </a:solidFill>
                <a:hlinkClick r:id="rId4"/>
              </a:rPr>
              <a:t>https://www.slideshare.net/SunilKandari2/twitter-sentiment-analysis-60967789</a:t>
            </a:r>
            <a:endParaRPr lang="en-US" altLang="en-US" sz="900" dirty="0">
              <a:solidFill>
                <a:schemeClr val="bg1"/>
              </a:solidFill>
            </a:endParaRPr>
          </a:p>
        </p:txBody>
      </p:sp>
    </p:spTree>
    <p:extLst>
      <p:ext uri="{BB962C8B-B14F-4D97-AF65-F5344CB8AC3E}">
        <p14:creationId xmlns:p14="http://schemas.microsoft.com/office/powerpoint/2010/main" val="428137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ppt_x"/>
                                          </p:val>
                                        </p:tav>
                                        <p:tav tm="100000">
                                          <p:val>
                                            <p:strVal val="#ppt_x"/>
                                          </p:val>
                                        </p:tav>
                                      </p:tavLst>
                                    </p:anim>
                                    <p:anim calcmode="lin" valueType="num">
                                      <p:cBhvr additive="base">
                                        <p:cTn id="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285141" y="102817"/>
            <a:ext cx="6347734" cy="56747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Testing the Na</a:t>
            </a:r>
            <a:r>
              <a:rPr lang="en-IN" dirty="0"/>
              <a:t>ï</a:t>
            </a:r>
            <a:r>
              <a:rPr lang="en" dirty="0"/>
              <a:t>ve Bayes Model</a:t>
            </a:r>
            <a:endParaRPr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6" name="Text Box 3"/>
          <p:cNvSpPr txBox="1">
            <a:spLocks noChangeArrowheads="1"/>
          </p:cNvSpPr>
          <p:nvPr/>
        </p:nvSpPr>
        <p:spPr bwMode="auto">
          <a:xfrm>
            <a:off x="4366436" y="4597451"/>
            <a:ext cx="5791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r>
              <a:rPr lang="en-US" altLang="en-US" sz="900" dirty="0" err="1">
                <a:solidFill>
                  <a:schemeClr val="bg1"/>
                </a:solidFill>
              </a:rPr>
              <a:t>Img</a:t>
            </a:r>
            <a:r>
              <a:rPr lang="en-US" altLang="en-US" sz="900" dirty="0">
                <a:solidFill>
                  <a:schemeClr val="bg1"/>
                </a:solidFill>
              </a:rPr>
              <a:t> source: </a:t>
            </a:r>
            <a:r>
              <a:rPr lang="en-IN" altLang="en-US" sz="900" dirty="0">
                <a:solidFill>
                  <a:schemeClr val="bg1"/>
                </a:solidFill>
                <a:hlinkClick r:id="rId3"/>
              </a:rPr>
              <a:t>https://www.slideshare.net/SunilKandari2/twitter-sentiment-analysis-60967789</a:t>
            </a:r>
            <a:endParaRPr lang="en-US" altLang="en-US" sz="900" dirty="0">
              <a:solidFill>
                <a:schemeClr val="bg1"/>
              </a:solidFill>
            </a:endParaRPr>
          </a:p>
        </p:txBody>
      </p:sp>
      <p:pic>
        <p:nvPicPr>
          <p:cNvPr id="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808" y="616001"/>
            <a:ext cx="77724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4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ppt_x"/>
                                          </p:val>
                                        </p:tav>
                                        <p:tav tm="100000">
                                          <p:val>
                                            <p:strVal val="#ppt_x"/>
                                          </p:val>
                                        </p:tav>
                                      </p:tavLst>
                                    </p:anim>
                                    <p:anim calcmode="lin" valueType="num">
                                      <p:cBhvr additive="base">
                                        <p:cTn id="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p30"/>
          <p:cNvSpPr txBox="1">
            <a:spLocks noGrp="1"/>
          </p:cNvSpPr>
          <p:nvPr>
            <p:ph type="body" idx="4294967295"/>
          </p:nvPr>
        </p:nvSpPr>
        <p:spPr>
          <a:xfrm>
            <a:off x="685800" y="373575"/>
            <a:ext cx="28977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Clr>
                <a:schemeClr val="bg1"/>
              </a:buClr>
              <a:buNone/>
            </a:pPr>
            <a:r>
              <a:rPr lang="en" b="1" dirty="0">
                <a:latin typeface="Titillium Web"/>
                <a:ea typeface="Titillium Web"/>
                <a:cs typeface="Titillium Web"/>
                <a:sym typeface="Titillium Web"/>
              </a:rPr>
              <a:t>Word Cloud</a:t>
            </a:r>
            <a:endParaRPr b="1" dirty="0">
              <a:latin typeface="Titillium Web"/>
              <a:ea typeface="Titillium Web"/>
              <a:cs typeface="Titillium Web"/>
              <a:sym typeface="Titillium Web"/>
            </a:endParaRPr>
          </a:p>
          <a:p>
            <a:pPr>
              <a:spcAft>
                <a:spcPts val="1200"/>
              </a:spcAft>
              <a:buClr>
                <a:schemeClr val="bg1"/>
              </a:buClr>
              <a:buFont typeface="Wingdings" panose="05000000000000000000" pitchFamily="2" charset="2"/>
              <a:buChar char="Ø"/>
              <a:defRPr/>
            </a:pPr>
            <a:r>
              <a:rPr lang="fr-CA" altLang="en-US" sz="1800" dirty="0">
                <a:latin typeface="Times New Roman" panose="02020603050405020304" pitchFamily="18" charset="0"/>
                <a:cs typeface="Times New Roman" panose="02020603050405020304" pitchFamily="18" charset="0"/>
              </a:rPr>
              <a:t>A Word Cloud </a:t>
            </a:r>
            <a:r>
              <a:rPr lang="fr-CA" altLang="en-US" sz="1800" dirty="0" err="1">
                <a:latin typeface="Times New Roman" panose="02020603050405020304" pitchFamily="18" charset="0"/>
                <a:cs typeface="Times New Roman" panose="02020603050405020304" pitchFamily="18" charset="0"/>
              </a:rPr>
              <a:t>is</a:t>
            </a:r>
            <a:r>
              <a:rPr lang="fr-CA" altLang="en-US" sz="1800" dirty="0">
                <a:latin typeface="Times New Roman" panose="02020603050405020304" pitchFamily="18" charset="0"/>
                <a:cs typeface="Times New Roman" panose="02020603050405020304" pitchFamily="18" charset="0"/>
              </a:rPr>
              <a:t> </a:t>
            </a:r>
            <a:r>
              <a:rPr lang="fr-CA" altLang="en-US" sz="1800" dirty="0" err="1">
                <a:latin typeface="Times New Roman" panose="02020603050405020304" pitchFamily="18" charset="0"/>
                <a:cs typeface="Times New Roman" panose="02020603050405020304" pitchFamily="18" charset="0"/>
              </a:rPr>
              <a:t>text</a:t>
            </a:r>
            <a:r>
              <a:rPr lang="fr-CA" altLang="en-US" sz="1800" dirty="0">
                <a:latin typeface="Times New Roman" panose="02020603050405020304" pitchFamily="18" charset="0"/>
                <a:cs typeface="Times New Roman" panose="02020603050405020304" pitchFamily="18" charset="0"/>
              </a:rPr>
              <a:t> </a:t>
            </a:r>
            <a:r>
              <a:rPr lang="fr-CA" altLang="en-US" sz="1800" dirty="0" err="1">
                <a:latin typeface="Times New Roman" panose="02020603050405020304" pitchFamily="18" charset="0"/>
                <a:cs typeface="Times New Roman" panose="02020603050405020304" pitchFamily="18" charset="0"/>
              </a:rPr>
              <a:t>mining</a:t>
            </a:r>
            <a:r>
              <a:rPr lang="fr-CA" altLang="en-US" sz="1800" dirty="0">
                <a:latin typeface="Times New Roman" panose="02020603050405020304" pitchFamily="18" charset="0"/>
                <a:cs typeface="Times New Roman" panose="02020603050405020304" pitchFamily="18" charset="0"/>
              </a:rPr>
              <a:t> </a:t>
            </a:r>
            <a:r>
              <a:rPr lang="fr-CA" altLang="en-US" sz="1800" dirty="0" err="1">
                <a:latin typeface="Times New Roman" panose="02020603050405020304" pitchFamily="18" charset="0"/>
                <a:cs typeface="Times New Roman" panose="02020603050405020304" pitchFamily="18" charset="0"/>
              </a:rPr>
              <a:t>method</a:t>
            </a:r>
            <a:r>
              <a:rPr lang="fr-CA" altLang="en-US" sz="1800" dirty="0">
                <a:latin typeface="Times New Roman" panose="02020603050405020304" pitchFamily="18" charset="0"/>
                <a:cs typeface="Times New Roman" panose="02020603050405020304" pitchFamily="18" charset="0"/>
              </a:rPr>
              <a:t> to </a:t>
            </a:r>
            <a:r>
              <a:rPr lang="fr-CA" altLang="en-US" sz="1800" dirty="0" err="1">
                <a:latin typeface="Times New Roman" panose="02020603050405020304" pitchFamily="18" charset="0"/>
                <a:cs typeface="Times New Roman" panose="02020603050405020304" pitchFamily="18" charset="0"/>
              </a:rPr>
              <a:t>find</a:t>
            </a:r>
            <a:r>
              <a:rPr lang="fr-CA" altLang="en-US" sz="1800" dirty="0">
                <a:latin typeface="Times New Roman" panose="02020603050405020304" pitchFamily="18" charset="0"/>
                <a:cs typeface="Times New Roman" panose="02020603050405020304" pitchFamily="18" charset="0"/>
              </a:rPr>
              <a:t> the </a:t>
            </a:r>
            <a:r>
              <a:rPr lang="fr-CA" altLang="en-US" sz="1800" dirty="0" err="1">
                <a:latin typeface="Times New Roman" panose="02020603050405020304" pitchFamily="18" charset="0"/>
                <a:cs typeface="Times New Roman" panose="02020603050405020304" pitchFamily="18" charset="0"/>
              </a:rPr>
              <a:t>most</a:t>
            </a:r>
            <a:r>
              <a:rPr lang="fr-CA" altLang="en-US" sz="1800" dirty="0">
                <a:latin typeface="Times New Roman" panose="02020603050405020304" pitchFamily="18" charset="0"/>
                <a:cs typeface="Times New Roman" panose="02020603050405020304" pitchFamily="18" charset="0"/>
              </a:rPr>
              <a:t> </a:t>
            </a:r>
            <a:r>
              <a:rPr lang="fr-CA" altLang="en-US" sz="1800" dirty="0" err="1">
                <a:latin typeface="Times New Roman" panose="02020603050405020304" pitchFamily="18" charset="0"/>
                <a:cs typeface="Times New Roman" panose="02020603050405020304" pitchFamily="18" charset="0"/>
              </a:rPr>
              <a:t>frequently</a:t>
            </a:r>
            <a:r>
              <a:rPr lang="fr-CA" altLang="en-US" sz="1800" dirty="0">
                <a:latin typeface="Times New Roman" panose="02020603050405020304" pitchFamily="18" charset="0"/>
                <a:cs typeface="Times New Roman" panose="02020603050405020304" pitchFamily="18" charset="0"/>
              </a:rPr>
              <a:t> </a:t>
            </a:r>
            <a:r>
              <a:rPr lang="fr-CA" altLang="en-US" sz="1800" dirty="0" err="1">
                <a:latin typeface="Times New Roman" panose="02020603050405020304" pitchFamily="18" charset="0"/>
                <a:cs typeface="Times New Roman" panose="02020603050405020304" pitchFamily="18" charset="0"/>
              </a:rPr>
              <a:t>used</a:t>
            </a:r>
            <a:r>
              <a:rPr lang="fr-CA" altLang="en-US" sz="1800" dirty="0">
                <a:latin typeface="Times New Roman" panose="02020603050405020304" pitchFamily="18" charset="0"/>
                <a:cs typeface="Times New Roman" panose="02020603050405020304" pitchFamily="18" charset="0"/>
              </a:rPr>
              <a:t> </a:t>
            </a:r>
            <a:r>
              <a:rPr lang="fr-CA" altLang="en-US" sz="1800" dirty="0" err="1">
                <a:latin typeface="Times New Roman" panose="02020603050405020304" pitchFamily="18" charset="0"/>
                <a:cs typeface="Times New Roman" panose="02020603050405020304" pitchFamily="18" charset="0"/>
              </a:rPr>
              <a:t>words</a:t>
            </a:r>
            <a:r>
              <a:rPr lang="fr-CA" altLang="en-US" sz="1800" dirty="0">
                <a:latin typeface="Times New Roman" panose="02020603050405020304" pitchFamily="18" charset="0"/>
                <a:cs typeface="Times New Roman" panose="02020603050405020304" pitchFamily="18" charset="0"/>
              </a:rPr>
              <a:t> in a </a:t>
            </a:r>
            <a:r>
              <a:rPr lang="fr-CA" altLang="en-US" sz="1800" dirty="0" err="1">
                <a:latin typeface="Times New Roman" panose="02020603050405020304" pitchFamily="18" charset="0"/>
                <a:cs typeface="Times New Roman" panose="02020603050405020304" pitchFamily="18" charset="0"/>
              </a:rPr>
              <a:t>text</a:t>
            </a:r>
            <a:r>
              <a:rPr lang="fr-CA" altLang="en-US" sz="1800" dirty="0">
                <a:latin typeface="Times New Roman" panose="02020603050405020304" pitchFamily="18" charset="0"/>
                <a:cs typeface="Times New Roman" panose="02020603050405020304" pitchFamily="18" charset="0"/>
              </a:rPr>
              <a:t>.</a:t>
            </a:r>
          </a:p>
          <a:p>
            <a:pPr>
              <a:spcAft>
                <a:spcPts val="1200"/>
              </a:spcAft>
              <a:buClr>
                <a:schemeClr val="bg1"/>
              </a:buClr>
              <a:buFont typeface="Wingdings" panose="05000000000000000000" pitchFamily="2" charset="2"/>
              <a:buChar char="Ø"/>
              <a:defRPr/>
            </a:pPr>
            <a:r>
              <a:rPr lang="fr-CA" altLang="en-US" sz="1800" dirty="0">
                <a:latin typeface="Times New Roman" panose="02020603050405020304" pitchFamily="18" charset="0"/>
                <a:cs typeface="Times New Roman" panose="02020603050405020304" pitchFamily="18" charset="0"/>
              </a:rPr>
              <a:t>It </a:t>
            </a:r>
            <a:r>
              <a:rPr lang="fr-CA" altLang="en-US" sz="1800" dirty="0" err="1">
                <a:latin typeface="Times New Roman" panose="02020603050405020304" pitchFamily="18" charset="0"/>
                <a:cs typeface="Times New Roman" panose="02020603050405020304" pitchFamily="18" charset="0"/>
              </a:rPr>
              <a:t>is</a:t>
            </a:r>
            <a:r>
              <a:rPr lang="fr-CA" altLang="en-US" sz="1800" dirty="0">
                <a:latin typeface="Times New Roman" panose="02020603050405020304" pitchFamily="18" charset="0"/>
                <a:cs typeface="Times New Roman" panose="02020603050405020304" pitchFamily="18" charset="0"/>
              </a:rPr>
              <a:t> a </a:t>
            </a:r>
            <a:r>
              <a:rPr lang="fr-CA" altLang="en-US" sz="1800" dirty="0" err="1">
                <a:latin typeface="Times New Roman" panose="02020603050405020304" pitchFamily="18" charset="0"/>
                <a:cs typeface="Times New Roman" panose="02020603050405020304" pitchFamily="18" charset="0"/>
              </a:rPr>
              <a:t>great</a:t>
            </a:r>
            <a:r>
              <a:rPr lang="fr-CA" altLang="en-US" sz="1800" dirty="0">
                <a:latin typeface="Times New Roman" panose="02020603050405020304" pitchFamily="18" charset="0"/>
                <a:cs typeface="Times New Roman" panose="02020603050405020304" pitchFamily="18" charset="0"/>
              </a:rPr>
              <a:t> communication and visualisation </a:t>
            </a:r>
            <a:r>
              <a:rPr lang="fr-CA" altLang="en-US" sz="1800" dirty="0" err="1">
                <a:latin typeface="Times New Roman" panose="02020603050405020304" pitchFamily="18" charset="0"/>
                <a:cs typeface="Times New Roman" panose="02020603050405020304" pitchFamily="18" charset="0"/>
              </a:rPr>
              <a:t>tool</a:t>
            </a:r>
            <a:r>
              <a:rPr lang="fr-CA" altLang="en-US" sz="1800" dirty="0">
                <a:latin typeface="Times New Roman" panose="02020603050405020304" pitchFamily="18" charset="0"/>
                <a:cs typeface="Times New Roman" panose="02020603050405020304" pitchFamily="18" charset="0"/>
              </a:rPr>
              <a:t>.</a:t>
            </a:r>
          </a:p>
        </p:txBody>
      </p:sp>
      <p:sp>
        <p:nvSpPr>
          <p:cNvPr id="277" name="Google Shape;277;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78" name="Google Shape;278;p30"/>
          <p:cNvGrpSpPr/>
          <p:nvPr/>
        </p:nvGrpSpPr>
        <p:grpSpPr>
          <a:xfrm>
            <a:off x="5353200" y="373572"/>
            <a:ext cx="2119546" cy="4396359"/>
            <a:chOff x="2547150" y="238125"/>
            <a:chExt cx="2525675" cy="5238750"/>
          </a:xfrm>
        </p:grpSpPr>
        <p:sp>
          <p:nvSpPr>
            <p:cNvPr id="279" name="Google Shape;279;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0029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2311606" y="139457"/>
            <a:ext cx="4185761" cy="646331"/>
          </a:xfrm>
          <a:prstGeom prst="rect">
            <a:avLst/>
          </a:prstGeom>
          <a:noFill/>
        </p:spPr>
        <p:txBody>
          <a:bodyPr wrap="none" rtlCol="0">
            <a:spAutoFit/>
          </a:bodyPr>
          <a:lstStyle/>
          <a:p>
            <a:r>
              <a:rPr lang="en-IN" sz="3600" dirty="0">
                <a:solidFill>
                  <a:schemeClr val="bg1"/>
                </a:solidFill>
                <a:latin typeface="Titillium Web" panose="020B0604020202020204" charset="0"/>
              </a:rPr>
              <a:t>Results and Analysis</a:t>
            </a:r>
          </a:p>
        </p:txBody>
      </p:sp>
      <p:pic>
        <p:nvPicPr>
          <p:cNvPr id="1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65818" y="837272"/>
            <a:ext cx="4886325"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
                                            <p:txEl>
                                              <p:pRg st="0" end="0"/>
                                            </p:txEl>
                                          </p:spTgt>
                                        </p:tgtEl>
                                        <p:attrNameLst>
                                          <p:attrName>style.visibility</p:attrName>
                                        </p:attrNameLst>
                                      </p:cBhvr>
                                      <p:to>
                                        <p:strVal val="visible"/>
                                      </p:to>
                                    </p:set>
                                    <p:anim calcmode="lin" valueType="num">
                                      <p:cBhvr additive="base">
                                        <p:cTn id="13" dur="500" fill="hold"/>
                                        <p:tgtEl>
                                          <p:spTgt spid="27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
                                            <p:txEl>
                                              <p:pRg st="1" end="1"/>
                                            </p:txEl>
                                          </p:spTgt>
                                        </p:tgtEl>
                                        <p:attrNameLst>
                                          <p:attrName>style.visibility</p:attrName>
                                        </p:attrNameLst>
                                      </p:cBhvr>
                                      <p:to>
                                        <p:strVal val="visible"/>
                                      </p:to>
                                    </p:set>
                                    <p:anim calcmode="lin" valueType="num">
                                      <p:cBhvr additive="base">
                                        <p:cTn id="19" dur="500" fill="hold"/>
                                        <p:tgtEl>
                                          <p:spTgt spid="27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
                                            <p:txEl>
                                              <p:pRg st="2" end="2"/>
                                            </p:txEl>
                                          </p:spTgt>
                                        </p:tgtEl>
                                        <p:attrNameLst>
                                          <p:attrName>style.visibility</p:attrName>
                                        </p:attrNameLst>
                                      </p:cBhvr>
                                      <p:to>
                                        <p:strVal val="visible"/>
                                      </p:to>
                                    </p:set>
                                    <p:anim calcmode="lin" valueType="num">
                                      <p:cBhvr additive="base">
                                        <p:cTn id="25" dur="500" fill="hold"/>
                                        <p:tgtEl>
                                          <p:spTgt spid="27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build="p"/>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7" name="Google Shape;277;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78" name="Google Shape;278;p30"/>
          <p:cNvGrpSpPr/>
          <p:nvPr/>
        </p:nvGrpSpPr>
        <p:grpSpPr>
          <a:xfrm>
            <a:off x="5353200" y="373572"/>
            <a:ext cx="2119546" cy="4396359"/>
            <a:chOff x="2547150" y="238125"/>
            <a:chExt cx="2525675" cy="5238750"/>
          </a:xfrm>
        </p:grpSpPr>
        <p:sp>
          <p:nvSpPr>
            <p:cNvPr id="279" name="Google Shape;279;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0029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2311606" y="139457"/>
            <a:ext cx="4185761" cy="646331"/>
          </a:xfrm>
          <a:prstGeom prst="rect">
            <a:avLst/>
          </a:prstGeom>
          <a:noFill/>
        </p:spPr>
        <p:txBody>
          <a:bodyPr wrap="none" rtlCol="0">
            <a:spAutoFit/>
          </a:bodyPr>
          <a:lstStyle/>
          <a:p>
            <a:r>
              <a:rPr lang="en-IN" sz="3600" dirty="0">
                <a:solidFill>
                  <a:schemeClr val="bg1"/>
                </a:solidFill>
                <a:latin typeface="Titillium Web" panose="020B0604020202020204" charset="0"/>
              </a:rPr>
              <a:t>Results and Analysis</a:t>
            </a:r>
          </a:p>
        </p:txBody>
      </p:sp>
      <p:pic>
        <p:nvPicPr>
          <p:cNvPr id="1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216" y="768228"/>
            <a:ext cx="8281987" cy="415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75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425296" y="88639"/>
            <a:ext cx="4293408" cy="56747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Challenges We faced</a:t>
            </a:r>
            <a:endParaRPr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TextBox 2"/>
          <p:cNvSpPr txBox="1"/>
          <p:nvPr/>
        </p:nvSpPr>
        <p:spPr>
          <a:xfrm>
            <a:off x="730103" y="656118"/>
            <a:ext cx="5384807" cy="1477328"/>
          </a:xfrm>
          <a:prstGeom prst="rect">
            <a:avLst/>
          </a:prstGeom>
          <a:noFill/>
        </p:spPr>
        <p:txBody>
          <a:bodyPr wrap="none" rtlCol="0">
            <a:spAutoFit/>
          </a:bodyPr>
          <a:lstStyle/>
          <a:p>
            <a:pPr marL="285750" indent="-285750">
              <a:buClr>
                <a:schemeClr val="bg1"/>
              </a:buClr>
              <a:buFont typeface="Wingdings" panose="05000000000000000000" pitchFamily="2" charset="2"/>
              <a:buChar char="Ø"/>
              <a:defRPr/>
            </a:pPr>
            <a:r>
              <a:rPr lang="en-CA" altLang="en-US" sz="1800" dirty="0">
                <a:solidFill>
                  <a:schemeClr val="bg1"/>
                </a:solidFill>
              </a:rPr>
              <a:t>We were unable to detect sarcasm in the tweets</a:t>
            </a:r>
          </a:p>
          <a:p>
            <a:pPr marL="285750" indent="-285750">
              <a:buClr>
                <a:schemeClr val="bg1"/>
              </a:buClr>
              <a:buFont typeface="Wingdings" panose="05000000000000000000" pitchFamily="2" charset="2"/>
              <a:buChar char="Ø"/>
              <a:defRPr/>
            </a:pPr>
            <a:r>
              <a:rPr lang="en-CA" altLang="en-US" sz="1800" dirty="0">
                <a:solidFill>
                  <a:schemeClr val="bg1"/>
                </a:solidFill>
              </a:rPr>
              <a:t>Couldn’t analyse emotions of images</a:t>
            </a:r>
          </a:p>
          <a:p>
            <a:pPr marL="285750" indent="-285750">
              <a:buClr>
                <a:schemeClr val="bg1"/>
              </a:buClr>
              <a:buFont typeface="Wingdings" panose="05000000000000000000" pitchFamily="2" charset="2"/>
              <a:buChar char="Ø"/>
              <a:defRPr/>
            </a:pPr>
            <a:r>
              <a:rPr lang="en-CA" altLang="en-US" sz="1800" dirty="0">
                <a:solidFill>
                  <a:schemeClr val="bg1"/>
                </a:solidFill>
              </a:rPr>
              <a:t>Couldn’t process tweets in local language.</a:t>
            </a:r>
          </a:p>
          <a:p>
            <a:pPr marL="285750" indent="-285750">
              <a:buClr>
                <a:schemeClr val="bg1"/>
              </a:buClr>
              <a:buFont typeface="Wingdings" panose="05000000000000000000" pitchFamily="2" charset="2"/>
              <a:buChar char="Ø"/>
              <a:defRPr/>
            </a:pPr>
            <a:r>
              <a:rPr lang="en-CA" altLang="en-US" sz="1800" dirty="0">
                <a:solidFill>
                  <a:schemeClr val="bg1"/>
                </a:solidFill>
              </a:rPr>
              <a:t>Couldn’t load the tweets for more than 7 days.</a:t>
            </a:r>
          </a:p>
          <a:p>
            <a:pPr marL="285750" indent="-285750">
              <a:buClr>
                <a:schemeClr val="bg1"/>
              </a:buClr>
              <a:buFont typeface="Wingdings" panose="05000000000000000000" pitchFamily="2" charset="2"/>
              <a:buChar char="Ø"/>
            </a:pPr>
            <a:endParaRPr lang="en-IN" sz="1800" dirty="0">
              <a:solidFill>
                <a:schemeClr val="bg1"/>
              </a:solidFill>
            </a:endParaRPr>
          </a:p>
        </p:txBody>
      </p:sp>
      <p:sp>
        <p:nvSpPr>
          <p:cNvPr id="6" name="Google Shape;130;p20"/>
          <p:cNvSpPr txBox="1">
            <a:spLocks/>
          </p:cNvSpPr>
          <p:nvPr/>
        </p:nvSpPr>
        <p:spPr>
          <a:xfrm>
            <a:off x="3105779" y="1899718"/>
            <a:ext cx="4293408" cy="567479"/>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r>
              <a:rPr lang="en-IN" dirty="0"/>
              <a:t>Future Work</a:t>
            </a:r>
          </a:p>
        </p:txBody>
      </p:sp>
      <p:sp>
        <p:nvSpPr>
          <p:cNvPr id="4" name="TextBox 3"/>
          <p:cNvSpPr txBox="1"/>
          <p:nvPr/>
        </p:nvSpPr>
        <p:spPr>
          <a:xfrm>
            <a:off x="730103" y="2608520"/>
            <a:ext cx="7641836" cy="1754326"/>
          </a:xfrm>
          <a:prstGeom prst="rect">
            <a:avLst/>
          </a:prstGeom>
          <a:noFill/>
        </p:spPr>
        <p:txBody>
          <a:bodyPr wrap="none" rtlCol="0">
            <a:spAutoFit/>
          </a:bodyPr>
          <a:lstStyle/>
          <a:p>
            <a:pPr marL="285750" indent="-285750">
              <a:buClr>
                <a:schemeClr val="bg1"/>
              </a:buClr>
              <a:buFont typeface="Wingdings" panose="05000000000000000000" pitchFamily="2" charset="2"/>
              <a:buChar char="Ø"/>
              <a:defRPr/>
            </a:pPr>
            <a:r>
              <a:rPr lang="en-CA" altLang="en-US" sz="1800" dirty="0">
                <a:solidFill>
                  <a:schemeClr val="bg1"/>
                </a:solidFill>
                <a:cs typeface="Arial" panose="020B0604020202020204" pitchFamily="34" charset="0"/>
              </a:rPr>
              <a:t>Detect Sarcasm</a:t>
            </a:r>
          </a:p>
          <a:p>
            <a:pPr marL="285750" indent="-285750">
              <a:buClr>
                <a:schemeClr val="bg1"/>
              </a:buClr>
              <a:buFont typeface="Wingdings" panose="05000000000000000000" pitchFamily="2" charset="2"/>
              <a:buChar char="Ø"/>
              <a:defRPr/>
            </a:pPr>
            <a:r>
              <a:rPr lang="en-CA" altLang="en-US" sz="1800" dirty="0">
                <a:solidFill>
                  <a:schemeClr val="bg1"/>
                </a:solidFill>
                <a:cs typeface="Arial" panose="020B0604020202020204" pitchFamily="34" charset="0"/>
              </a:rPr>
              <a:t>Analyse emotions for images</a:t>
            </a:r>
          </a:p>
          <a:p>
            <a:pPr marL="285750" indent="-285750">
              <a:buClr>
                <a:schemeClr val="bg1"/>
              </a:buClr>
              <a:buFont typeface="Wingdings" panose="05000000000000000000" pitchFamily="2" charset="2"/>
              <a:buChar char="Ø"/>
              <a:defRPr/>
            </a:pPr>
            <a:r>
              <a:rPr lang="en-CA" altLang="en-US" sz="1800" dirty="0">
                <a:solidFill>
                  <a:schemeClr val="bg1"/>
                </a:solidFill>
                <a:cs typeface="Arial" panose="020B0604020202020204" pitchFamily="34" charset="0"/>
              </a:rPr>
              <a:t>Add any local speaking language to the data set</a:t>
            </a:r>
          </a:p>
          <a:p>
            <a:pPr marL="285750" indent="-285750">
              <a:buClr>
                <a:schemeClr val="bg1"/>
              </a:buClr>
              <a:buFont typeface="Wingdings" panose="05000000000000000000" pitchFamily="2" charset="2"/>
              <a:buChar char="Ø"/>
              <a:defRPr/>
            </a:pPr>
            <a:r>
              <a:rPr lang="en-CA" altLang="en-US" sz="1800" dirty="0">
                <a:solidFill>
                  <a:schemeClr val="bg1"/>
                </a:solidFill>
                <a:cs typeface="Arial" panose="020B0604020202020204" pitchFamily="34" charset="0"/>
              </a:rPr>
              <a:t>Find number of mentions of a particular topic and analyse its emotions</a:t>
            </a:r>
          </a:p>
          <a:p>
            <a:pPr marL="285750" indent="-285750">
              <a:buClr>
                <a:schemeClr val="bg1"/>
              </a:buClr>
              <a:buFont typeface="Wingdings" panose="05000000000000000000" pitchFamily="2" charset="2"/>
              <a:buChar char="Ø"/>
              <a:defRPr/>
            </a:pPr>
            <a:r>
              <a:rPr lang="en-CA" altLang="en-US" sz="1800" dirty="0">
                <a:solidFill>
                  <a:schemeClr val="bg1"/>
                </a:solidFill>
                <a:cs typeface="Arial" panose="020B0604020202020204" pitchFamily="34" charset="0"/>
              </a:rPr>
              <a:t>Parallelizing code</a:t>
            </a:r>
          </a:p>
          <a:p>
            <a:pPr marL="285750" indent="-285750">
              <a:buClr>
                <a:schemeClr val="bg1"/>
              </a:buClr>
              <a:buFont typeface="Wingdings" panose="05000000000000000000" pitchFamily="2" charset="2"/>
              <a:buChar char="Ø"/>
            </a:pPr>
            <a:endParaRPr lang="en-IN" sz="1800" dirty="0">
              <a:solidFill>
                <a:schemeClr val="bg1"/>
              </a:solidFill>
            </a:endParaRPr>
          </a:p>
        </p:txBody>
      </p:sp>
    </p:spTree>
    <p:extLst>
      <p:ext uri="{BB962C8B-B14F-4D97-AF65-F5344CB8AC3E}">
        <p14:creationId xmlns:p14="http://schemas.microsoft.com/office/powerpoint/2010/main" val="149642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wipe(down)">
                                      <p:cBhvr>
                                        <p:cTn id="7" dur="580">
                                          <p:stCondLst>
                                            <p:cond delay="0"/>
                                          </p:stCondLst>
                                        </p:cTn>
                                        <p:tgtEl>
                                          <p:spTgt spid="130"/>
                                        </p:tgtEl>
                                      </p:cBhvr>
                                    </p:animEffect>
                                    <p:anim calcmode="lin" valueType="num">
                                      <p:cBhvr>
                                        <p:cTn id="8" dur="1822" tmFilter="0,0; 0.14,0.36; 0.43,0.73; 0.71,0.91; 1.0,1.0">
                                          <p:stCondLst>
                                            <p:cond delay="0"/>
                                          </p:stCondLst>
                                        </p:cTn>
                                        <p:tgtEl>
                                          <p:spTgt spid="13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0"/>
                                        </p:tgtEl>
                                        <p:attrNameLst>
                                          <p:attrName>ppt_y</p:attrName>
                                        </p:attrNameLst>
                                      </p:cBhvr>
                                      <p:tavLst>
                                        <p:tav tm="0" fmla="#ppt_y-sin(pi*$)/81">
                                          <p:val>
                                            <p:fltVal val="0"/>
                                          </p:val>
                                        </p:tav>
                                        <p:tav tm="100000">
                                          <p:val>
                                            <p:fltVal val="1"/>
                                          </p:val>
                                        </p:tav>
                                      </p:tavLst>
                                    </p:anim>
                                    <p:animScale>
                                      <p:cBhvr>
                                        <p:cTn id="13" dur="26">
                                          <p:stCondLst>
                                            <p:cond delay="650"/>
                                          </p:stCondLst>
                                        </p:cTn>
                                        <p:tgtEl>
                                          <p:spTgt spid="130"/>
                                        </p:tgtEl>
                                      </p:cBhvr>
                                      <p:to x="100000" y="60000"/>
                                    </p:animScale>
                                    <p:animScale>
                                      <p:cBhvr>
                                        <p:cTn id="14" dur="166" decel="50000">
                                          <p:stCondLst>
                                            <p:cond delay="676"/>
                                          </p:stCondLst>
                                        </p:cTn>
                                        <p:tgtEl>
                                          <p:spTgt spid="130"/>
                                        </p:tgtEl>
                                      </p:cBhvr>
                                      <p:to x="100000" y="100000"/>
                                    </p:animScale>
                                    <p:animScale>
                                      <p:cBhvr>
                                        <p:cTn id="15" dur="26">
                                          <p:stCondLst>
                                            <p:cond delay="1312"/>
                                          </p:stCondLst>
                                        </p:cTn>
                                        <p:tgtEl>
                                          <p:spTgt spid="130"/>
                                        </p:tgtEl>
                                      </p:cBhvr>
                                      <p:to x="100000" y="80000"/>
                                    </p:animScale>
                                    <p:animScale>
                                      <p:cBhvr>
                                        <p:cTn id="16" dur="166" decel="50000">
                                          <p:stCondLst>
                                            <p:cond delay="1338"/>
                                          </p:stCondLst>
                                        </p:cTn>
                                        <p:tgtEl>
                                          <p:spTgt spid="130"/>
                                        </p:tgtEl>
                                      </p:cBhvr>
                                      <p:to x="100000" y="100000"/>
                                    </p:animScale>
                                    <p:animScale>
                                      <p:cBhvr>
                                        <p:cTn id="17" dur="26">
                                          <p:stCondLst>
                                            <p:cond delay="1642"/>
                                          </p:stCondLst>
                                        </p:cTn>
                                        <p:tgtEl>
                                          <p:spTgt spid="130"/>
                                        </p:tgtEl>
                                      </p:cBhvr>
                                      <p:to x="100000" y="90000"/>
                                    </p:animScale>
                                    <p:animScale>
                                      <p:cBhvr>
                                        <p:cTn id="18" dur="166" decel="50000">
                                          <p:stCondLst>
                                            <p:cond delay="1668"/>
                                          </p:stCondLst>
                                        </p:cTn>
                                        <p:tgtEl>
                                          <p:spTgt spid="130"/>
                                        </p:tgtEl>
                                      </p:cBhvr>
                                      <p:to x="100000" y="100000"/>
                                    </p:animScale>
                                    <p:animScale>
                                      <p:cBhvr>
                                        <p:cTn id="19" dur="26">
                                          <p:stCondLst>
                                            <p:cond delay="1808"/>
                                          </p:stCondLst>
                                        </p:cTn>
                                        <p:tgtEl>
                                          <p:spTgt spid="130"/>
                                        </p:tgtEl>
                                      </p:cBhvr>
                                      <p:to x="100000" y="95000"/>
                                    </p:animScale>
                                    <p:animScale>
                                      <p:cBhvr>
                                        <p:cTn id="20" dur="166" decel="50000">
                                          <p:stCondLst>
                                            <p:cond delay="1834"/>
                                          </p:stCondLst>
                                        </p:cTn>
                                        <p:tgtEl>
                                          <p:spTgt spid="13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additive="base">
                                        <p:cTn id="2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6"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title"/>
          </p:nvPr>
        </p:nvSpPr>
        <p:spPr>
          <a:xfrm>
            <a:off x="1392865" y="92148"/>
            <a:ext cx="6943060" cy="58095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Summary and Concluding marks</a:t>
            </a:r>
            <a:endParaRPr dirty="0"/>
          </a:p>
        </p:txBody>
      </p:sp>
      <p:sp>
        <p:nvSpPr>
          <p:cNvPr id="316" name="Google Shape;31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TextBox 2"/>
          <p:cNvSpPr txBox="1"/>
          <p:nvPr/>
        </p:nvSpPr>
        <p:spPr>
          <a:xfrm>
            <a:off x="567069" y="857693"/>
            <a:ext cx="7967330" cy="2862322"/>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IN" altLang="en-US" sz="1800" dirty="0">
                <a:solidFill>
                  <a:schemeClr val="bg1"/>
                </a:solidFill>
              </a:rPr>
              <a:t>We have implemented our Sentimental Analysis on twitter data set regarding General Elections Canada, 2019.</a:t>
            </a:r>
          </a:p>
          <a:p>
            <a:pPr marL="285750" indent="-285750">
              <a:buClr>
                <a:schemeClr val="bg1"/>
              </a:buClr>
              <a:buFont typeface="Wingdings" panose="05000000000000000000" pitchFamily="2" charset="2"/>
              <a:buChar char="Ø"/>
            </a:pPr>
            <a:r>
              <a:rPr lang="en-IN" altLang="en-US" sz="1800" dirty="0">
                <a:solidFill>
                  <a:schemeClr val="bg1"/>
                </a:solidFill>
              </a:rPr>
              <a:t>We have identified that Trudeau had positive support from the sentiment of the twitter users.</a:t>
            </a:r>
          </a:p>
          <a:p>
            <a:pPr marL="285750" indent="-285750">
              <a:buClr>
                <a:schemeClr val="bg1"/>
              </a:buClr>
              <a:buFont typeface="Wingdings" panose="05000000000000000000" pitchFamily="2" charset="2"/>
              <a:buChar char="Ø"/>
            </a:pPr>
            <a:r>
              <a:rPr lang="en-IN" altLang="en-US" sz="1800" dirty="0">
                <a:solidFill>
                  <a:schemeClr val="bg1"/>
                </a:solidFill>
              </a:rPr>
              <a:t>Sentimental analysis can be used to predict the sales of the products, services quality that is experienced by the customers.</a:t>
            </a:r>
          </a:p>
          <a:p>
            <a:pPr marL="285750" indent="-285750">
              <a:buClr>
                <a:schemeClr val="bg1"/>
              </a:buClr>
              <a:buFont typeface="Wingdings" panose="05000000000000000000" pitchFamily="2" charset="2"/>
              <a:buChar char="Ø"/>
            </a:pPr>
            <a:r>
              <a:rPr lang="en-IN" altLang="en-US" sz="1800" dirty="0">
                <a:solidFill>
                  <a:schemeClr val="bg1"/>
                </a:solidFill>
              </a:rPr>
              <a:t>Future Scope of Sentimental Analysis is getting increased day-by-day across all the social media networking sites.</a:t>
            </a:r>
          </a:p>
          <a:p>
            <a:pPr marL="285750" indent="-285750">
              <a:buClr>
                <a:schemeClr val="bg1"/>
              </a:buClr>
              <a:buFont typeface="Wingdings" panose="05000000000000000000" pitchFamily="2" charset="2"/>
              <a:buChar char="Ø"/>
            </a:pPr>
            <a:r>
              <a:rPr lang="en-IN" altLang="en-US" sz="1800" dirty="0">
                <a:solidFill>
                  <a:schemeClr val="bg1"/>
                </a:solidFill>
              </a:rPr>
              <a:t>It can also be used in Digital Marketing, E-mail Marketing.</a:t>
            </a:r>
          </a:p>
          <a:p>
            <a:pPr marL="285750" indent="-285750">
              <a:buClr>
                <a:schemeClr val="bg1"/>
              </a:buClr>
              <a:buFont typeface="Wingdings" panose="05000000000000000000" pitchFamily="2" charset="2"/>
              <a:buChar char="Ø"/>
            </a:pPr>
            <a:endParaRPr lang="en-IN"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additive="base">
                                        <p:cTn id="7" dur="500" fill="hold"/>
                                        <p:tgtEl>
                                          <p:spTgt spid="314"/>
                                        </p:tgtEl>
                                        <p:attrNameLst>
                                          <p:attrName>ppt_x</p:attrName>
                                        </p:attrNameLst>
                                      </p:cBhvr>
                                      <p:tavLst>
                                        <p:tav tm="0">
                                          <p:val>
                                            <p:strVal val="#ppt_x"/>
                                          </p:val>
                                        </p:tav>
                                        <p:tav tm="100000">
                                          <p:val>
                                            <p:strVal val="#ppt_x"/>
                                          </p:val>
                                        </p:tav>
                                      </p:tavLst>
                                    </p:anim>
                                    <p:anim calcmode="lin" valueType="num">
                                      <p:cBhvr additive="base">
                                        <p:cTn id="8" dur="500" fill="hold"/>
                                        <p:tgtEl>
                                          <p:spTgt spid="3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idx="4294967295"/>
          </p:nvPr>
        </p:nvSpPr>
        <p:spPr>
          <a:xfrm>
            <a:off x="685800" y="2750823"/>
            <a:ext cx="5278800" cy="73813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400" dirty="0"/>
              <a:t>Going Home</a:t>
            </a:r>
            <a:endParaRPr sz="4400" dirty="0"/>
          </a:p>
        </p:txBody>
      </p:sp>
      <p:sp>
        <p:nvSpPr>
          <p:cNvPr id="95" name="Google Shape;95;p17"/>
          <p:cNvSpPr txBox="1">
            <a:spLocks noGrp="1"/>
          </p:cNvSpPr>
          <p:nvPr>
            <p:ph type="subTitle" idx="4294967295"/>
          </p:nvPr>
        </p:nvSpPr>
        <p:spPr>
          <a:xfrm>
            <a:off x="685800" y="3574334"/>
            <a:ext cx="7728098" cy="784800"/>
          </a:xfrm>
          <a:prstGeom prst="rect">
            <a:avLst/>
          </a:prstGeom>
        </p:spPr>
        <p:txBody>
          <a:bodyPr spcFirstLastPara="1" wrap="square" lIns="0" tIns="0" rIns="0" bIns="0" anchor="t" anchorCtr="0">
            <a:noAutofit/>
          </a:bodyPr>
          <a:lstStyle/>
          <a:p>
            <a:pPr marL="342900" indent="-342900">
              <a:buClr>
                <a:schemeClr val="bg1"/>
              </a:buClr>
              <a:buFont typeface="Wingdings" panose="05000000000000000000" pitchFamily="2" charset="2"/>
              <a:buChar char="Ø"/>
              <a:defRPr/>
            </a:pPr>
            <a:r>
              <a:rPr lang="en-CA" altLang="en-US" sz="1800" i="1" dirty="0"/>
              <a:t>Bring to mind something you appreciate about what you just heard</a:t>
            </a:r>
          </a:p>
          <a:p>
            <a:pPr marL="342900" indent="-342900">
              <a:buClr>
                <a:schemeClr val="bg1"/>
              </a:buClr>
              <a:buFont typeface="Wingdings" panose="05000000000000000000" pitchFamily="2" charset="2"/>
              <a:buChar char="Ø"/>
              <a:defRPr/>
            </a:pPr>
            <a:r>
              <a:rPr lang="en-CA" altLang="en-US" sz="1800" i="1" dirty="0"/>
              <a:t>Google about it and if it is fascinating, join us in the research……..</a:t>
            </a:r>
            <a:r>
              <a:rPr lang="en-CA" altLang="en-US" sz="1800" dirty="0">
                <a:latin typeface="Wingdings" panose="05000000000000000000" pitchFamily="2" charset="2"/>
              </a:rPr>
              <a:t></a:t>
            </a:r>
            <a:endParaRPr sz="1800" dirty="0"/>
          </a:p>
        </p:txBody>
      </p:sp>
      <p:grpSp>
        <p:nvGrpSpPr>
          <p:cNvPr id="96" name="Google Shape;96;p17"/>
          <p:cNvGrpSpPr/>
          <p:nvPr/>
        </p:nvGrpSpPr>
        <p:grpSpPr>
          <a:xfrm>
            <a:off x="1745961" y="352459"/>
            <a:ext cx="1675491" cy="1675513"/>
            <a:chOff x="6643075" y="3664250"/>
            <a:chExt cx="407950" cy="407975"/>
          </a:xfrm>
        </p:grpSpPr>
        <p:sp>
          <p:nvSpPr>
            <p:cNvPr id="97" name="Google Shape;97;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7"/>
          <p:cNvGrpSpPr/>
          <p:nvPr/>
        </p:nvGrpSpPr>
        <p:grpSpPr>
          <a:xfrm rot="727535">
            <a:off x="750467" y="1987952"/>
            <a:ext cx="688825" cy="688786"/>
            <a:chOff x="576250" y="4319400"/>
            <a:chExt cx="442075" cy="442050"/>
          </a:xfrm>
        </p:grpSpPr>
        <p:sp>
          <p:nvSpPr>
            <p:cNvPr id="100" name="Google Shape;100;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7"/>
          <p:cNvSpPr/>
          <p:nvPr/>
        </p:nvSpPr>
        <p:spPr>
          <a:xfrm>
            <a:off x="1344744" y="738932"/>
            <a:ext cx="261927" cy="2500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rot="2697461">
            <a:off x="3070537" y="2019141"/>
            <a:ext cx="397516" cy="37956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3385024" y="1802439"/>
            <a:ext cx="159240" cy="152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rot="1280389">
            <a:off x="1163299" y="1493211"/>
            <a:ext cx="159248" cy="1521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5">
                                            <p:txEl>
                                              <p:pRg st="0" end="0"/>
                                            </p:txEl>
                                          </p:spTgt>
                                        </p:tgtEl>
                                        <p:attrNameLst>
                                          <p:attrName>style.visibility</p:attrName>
                                        </p:attrNameLst>
                                      </p:cBhvr>
                                      <p:to>
                                        <p:strVal val="visible"/>
                                      </p:to>
                                    </p:set>
                                    <p:anim calcmode="lin" valueType="num">
                                      <p:cBhvr additive="base">
                                        <p:cTn id="12"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5">
                                            <p:txEl>
                                              <p:pRg st="1" end="1"/>
                                            </p:txEl>
                                          </p:spTgt>
                                        </p:tgtEl>
                                        <p:attrNameLst>
                                          <p:attrName>style.visibility</p:attrName>
                                        </p:attrNameLst>
                                      </p:cBhvr>
                                      <p:to>
                                        <p:strVal val="visible"/>
                                      </p:to>
                                    </p:set>
                                    <p:anim calcmode="lin" valueType="num">
                                      <p:cBhvr additive="base">
                                        <p:cTn id="18" dur="500" fill="hold"/>
                                        <p:tgtEl>
                                          <p:spTgt spid="9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title"/>
          </p:nvPr>
        </p:nvSpPr>
        <p:spPr>
          <a:xfrm>
            <a:off x="3150782" y="85059"/>
            <a:ext cx="3462669" cy="58095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References</a:t>
            </a:r>
            <a:endParaRPr dirty="0"/>
          </a:p>
        </p:txBody>
      </p:sp>
      <p:sp>
        <p:nvSpPr>
          <p:cNvPr id="316" name="Google Shape;31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TextBox 2"/>
          <p:cNvSpPr txBox="1"/>
          <p:nvPr/>
        </p:nvSpPr>
        <p:spPr>
          <a:xfrm>
            <a:off x="567069" y="857693"/>
            <a:ext cx="7967330" cy="3323987"/>
          </a:xfrm>
          <a:prstGeom prst="rect">
            <a:avLst/>
          </a:prstGeom>
          <a:noFill/>
        </p:spPr>
        <p:txBody>
          <a:bodyPr wrap="square" rtlCol="0">
            <a:spAutoFit/>
          </a:bodyPr>
          <a:lstStyle/>
          <a:p>
            <a:pPr marL="342900" indent="-342900">
              <a:buClr>
                <a:schemeClr val="bg1"/>
              </a:buClr>
              <a:buFont typeface="+mj-lt"/>
              <a:buAutoNum type="arabicPeriod"/>
            </a:pPr>
            <a:r>
              <a:rPr lang="en-IN" altLang="en-US" dirty="0">
                <a:solidFill>
                  <a:schemeClr val="bg1"/>
                </a:solidFill>
              </a:rPr>
              <a:t>Dynamic Large Scale Data on Twitter using Sentiment Analysis and Topic Modelling Case Study: Uber by </a:t>
            </a:r>
            <a:r>
              <a:rPr lang="en-IN" altLang="en-US" dirty="0" err="1">
                <a:solidFill>
                  <a:schemeClr val="bg1"/>
                </a:solidFill>
              </a:rPr>
              <a:t>Andry</a:t>
            </a:r>
            <a:r>
              <a:rPr lang="en-IN" altLang="en-US" dirty="0">
                <a:solidFill>
                  <a:schemeClr val="bg1"/>
                </a:solidFill>
              </a:rPr>
              <a:t> </a:t>
            </a:r>
            <a:r>
              <a:rPr lang="en-IN" altLang="en-US" dirty="0" err="1">
                <a:solidFill>
                  <a:schemeClr val="bg1"/>
                </a:solidFill>
              </a:rPr>
              <a:t>Alamsyah</a:t>
            </a:r>
            <a:r>
              <a:rPr lang="en-IN" altLang="en-US" dirty="0">
                <a:solidFill>
                  <a:schemeClr val="bg1"/>
                </a:solidFill>
              </a:rPr>
              <a:t> , </a:t>
            </a:r>
            <a:r>
              <a:rPr lang="en-IN" altLang="en-US" dirty="0" err="1">
                <a:solidFill>
                  <a:schemeClr val="bg1"/>
                </a:solidFill>
              </a:rPr>
              <a:t>Wirawan</a:t>
            </a:r>
            <a:r>
              <a:rPr lang="en-IN" altLang="en-US" dirty="0">
                <a:solidFill>
                  <a:schemeClr val="bg1"/>
                </a:solidFill>
              </a:rPr>
              <a:t> </a:t>
            </a:r>
            <a:r>
              <a:rPr lang="en-IN" altLang="en-US" dirty="0" err="1">
                <a:solidFill>
                  <a:schemeClr val="bg1"/>
                </a:solidFill>
              </a:rPr>
              <a:t>Rizkika</a:t>
            </a:r>
            <a:r>
              <a:rPr lang="en-IN" altLang="en-US" dirty="0">
                <a:solidFill>
                  <a:schemeClr val="bg1"/>
                </a:solidFill>
              </a:rPr>
              <a:t>, </a:t>
            </a:r>
            <a:r>
              <a:rPr lang="en-IN" altLang="en-US" dirty="0" err="1">
                <a:solidFill>
                  <a:schemeClr val="bg1"/>
                </a:solidFill>
              </a:rPr>
              <a:t>Ditya</a:t>
            </a:r>
            <a:r>
              <a:rPr lang="en-IN" altLang="en-US" dirty="0">
                <a:solidFill>
                  <a:schemeClr val="bg1"/>
                </a:solidFill>
              </a:rPr>
              <a:t> </a:t>
            </a:r>
            <a:r>
              <a:rPr lang="en-IN" altLang="en-US" dirty="0" err="1">
                <a:solidFill>
                  <a:schemeClr val="bg1"/>
                </a:solidFill>
              </a:rPr>
              <a:t>Dwi</a:t>
            </a:r>
            <a:r>
              <a:rPr lang="en-IN" altLang="en-US" dirty="0">
                <a:solidFill>
                  <a:schemeClr val="bg1"/>
                </a:solidFill>
              </a:rPr>
              <a:t> Adhi </a:t>
            </a:r>
            <a:r>
              <a:rPr lang="en-IN" altLang="en-US" dirty="0" err="1">
                <a:solidFill>
                  <a:schemeClr val="bg1"/>
                </a:solidFill>
              </a:rPr>
              <a:t>Nugroho</a:t>
            </a:r>
            <a:r>
              <a:rPr lang="en-IN" altLang="en-US" dirty="0">
                <a:solidFill>
                  <a:schemeClr val="bg1"/>
                </a:solidFill>
              </a:rPr>
              <a:t>, Farhan </a:t>
            </a:r>
            <a:r>
              <a:rPr lang="en-IN" altLang="en-US" dirty="0" err="1">
                <a:solidFill>
                  <a:schemeClr val="bg1"/>
                </a:solidFill>
              </a:rPr>
              <a:t>Renaldi</a:t>
            </a:r>
            <a:r>
              <a:rPr lang="en-IN" altLang="en-US" dirty="0">
                <a:solidFill>
                  <a:schemeClr val="bg1"/>
                </a:solidFill>
              </a:rPr>
              <a:t>, Siti </a:t>
            </a:r>
            <a:r>
              <a:rPr lang="en-IN" altLang="en-US" dirty="0" err="1">
                <a:solidFill>
                  <a:schemeClr val="bg1"/>
                </a:solidFill>
              </a:rPr>
              <a:t>Saadah</a:t>
            </a:r>
            <a:endParaRPr lang="en-IN" altLang="en-US" dirty="0">
              <a:solidFill>
                <a:schemeClr val="bg1"/>
              </a:solidFill>
            </a:endParaRPr>
          </a:p>
          <a:p>
            <a:pPr marL="342900" indent="-342900">
              <a:buClr>
                <a:schemeClr val="bg1"/>
              </a:buClr>
              <a:buFont typeface="+mj-lt"/>
              <a:buAutoNum type="arabicPeriod"/>
            </a:pPr>
            <a:r>
              <a:rPr lang="en-IN" altLang="en-US" dirty="0">
                <a:solidFill>
                  <a:schemeClr val="bg1"/>
                </a:solidFill>
              </a:rPr>
              <a:t>Sentiment Analysis on Twitter Data-set using Naïve Bayes Algorithm by Hum Parveen, Shikha Pandey</a:t>
            </a:r>
          </a:p>
          <a:p>
            <a:pPr marL="342900" indent="-342900">
              <a:buClr>
                <a:schemeClr val="bg1"/>
              </a:buClr>
              <a:buFont typeface="+mj-lt"/>
              <a:buAutoNum type="arabicPeriod"/>
            </a:pPr>
            <a:r>
              <a:rPr lang="en-IN" altLang="en-US" dirty="0">
                <a:solidFill>
                  <a:schemeClr val="bg1"/>
                </a:solidFill>
              </a:rPr>
              <a:t>Naive Bayes Classification for Sentiment Analysis of Movie Reviews by </a:t>
            </a:r>
            <a:r>
              <a:rPr lang="en-IN" altLang="en-US" i="1" dirty="0">
                <a:solidFill>
                  <a:schemeClr val="bg1"/>
                </a:solidFill>
              </a:rPr>
              <a:t>Rohit Katti.</a:t>
            </a:r>
          </a:p>
          <a:p>
            <a:pPr marL="342900" indent="-342900">
              <a:buClr>
                <a:schemeClr val="bg1"/>
              </a:buClr>
              <a:buFont typeface="+mj-lt"/>
              <a:buAutoNum type="arabicPeriod"/>
            </a:pPr>
            <a:r>
              <a:rPr lang="en-IN" altLang="en-US" dirty="0">
                <a:solidFill>
                  <a:schemeClr val="bg1"/>
                </a:solidFill>
                <a:hlinkClick r:id="rId3"/>
              </a:rPr>
              <a:t>https://github.com/Twitter-Sentiment-Analysis/R\</a:t>
            </a:r>
            <a:endParaRPr lang="en-IN" altLang="en-US" dirty="0">
              <a:solidFill>
                <a:schemeClr val="bg1"/>
              </a:solidFill>
            </a:endParaRPr>
          </a:p>
          <a:p>
            <a:pPr marL="342900" indent="-342900">
              <a:buClr>
                <a:schemeClr val="bg1"/>
              </a:buClr>
              <a:buFont typeface="+mj-lt"/>
              <a:buAutoNum type="arabicPeriod"/>
            </a:pPr>
            <a:r>
              <a:rPr lang="en-US" altLang="en-US" dirty="0">
                <a:solidFill>
                  <a:schemeClr val="bg1"/>
                </a:solidFill>
              </a:rPr>
              <a:t>International Journal of Innovative Technology and Exploring Engineering (IJITEE) ISSN: 2278-3075, Volume-8 Issue-8 June, 2019- by Kavya </a:t>
            </a:r>
            <a:r>
              <a:rPr lang="en-US" altLang="en-US" dirty="0" err="1">
                <a:solidFill>
                  <a:schemeClr val="bg1"/>
                </a:solidFill>
              </a:rPr>
              <a:t>Suppala</a:t>
            </a:r>
            <a:r>
              <a:rPr lang="en-US" altLang="en-US" dirty="0">
                <a:solidFill>
                  <a:schemeClr val="bg1"/>
                </a:solidFill>
              </a:rPr>
              <a:t>, </a:t>
            </a:r>
            <a:r>
              <a:rPr lang="en-US" altLang="en-US" dirty="0" err="1">
                <a:solidFill>
                  <a:schemeClr val="bg1"/>
                </a:solidFill>
              </a:rPr>
              <a:t>Narasinga</a:t>
            </a:r>
            <a:r>
              <a:rPr lang="en-US" altLang="en-US" dirty="0">
                <a:solidFill>
                  <a:schemeClr val="bg1"/>
                </a:solidFill>
              </a:rPr>
              <a:t> </a:t>
            </a:r>
            <a:r>
              <a:rPr lang="en-US" altLang="en-US" dirty="0" err="1">
                <a:solidFill>
                  <a:schemeClr val="bg1"/>
                </a:solidFill>
              </a:rPr>
              <a:t>rao</a:t>
            </a:r>
            <a:endParaRPr lang="en-IN" altLang="en-US" dirty="0">
              <a:solidFill>
                <a:schemeClr val="bg1"/>
              </a:solidFill>
            </a:endParaRPr>
          </a:p>
          <a:p>
            <a:pPr marL="342900" indent="-342900">
              <a:buClr>
                <a:schemeClr val="bg1"/>
              </a:buClr>
              <a:buFont typeface="+mj-lt"/>
              <a:buAutoNum type="arabicPeriod"/>
            </a:pPr>
            <a:r>
              <a:rPr lang="en-IN" altLang="en-US" dirty="0">
                <a:solidFill>
                  <a:schemeClr val="bg1"/>
                </a:solidFill>
              </a:rPr>
              <a:t>Aspect-based sentiment analysis to review products using Naïve Bayes , Mohamad Syahrul Mubarok, Adiwijaya, and Muhammad Dwi Aldhi, 2017</a:t>
            </a:r>
          </a:p>
          <a:p>
            <a:pPr marL="342900" indent="-342900">
              <a:buClr>
                <a:schemeClr val="bg1"/>
              </a:buClr>
              <a:buFont typeface="+mj-lt"/>
              <a:buAutoNum type="arabicPeriod"/>
            </a:pPr>
            <a:r>
              <a:rPr lang="en-IN" altLang="en-US" dirty="0">
                <a:solidFill>
                  <a:schemeClr val="bg1"/>
                </a:solidFill>
              </a:rPr>
              <a:t>International Journal of Advance Engineering and Research Development (IJAERD) Volume 4, Issue 11, November-2017</a:t>
            </a:r>
          </a:p>
          <a:p>
            <a:pPr marL="342900" indent="-342900">
              <a:buClr>
                <a:schemeClr val="bg1"/>
              </a:buClr>
              <a:buFont typeface="+mj-lt"/>
              <a:buAutoNum type="arabicPeriod"/>
            </a:pPr>
            <a:r>
              <a:rPr lang="en-IN" altLang="en-US" dirty="0">
                <a:solidFill>
                  <a:schemeClr val="bg1"/>
                </a:solidFill>
              </a:rPr>
              <a:t>Easy Steps to Learn Naive Bayes Algorithm with codes in Python and R by Sunil Ray.</a:t>
            </a:r>
          </a:p>
          <a:p>
            <a:pPr marL="285750" indent="-285750">
              <a:buClr>
                <a:schemeClr val="bg1"/>
              </a:buClr>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189745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AGENDA</a:t>
            </a:r>
            <a:endParaRPr dirty="0"/>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5" name="TextBox 4"/>
          <p:cNvSpPr txBox="1"/>
          <p:nvPr/>
        </p:nvSpPr>
        <p:spPr>
          <a:xfrm>
            <a:off x="599272" y="1291975"/>
            <a:ext cx="7915950" cy="1921039"/>
          </a:xfrm>
          <a:prstGeom prst="rect">
            <a:avLst/>
          </a:prstGeom>
          <a:noFill/>
        </p:spPr>
        <p:txBody>
          <a:bodyPr wrap="none" rtlCol="0">
            <a:spAutoFit/>
          </a:bodyPr>
          <a:lstStyle/>
          <a:p>
            <a:pPr marL="285750" indent="-285750">
              <a:spcBef>
                <a:spcPts val="500"/>
              </a:spcBef>
              <a:buClr>
                <a:schemeClr val="bg1"/>
              </a:buClr>
              <a:buFont typeface="Wingdings" panose="05000000000000000000" pitchFamily="2" charset="2"/>
              <a:buChar char="Ø"/>
              <a:defRPr/>
            </a:pPr>
            <a:r>
              <a:rPr lang="en-CA" altLang="en-US" dirty="0">
                <a:solidFill>
                  <a:schemeClr val="bg1"/>
                </a:solidFill>
                <a:latin typeface="Arial" panose="020B0604020202020204" pitchFamily="34" charset="0"/>
              </a:rPr>
              <a:t>Understanding our needs as to why Sentiment Analysis is required.</a:t>
            </a:r>
          </a:p>
          <a:p>
            <a:pPr marL="285750" indent="-285750">
              <a:spcBef>
                <a:spcPts val="500"/>
              </a:spcBef>
              <a:buClr>
                <a:schemeClr val="bg1"/>
              </a:buClr>
              <a:buFont typeface="Wingdings" panose="05000000000000000000" pitchFamily="2" charset="2"/>
              <a:buChar char="Ø"/>
              <a:defRPr/>
            </a:pPr>
            <a:r>
              <a:rPr lang="en-CA" altLang="en-US" dirty="0">
                <a:solidFill>
                  <a:schemeClr val="bg1"/>
                </a:solidFill>
                <a:latin typeface="Arial" panose="020B0604020202020204" pitchFamily="34" charset="0"/>
              </a:rPr>
              <a:t>Problem statement that we worked on.</a:t>
            </a:r>
          </a:p>
          <a:p>
            <a:pPr marL="285750" indent="-285750">
              <a:spcBef>
                <a:spcPts val="500"/>
              </a:spcBef>
              <a:buClr>
                <a:schemeClr val="bg1"/>
              </a:buClr>
              <a:buFont typeface="Wingdings" panose="05000000000000000000" pitchFamily="2" charset="2"/>
              <a:buChar char="Ø"/>
              <a:defRPr/>
            </a:pPr>
            <a:r>
              <a:rPr lang="en-CA" altLang="en-US" dirty="0">
                <a:solidFill>
                  <a:schemeClr val="bg1"/>
                </a:solidFill>
                <a:latin typeface="Arial" panose="020B0604020202020204" pitchFamily="34" charset="0"/>
              </a:rPr>
              <a:t>Strategies and methods used in capturing the data required for Sentiment Analysis.</a:t>
            </a:r>
          </a:p>
          <a:p>
            <a:pPr marL="285750" indent="-285750">
              <a:spcBef>
                <a:spcPts val="500"/>
              </a:spcBef>
              <a:buClr>
                <a:schemeClr val="bg1"/>
              </a:buClr>
              <a:buFont typeface="Wingdings" panose="05000000000000000000" pitchFamily="2" charset="2"/>
              <a:buChar char="Ø"/>
              <a:defRPr/>
            </a:pPr>
            <a:r>
              <a:rPr lang="en-CA" altLang="en-US" dirty="0">
                <a:solidFill>
                  <a:schemeClr val="bg1"/>
                </a:solidFill>
                <a:latin typeface="Arial" panose="020B0604020202020204" pitchFamily="34" charset="0"/>
              </a:rPr>
              <a:t>Challenges we faced when gathering the data.</a:t>
            </a:r>
          </a:p>
          <a:p>
            <a:pPr marL="285750" indent="-285750">
              <a:spcBef>
                <a:spcPts val="500"/>
              </a:spcBef>
              <a:buClr>
                <a:schemeClr val="bg1"/>
              </a:buClr>
              <a:buFont typeface="Wingdings" panose="05000000000000000000" pitchFamily="2" charset="2"/>
              <a:buChar char="Ø"/>
              <a:defRPr/>
            </a:pPr>
            <a:r>
              <a:rPr lang="en-CA" altLang="en-US" dirty="0">
                <a:solidFill>
                  <a:schemeClr val="bg1"/>
                </a:solidFill>
                <a:latin typeface="Arial" panose="020B0604020202020204" pitchFamily="34" charset="0"/>
              </a:rPr>
              <a:t>What we achieved after the sentiment analysis is completed and how it benefits to the society.</a:t>
            </a:r>
          </a:p>
          <a:p>
            <a:pPr marL="285750" indent="-285750">
              <a:spcBef>
                <a:spcPts val="500"/>
              </a:spcBef>
              <a:buClr>
                <a:schemeClr val="bg1"/>
              </a:buClr>
              <a:buFont typeface="Wingdings" panose="05000000000000000000" pitchFamily="2" charset="2"/>
              <a:buChar char="Ø"/>
              <a:defRPr/>
            </a:pPr>
            <a:r>
              <a:rPr lang="en-CA" altLang="en-US" dirty="0">
                <a:solidFill>
                  <a:schemeClr val="bg1"/>
                </a:solidFill>
                <a:latin typeface="Arial" panose="020B0604020202020204" pitchFamily="34" charset="0"/>
              </a:rPr>
              <a:t>Bibliography/References.</a:t>
            </a:r>
          </a:p>
          <a:p>
            <a:pPr marL="285750" indent="-285750">
              <a:buClr>
                <a:schemeClr val="bg1"/>
              </a:buClr>
              <a:buFont typeface="Wingdings" panose="05000000000000000000" pitchFamily="2" charset="2"/>
              <a:buChar char="Ø"/>
            </a:pPr>
            <a:endParaRPr lang="en-I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80">
                                          <p:stCondLst>
                                            <p:cond delay="0"/>
                                          </p:stCondLst>
                                        </p:cTn>
                                        <p:tgtEl>
                                          <p:spTgt spid="59"/>
                                        </p:tgtEl>
                                      </p:cBhvr>
                                    </p:animEffect>
                                    <p:anim calcmode="lin" valueType="num">
                                      <p:cBhvr>
                                        <p:cTn id="8" dur="1822" tmFilter="0,0; 0.14,0.36; 0.43,0.73; 0.71,0.91; 1.0,1.0">
                                          <p:stCondLst>
                                            <p:cond delay="0"/>
                                          </p:stCondLst>
                                        </p:cTn>
                                        <p:tgtEl>
                                          <p:spTgt spid="5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9"/>
                                        </p:tgtEl>
                                        <p:attrNameLst>
                                          <p:attrName>ppt_y</p:attrName>
                                        </p:attrNameLst>
                                      </p:cBhvr>
                                      <p:tavLst>
                                        <p:tav tm="0" fmla="#ppt_y-sin(pi*$)/81">
                                          <p:val>
                                            <p:fltVal val="0"/>
                                          </p:val>
                                        </p:tav>
                                        <p:tav tm="100000">
                                          <p:val>
                                            <p:fltVal val="1"/>
                                          </p:val>
                                        </p:tav>
                                      </p:tavLst>
                                    </p:anim>
                                    <p:animScale>
                                      <p:cBhvr>
                                        <p:cTn id="13" dur="26">
                                          <p:stCondLst>
                                            <p:cond delay="650"/>
                                          </p:stCondLst>
                                        </p:cTn>
                                        <p:tgtEl>
                                          <p:spTgt spid="59"/>
                                        </p:tgtEl>
                                      </p:cBhvr>
                                      <p:to x="100000" y="60000"/>
                                    </p:animScale>
                                    <p:animScale>
                                      <p:cBhvr>
                                        <p:cTn id="14" dur="166" decel="50000">
                                          <p:stCondLst>
                                            <p:cond delay="676"/>
                                          </p:stCondLst>
                                        </p:cTn>
                                        <p:tgtEl>
                                          <p:spTgt spid="59"/>
                                        </p:tgtEl>
                                      </p:cBhvr>
                                      <p:to x="100000" y="100000"/>
                                    </p:animScale>
                                    <p:animScale>
                                      <p:cBhvr>
                                        <p:cTn id="15" dur="26">
                                          <p:stCondLst>
                                            <p:cond delay="1312"/>
                                          </p:stCondLst>
                                        </p:cTn>
                                        <p:tgtEl>
                                          <p:spTgt spid="59"/>
                                        </p:tgtEl>
                                      </p:cBhvr>
                                      <p:to x="100000" y="80000"/>
                                    </p:animScale>
                                    <p:animScale>
                                      <p:cBhvr>
                                        <p:cTn id="16" dur="166" decel="50000">
                                          <p:stCondLst>
                                            <p:cond delay="1338"/>
                                          </p:stCondLst>
                                        </p:cTn>
                                        <p:tgtEl>
                                          <p:spTgt spid="59"/>
                                        </p:tgtEl>
                                      </p:cBhvr>
                                      <p:to x="100000" y="100000"/>
                                    </p:animScale>
                                    <p:animScale>
                                      <p:cBhvr>
                                        <p:cTn id="17" dur="26">
                                          <p:stCondLst>
                                            <p:cond delay="1642"/>
                                          </p:stCondLst>
                                        </p:cTn>
                                        <p:tgtEl>
                                          <p:spTgt spid="59"/>
                                        </p:tgtEl>
                                      </p:cBhvr>
                                      <p:to x="100000" y="90000"/>
                                    </p:animScale>
                                    <p:animScale>
                                      <p:cBhvr>
                                        <p:cTn id="18" dur="166" decel="50000">
                                          <p:stCondLst>
                                            <p:cond delay="1668"/>
                                          </p:stCondLst>
                                        </p:cTn>
                                        <p:tgtEl>
                                          <p:spTgt spid="59"/>
                                        </p:tgtEl>
                                      </p:cBhvr>
                                      <p:to x="100000" y="100000"/>
                                    </p:animScale>
                                    <p:animScale>
                                      <p:cBhvr>
                                        <p:cTn id="19" dur="26">
                                          <p:stCondLst>
                                            <p:cond delay="1808"/>
                                          </p:stCondLst>
                                        </p:cTn>
                                        <p:tgtEl>
                                          <p:spTgt spid="59"/>
                                        </p:tgtEl>
                                      </p:cBhvr>
                                      <p:to x="100000" y="95000"/>
                                    </p:animScale>
                                    <p:animScale>
                                      <p:cBhvr>
                                        <p:cTn id="20" dur="166" decel="50000">
                                          <p:stCondLst>
                                            <p:cond delay="1834"/>
                                          </p:stCondLst>
                                        </p:cTn>
                                        <p:tgtEl>
                                          <p:spTgt spid="5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6"/>
        <p:cNvGrpSpPr/>
        <p:nvPr/>
      </p:nvGrpSpPr>
      <p:grpSpPr>
        <a:xfrm>
          <a:off x="0" y="0"/>
          <a:ext cx="0" cy="0"/>
          <a:chOff x="0" y="0"/>
          <a:chExt cx="0" cy="0"/>
        </a:xfrm>
      </p:grpSpPr>
      <p:sp>
        <p:nvSpPr>
          <p:cNvPr id="307" name="Google Shape;307;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08" name="Google Shape;308;p33"/>
          <p:cNvSpPr txBox="1">
            <a:spLocks noGrp="1"/>
          </p:cNvSpPr>
          <p:nvPr>
            <p:ph type="ctrTitle" idx="4294967295"/>
          </p:nvPr>
        </p:nvSpPr>
        <p:spPr>
          <a:xfrm>
            <a:off x="685800" y="440350"/>
            <a:ext cx="530387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THANK YOU!</a:t>
            </a:r>
            <a:endParaRPr sz="6000" dirty="0"/>
          </a:p>
        </p:txBody>
      </p:sp>
      <p:sp>
        <p:nvSpPr>
          <p:cNvPr id="309" name="Google Shape;309;p33"/>
          <p:cNvSpPr txBox="1">
            <a:spLocks noGrp="1"/>
          </p:cNvSpPr>
          <p:nvPr>
            <p:ph type="subTitle" idx="4294967295"/>
          </p:nvPr>
        </p:nvSpPr>
        <p:spPr>
          <a:xfrm>
            <a:off x="685799" y="1639969"/>
            <a:ext cx="7678479" cy="315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latin typeface="Titillium Web"/>
                <a:ea typeface="Titillium Web"/>
                <a:cs typeface="Titillium Web"/>
                <a:sym typeface="Titillium Web"/>
              </a:rPr>
              <a:t>Any questions? Thoughts? Observations?</a:t>
            </a:r>
            <a:endParaRPr b="1" dirty="0">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endParaRPr lang="en" dirty="0"/>
          </a:p>
          <a:p>
            <a:pPr marL="0" lvl="0" indent="0" algn="l" rtl="0">
              <a:spcBef>
                <a:spcPts val="600"/>
              </a:spcBef>
              <a:spcAft>
                <a:spcPts val="0"/>
              </a:spcAft>
              <a:buClr>
                <a:schemeClr val="dk1"/>
              </a:buClr>
              <a:buSzPts val="1100"/>
              <a:buFont typeface="Arial"/>
              <a:buNone/>
            </a:pPr>
            <a:endParaRPr lang="en" dirty="0"/>
          </a:p>
          <a:p>
            <a:pPr marL="0" lvl="0" indent="0" algn="l" rtl="0">
              <a:spcBef>
                <a:spcPts val="600"/>
              </a:spcBef>
              <a:spcAft>
                <a:spcPts val="0"/>
              </a:spcAft>
              <a:buClr>
                <a:schemeClr val="dk1"/>
              </a:buClr>
              <a:buSzPts val="1100"/>
              <a:buFont typeface="Arial"/>
              <a:buNone/>
            </a:pPr>
            <a:r>
              <a:rPr lang="en" dirty="0"/>
              <a:t>You can contact us at</a:t>
            </a:r>
            <a:endParaRPr dirty="0"/>
          </a:p>
          <a:p>
            <a:pPr marL="457200" lvl="0" indent="-381000" algn="l" rtl="0">
              <a:spcBef>
                <a:spcPts val="600"/>
              </a:spcBef>
              <a:spcAft>
                <a:spcPts val="0"/>
              </a:spcAft>
              <a:buSzPts val="2400"/>
              <a:buChar char="▰"/>
            </a:pPr>
            <a:r>
              <a:rPr lang="en" dirty="0">
                <a:hlinkClick r:id="rId4"/>
              </a:rPr>
              <a:t>kbach021@uottawa.ca</a:t>
            </a:r>
            <a:r>
              <a:rPr lang="en" dirty="0"/>
              <a:t> -613 276 3848</a:t>
            </a:r>
            <a:endParaRPr dirty="0"/>
          </a:p>
          <a:p>
            <a:pPr lvl="0">
              <a:spcBef>
                <a:spcPts val="0"/>
              </a:spcBef>
            </a:pPr>
            <a:r>
              <a:rPr lang="en-IN" dirty="0">
                <a:hlinkClick r:id="rId5"/>
              </a:rPr>
              <a:t>bbatt027@uottawa.ca</a:t>
            </a:r>
            <a:r>
              <a:rPr lang="en-IN" dirty="0"/>
              <a:t> - 343 987 5634</a:t>
            </a:r>
          </a:p>
          <a:p>
            <a:pPr lvl="0">
              <a:spcBef>
                <a:spcPts val="0"/>
              </a:spcBef>
            </a:pPr>
            <a:r>
              <a:rPr lang="en-IN" dirty="0">
                <a:hlinkClick r:id="rId6"/>
              </a:rPr>
              <a:t>mbhat078@uottawa.ca</a:t>
            </a:r>
            <a:r>
              <a:rPr lang="en-IN" dirty="0"/>
              <a:t> – 343 997 4225</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xit" presetSubtype="0" fill="hold" grpId="1" nodeType="clickEffect">
                                  <p:stCondLst>
                                    <p:cond delay="0"/>
                                  </p:stCondLst>
                                  <p:childTnLst>
                                    <p:anim calcmode="lin" valueType="num">
                                      <p:cBhvr>
                                        <p:cTn id="6" dur="600" decel="50000">
                                          <p:stCondLst>
                                            <p:cond delay="0"/>
                                          </p:stCondLst>
                                        </p:cTn>
                                        <p:tgtEl>
                                          <p:spTgt spid="30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 dur="400">
                                          <p:stCondLst>
                                            <p:cond delay="600"/>
                                          </p:stCondLst>
                                        </p:cTn>
                                        <p:tgtEl>
                                          <p:spTgt spid="308"/>
                                        </p:tgtEl>
                                        <p:attrNameLst>
                                          <p:attrName>ppt_x</p:attrName>
                                        </p:attrNameLst>
                                      </p:cBhvr>
                                      <p:tavLst>
                                        <p:tav tm="0">
                                          <p:val>
                                            <p:strVal val="ppt_x"/>
                                          </p:val>
                                        </p:tav>
                                        <p:tav tm="100000">
                                          <p:val>
                                            <p:strVal val="ppt_x"/>
                                          </p:val>
                                        </p:tav>
                                      </p:tavLst>
                                    </p:anim>
                                    <p:anim calcmode="lin" valueType="num">
                                      <p:cBhvr>
                                        <p:cTn id="8" dur="600" decel="50000">
                                          <p:stCondLst>
                                            <p:cond delay="0"/>
                                          </p:stCondLst>
                                        </p:cTn>
                                        <p:tgtEl>
                                          <p:spTgt spid="308"/>
                                        </p:tgtEl>
                                        <p:attrNameLst>
                                          <p:attrName>ppt_y</p:attrName>
                                        </p:attrNameLst>
                                      </p:cBhvr>
                                      <p:tavLst>
                                        <p:tav tm="0">
                                          <p:val>
                                            <p:strVal val="ppt_y"/>
                                          </p:val>
                                        </p:tav>
                                        <p:tav tm="5000">
                                          <p:val>
                                            <p:strVal val="ppt_y+0.0019"/>
                                          </p:val>
                                        </p:tav>
                                        <p:tav tm="10000">
                                          <p:val>
                                            <p:strVal val="ppt_y+0.0076"/>
                                          </p:val>
                                        </p:tav>
                                        <p:tav tm="15000">
                                          <p:val>
                                            <p:strVal val="ppt_y+0.0169"/>
                                          </p:val>
                                        </p:tav>
                                        <p:tav tm="20000">
                                          <p:val>
                                            <p:strVal val="ppt_y+0.0296"/>
                                          </p:val>
                                        </p:tav>
                                        <p:tav tm="25000">
                                          <p:val>
                                            <p:strVal val="ppt_y+0.0454"/>
                                          </p:val>
                                        </p:tav>
                                        <p:tav tm="30000">
                                          <p:val>
                                            <p:strVal val="ppt_y+0.0639"/>
                                          </p:val>
                                        </p:tav>
                                        <p:tav tm="35000">
                                          <p:val>
                                            <p:strVal val="ppt_y+0.0846"/>
                                          </p:val>
                                        </p:tav>
                                        <p:tav tm="40000">
                                          <p:val>
                                            <p:strVal val="ppt_y+0.1071"/>
                                          </p:val>
                                        </p:tav>
                                        <p:tav tm="45000">
                                          <p:val>
                                            <p:strVal val="ppt_y+0.1307"/>
                                          </p:val>
                                        </p:tav>
                                        <p:tav tm="50000">
                                          <p:val>
                                            <p:strVal val="ppt_y+0.155"/>
                                          </p:val>
                                        </p:tav>
                                        <p:tav tm="55000">
                                          <p:val>
                                            <p:strVal val="ppt_y+0.1792"/>
                                          </p:val>
                                        </p:tav>
                                        <p:tav tm="60000">
                                          <p:val>
                                            <p:strVal val="ppt_y+0.2029"/>
                                          </p:val>
                                        </p:tav>
                                        <p:tav tm="65000">
                                          <p:val>
                                            <p:strVal val="ppt_y+0.2253"/>
                                          </p:val>
                                        </p:tav>
                                        <p:tav tm="70000">
                                          <p:val>
                                            <p:strVal val="ppt_y+0.2461"/>
                                          </p:val>
                                        </p:tav>
                                        <p:tav tm="75000">
                                          <p:val>
                                            <p:strVal val="ppt_y+0.2646"/>
                                          </p:val>
                                        </p:tav>
                                        <p:tav tm="80000">
                                          <p:val>
                                            <p:strVal val="ppt_y+0.2804"/>
                                          </p:val>
                                        </p:tav>
                                        <p:tav tm="85000">
                                          <p:val>
                                            <p:strVal val="ppt_y+0.2931"/>
                                          </p:val>
                                        </p:tav>
                                        <p:tav tm="90000">
                                          <p:val>
                                            <p:strVal val="ppt_y+0.3024"/>
                                          </p:val>
                                        </p:tav>
                                        <p:tav tm="95000">
                                          <p:val>
                                            <p:strVal val="ppt_y+0.308"/>
                                          </p:val>
                                        </p:tav>
                                        <p:tav tm="100000">
                                          <p:val>
                                            <p:strVal val="ppt_y+0.31"/>
                                          </p:val>
                                        </p:tav>
                                      </p:tavLst>
                                    </p:anim>
                                    <p:anim calcmode="lin" valueType="num">
                                      <p:cBhvr>
                                        <p:cTn id="9" dur="400">
                                          <p:stCondLst>
                                            <p:cond delay="600"/>
                                          </p:stCondLst>
                                        </p:cTn>
                                        <p:tgtEl>
                                          <p:spTgt spid="308"/>
                                        </p:tgtEl>
                                        <p:attrNameLst>
                                          <p:attrName>ppt_y</p:attrName>
                                        </p:attrNameLst>
                                      </p:cBhvr>
                                      <p:tavLst>
                                        <p:tav tm="0">
                                          <p:val>
                                            <p:strVal val="ppt_y"/>
                                          </p:val>
                                        </p:tav>
                                        <p:tav tm="100000">
                                          <p:val>
                                            <p:strVal val="ppt_y"/>
                                          </p:val>
                                        </p:tav>
                                      </p:tavLst>
                                    </p:anim>
                                    <p:animEffect transition="out" filter="fade">
                                      <p:cBhvr>
                                        <p:cTn id="10" dur="100">
                                          <p:stCondLst>
                                            <p:cond delay="900"/>
                                          </p:stCondLst>
                                        </p:cTn>
                                        <p:tgtEl>
                                          <p:spTgt spid="308"/>
                                        </p:tgtEl>
                                      </p:cBhvr>
                                    </p:animEffect>
                                    <p:set>
                                      <p:cBhvr>
                                        <p:cTn id="11" dur="1" fill="hold">
                                          <p:stCondLst>
                                            <p:cond delay="999"/>
                                          </p:stCondLst>
                                        </p:cTn>
                                        <p:tgtEl>
                                          <p:spTgt spid="30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55" presetClass="exit" presetSubtype="0" fill="hold" grpId="0" nodeType="clickEffect">
                                  <p:stCondLst>
                                    <p:cond delay="0"/>
                                  </p:stCondLst>
                                  <p:childTnLst>
                                    <p:anim calcmode="lin" valueType="num">
                                      <p:cBhvr>
                                        <p:cTn id="15" dur="1000"/>
                                        <p:tgtEl>
                                          <p:spTgt spid="308"/>
                                        </p:tgtEl>
                                        <p:attrNameLst>
                                          <p:attrName>ppt_w</p:attrName>
                                        </p:attrNameLst>
                                      </p:cBhvr>
                                      <p:tavLst>
                                        <p:tav tm="0">
                                          <p:val>
                                            <p:strVal val="ppt_w"/>
                                          </p:val>
                                        </p:tav>
                                        <p:tav tm="100000">
                                          <p:val>
                                            <p:strVal val="ppt_w*0.70"/>
                                          </p:val>
                                        </p:tav>
                                      </p:tavLst>
                                    </p:anim>
                                    <p:anim calcmode="lin" valueType="num">
                                      <p:cBhvr>
                                        <p:cTn id="16" dur="1000"/>
                                        <p:tgtEl>
                                          <p:spTgt spid="308"/>
                                        </p:tgtEl>
                                        <p:attrNameLst>
                                          <p:attrName>ppt_h</p:attrName>
                                        </p:attrNameLst>
                                      </p:cBhvr>
                                      <p:tavLst>
                                        <p:tav tm="0">
                                          <p:val>
                                            <p:strVal val="ppt_h"/>
                                          </p:val>
                                        </p:tav>
                                        <p:tav tm="100000">
                                          <p:val>
                                            <p:strVal val="ppt_h"/>
                                          </p:val>
                                        </p:tav>
                                      </p:tavLst>
                                    </p:anim>
                                    <p:animEffect transition="out" filter="fade">
                                      <p:cBhvr>
                                        <p:cTn id="17" dur="1000"/>
                                        <p:tgtEl>
                                          <p:spTgt spid="308"/>
                                        </p:tgtEl>
                                      </p:cBhvr>
                                    </p:animEffect>
                                    <p:set>
                                      <p:cBhvr>
                                        <p:cTn id="18" dur="1" fill="hold">
                                          <p:stCondLst>
                                            <p:cond delay="999"/>
                                          </p:stCondLst>
                                        </p:cTn>
                                        <p:tgtEl>
                                          <p:spTgt spid="30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9">
                                            <p:txEl>
                                              <p:pRg st="3" end="3"/>
                                            </p:txEl>
                                          </p:spTgt>
                                        </p:tgtEl>
                                        <p:attrNameLst>
                                          <p:attrName>style.visibility</p:attrName>
                                        </p:attrNameLst>
                                      </p:cBhvr>
                                      <p:to>
                                        <p:strVal val="visible"/>
                                      </p:to>
                                    </p:set>
                                    <p:animEffect transition="in" filter="wipe(down)">
                                      <p:cBhvr>
                                        <p:cTn id="23" dur="500"/>
                                        <p:tgtEl>
                                          <p:spTgt spid="309">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09">
                                            <p:txEl>
                                              <p:pRg st="4" end="4"/>
                                            </p:txEl>
                                          </p:spTgt>
                                        </p:tgtEl>
                                        <p:attrNameLst>
                                          <p:attrName>style.visibility</p:attrName>
                                        </p:attrNameLst>
                                      </p:cBhvr>
                                      <p:to>
                                        <p:strVal val="visible"/>
                                      </p:to>
                                    </p:set>
                                    <p:animEffect transition="in" filter="wipe(down)">
                                      <p:cBhvr>
                                        <p:cTn id="26" dur="500"/>
                                        <p:tgtEl>
                                          <p:spTgt spid="309">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09">
                                            <p:txEl>
                                              <p:pRg st="5" end="5"/>
                                            </p:txEl>
                                          </p:spTgt>
                                        </p:tgtEl>
                                        <p:attrNameLst>
                                          <p:attrName>style.visibility</p:attrName>
                                        </p:attrNameLst>
                                      </p:cBhvr>
                                      <p:to>
                                        <p:strVal val="visible"/>
                                      </p:to>
                                    </p:set>
                                    <p:animEffect transition="in" filter="wipe(down)">
                                      <p:cBhvr>
                                        <p:cTn id="29" dur="500"/>
                                        <p:tgtEl>
                                          <p:spTgt spid="309">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09">
                                            <p:txEl>
                                              <p:pRg st="6" end="6"/>
                                            </p:txEl>
                                          </p:spTgt>
                                        </p:tgtEl>
                                        <p:attrNameLst>
                                          <p:attrName>style.visibility</p:attrName>
                                        </p:attrNameLst>
                                      </p:cBhvr>
                                      <p:to>
                                        <p:strVal val="visible"/>
                                      </p:to>
                                    </p:set>
                                    <p:animEffect transition="in" filter="wipe(down)">
                                      <p:cBhvr>
                                        <p:cTn id="32" dur="500"/>
                                        <p:tgtEl>
                                          <p:spTgt spid="30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p:bldP spid="308"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685800" y="315431"/>
            <a:ext cx="6813698" cy="66448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What is Sentiment Analysis</a:t>
            </a:r>
            <a:endParaRPr sz="4000" dirty="0"/>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TextBox 1"/>
          <p:cNvSpPr txBox="1"/>
          <p:nvPr/>
        </p:nvSpPr>
        <p:spPr>
          <a:xfrm>
            <a:off x="685800" y="1189023"/>
            <a:ext cx="6026889" cy="1921039"/>
          </a:xfrm>
          <a:prstGeom prst="rect">
            <a:avLst/>
          </a:prstGeom>
          <a:noFill/>
        </p:spPr>
        <p:txBody>
          <a:bodyPr wrap="square" rtlCol="0">
            <a:spAutoFit/>
          </a:bodyPr>
          <a:lstStyle/>
          <a:p>
            <a:pPr>
              <a:spcBef>
                <a:spcPts val="500"/>
              </a:spcBef>
              <a:buFont typeface="Arial" panose="020B0604020202020204" pitchFamily="34" charset="0"/>
              <a:buNone/>
              <a:defRPr/>
            </a:pPr>
            <a:r>
              <a:rPr lang="en-US" altLang="en-US" dirty="0">
                <a:solidFill>
                  <a:schemeClr val="bg1"/>
                </a:solidFill>
                <a:latin typeface="Arial" panose="020B0604020202020204" pitchFamily="34" charset="0"/>
              </a:rPr>
              <a:t>Sentiment analysis is the study of the sentiments, attitudes, emotions,</a:t>
            </a:r>
          </a:p>
          <a:p>
            <a:pPr>
              <a:spcBef>
                <a:spcPts val="500"/>
              </a:spcBef>
              <a:buFont typeface="Arial" panose="020B0604020202020204" pitchFamily="34" charset="0"/>
              <a:buNone/>
              <a:defRPr/>
            </a:pPr>
            <a:r>
              <a:rPr lang="en-US" altLang="en-US" dirty="0">
                <a:solidFill>
                  <a:schemeClr val="bg1"/>
                </a:solidFill>
                <a:latin typeface="Arial" panose="020B0604020202020204" pitchFamily="34" charset="0"/>
              </a:rPr>
              <a:t>compliment and opinions towards an entity or object (product, service)</a:t>
            </a:r>
          </a:p>
          <a:p>
            <a:pPr>
              <a:spcBef>
                <a:spcPts val="500"/>
              </a:spcBef>
              <a:buFont typeface="Arial" panose="020B0604020202020204" pitchFamily="34" charset="0"/>
              <a:buNone/>
              <a:defRPr/>
            </a:pPr>
            <a:r>
              <a:rPr lang="en-US" altLang="en-US" dirty="0">
                <a:solidFill>
                  <a:schemeClr val="bg1"/>
                </a:solidFill>
                <a:latin typeface="Arial" panose="020B0604020202020204" pitchFamily="34" charset="0"/>
              </a:rPr>
              <a:t>or a topic [1]. </a:t>
            </a:r>
          </a:p>
          <a:p>
            <a:pPr>
              <a:spcBef>
                <a:spcPts val="500"/>
              </a:spcBef>
              <a:buFont typeface="Arial" panose="020B0604020202020204" pitchFamily="34" charset="0"/>
              <a:buNone/>
              <a:defRPr/>
            </a:pPr>
            <a:r>
              <a:rPr lang="en-US" altLang="en-US" dirty="0">
                <a:solidFill>
                  <a:schemeClr val="bg1"/>
                </a:solidFill>
                <a:latin typeface="Arial" panose="020B0604020202020204" pitchFamily="34" charset="0"/>
              </a:rPr>
              <a:t>It has been shifted from analyzing the review of the customers for a</a:t>
            </a:r>
          </a:p>
          <a:p>
            <a:pPr>
              <a:spcBef>
                <a:spcPts val="500"/>
              </a:spcBef>
              <a:buFont typeface="Arial" panose="020B0604020202020204" pitchFamily="34" charset="0"/>
              <a:buNone/>
              <a:defRPr/>
            </a:pPr>
            <a:r>
              <a:rPr lang="en-US" altLang="en-US" dirty="0">
                <a:solidFill>
                  <a:schemeClr val="bg1"/>
                </a:solidFill>
                <a:latin typeface="Arial" panose="020B0604020202020204" pitchFamily="34" charset="0"/>
              </a:rPr>
              <a:t>product bought online to analyzing the tweets and the posts of the</a:t>
            </a:r>
          </a:p>
          <a:p>
            <a:pPr>
              <a:spcBef>
                <a:spcPts val="500"/>
              </a:spcBef>
              <a:buFont typeface="Arial" panose="020B0604020202020204" pitchFamily="34" charset="0"/>
              <a:buNone/>
              <a:defRPr/>
            </a:pPr>
            <a:r>
              <a:rPr lang="en-US" altLang="en-US" dirty="0">
                <a:solidFill>
                  <a:schemeClr val="bg1"/>
                </a:solidFill>
                <a:latin typeface="Arial" panose="020B0604020202020204" pitchFamily="34" charset="0"/>
              </a:rPr>
              <a:t>users on social media like Twitter, Facebook and LinkedIn etc.</a:t>
            </a:r>
            <a:endParaRPr lang="en-CA" altLang="en-US" dirty="0">
              <a:solidFill>
                <a:schemeClr val="bg1"/>
              </a:solidFill>
              <a:latin typeface="Arial" panose="020B0604020202020204" pitchFamily="34" charset="0"/>
            </a:endParaRPr>
          </a:p>
          <a:p>
            <a:endParaRPr lang="en-IN" dirty="0">
              <a:solidFill>
                <a:schemeClr val="bg1"/>
              </a:solidFill>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59070" r="16512"/>
          <a:stretch/>
        </p:blipFill>
        <p:spPr>
          <a:xfrm>
            <a:off x="6712689" y="586597"/>
            <a:ext cx="2232837" cy="44664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decel="50000" fill="hold">
                                          <p:stCondLst>
                                            <p:cond delay="0"/>
                                          </p:stCondLst>
                                        </p:cTn>
                                        <p:tgtEl>
                                          <p:spTgt spid="6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8"/>
                                        </p:tgtEl>
                                        <p:attrNameLst>
                                          <p:attrName>ppt_w</p:attrName>
                                        </p:attrNameLst>
                                      </p:cBhvr>
                                      <p:tavLst>
                                        <p:tav tm="0">
                                          <p:val>
                                            <p:strVal val="#ppt_w*.05"/>
                                          </p:val>
                                        </p:tav>
                                        <p:tav tm="100000">
                                          <p:val>
                                            <p:strVal val="#ppt_w"/>
                                          </p:val>
                                        </p:tav>
                                      </p:tavLst>
                                    </p:anim>
                                    <p:anim calcmode="lin" valueType="num">
                                      <p:cBhvr>
                                        <p:cTn id="10" dur="1000" fill="hold"/>
                                        <p:tgtEl>
                                          <p:spTgt spid="6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21600000">
                                      <p:cBhvr>
                                        <p:cTn id="24"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1763233" y="170121"/>
            <a:ext cx="5700823" cy="65208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000" dirty="0"/>
              <a:t>Why Sentiment Analysis</a:t>
            </a:r>
            <a:endParaRPr sz="4000" dirty="0"/>
          </a:p>
        </p:txBody>
      </p:sp>
      <p:sp>
        <p:nvSpPr>
          <p:cNvPr id="3" name="TextBox 2"/>
          <p:cNvSpPr txBox="1"/>
          <p:nvPr/>
        </p:nvSpPr>
        <p:spPr>
          <a:xfrm>
            <a:off x="514715" y="935665"/>
            <a:ext cx="8571577" cy="2264723"/>
          </a:xfrm>
          <a:prstGeom prst="rect">
            <a:avLst/>
          </a:prstGeom>
          <a:noFill/>
        </p:spPr>
        <p:txBody>
          <a:bodyPr wrap="none" rtlCol="0">
            <a:spAutoFit/>
          </a:bodyPr>
          <a:lstStyle/>
          <a:p>
            <a:pPr marL="342900" indent="-342900">
              <a:spcBef>
                <a:spcPts val="500"/>
              </a:spcBef>
              <a:buClr>
                <a:schemeClr val="bg1"/>
              </a:buClr>
              <a:buFont typeface="Wingdings" panose="05000000000000000000" pitchFamily="2" charset="2"/>
              <a:buChar char="Ø"/>
              <a:defRPr/>
            </a:pPr>
            <a:r>
              <a:rPr lang="en-CA" altLang="en-US" dirty="0">
                <a:solidFill>
                  <a:schemeClr val="bg1"/>
                </a:solidFill>
              </a:rPr>
              <a:t>It is used to know the public opinion over a topic.</a:t>
            </a:r>
          </a:p>
          <a:p>
            <a:pPr marL="342900" indent="-342900">
              <a:spcBef>
                <a:spcPts val="500"/>
              </a:spcBef>
              <a:buClr>
                <a:schemeClr val="bg1"/>
              </a:buClr>
              <a:buFont typeface="Wingdings" panose="05000000000000000000" pitchFamily="2" charset="2"/>
              <a:buChar char="Ø"/>
              <a:defRPr/>
            </a:pPr>
            <a:r>
              <a:rPr lang="en-CA" altLang="en-US" dirty="0">
                <a:solidFill>
                  <a:schemeClr val="bg1"/>
                </a:solidFill>
              </a:rPr>
              <a:t>It can be used in E-Commerce business to the reputation of brand and customers preferences.</a:t>
            </a:r>
          </a:p>
          <a:p>
            <a:pPr marL="342900" indent="-342900">
              <a:spcBef>
                <a:spcPts val="500"/>
              </a:spcBef>
              <a:buClr>
                <a:schemeClr val="bg1"/>
              </a:buClr>
              <a:buFont typeface="Wingdings" panose="05000000000000000000" pitchFamily="2" charset="2"/>
              <a:buChar char="Ø"/>
              <a:defRPr/>
            </a:pPr>
            <a:r>
              <a:rPr lang="en-CA" altLang="en-US" dirty="0">
                <a:solidFill>
                  <a:schemeClr val="bg1"/>
                </a:solidFill>
              </a:rPr>
              <a:t>It can be used individually to know the reviews of a particular product before buying it.</a:t>
            </a:r>
          </a:p>
          <a:p>
            <a:pPr marL="342900" indent="-342900">
              <a:spcBef>
                <a:spcPts val="500"/>
              </a:spcBef>
              <a:buClr>
                <a:schemeClr val="bg1"/>
              </a:buClr>
              <a:buFont typeface="Wingdings" panose="05000000000000000000" pitchFamily="2" charset="2"/>
              <a:buChar char="Ø"/>
              <a:defRPr/>
            </a:pPr>
            <a:r>
              <a:rPr lang="en-CA" altLang="en-US" dirty="0">
                <a:solidFill>
                  <a:schemeClr val="bg1"/>
                </a:solidFill>
              </a:rPr>
              <a:t>It can also be used in research topics like predicting election results, predicting box office and so on….</a:t>
            </a:r>
          </a:p>
          <a:p>
            <a:pPr marL="342900" indent="-342900">
              <a:spcBef>
                <a:spcPts val="500"/>
              </a:spcBef>
              <a:buClr>
                <a:schemeClr val="bg1"/>
              </a:buClr>
              <a:buFont typeface="Wingdings" panose="05000000000000000000" pitchFamily="2" charset="2"/>
              <a:buChar char="Ø"/>
              <a:defRPr/>
            </a:pPr>
            <a:r>
              <a:rPr lang="en-CA" altLang="en-US" dirty="0">
                <a:solidFill>
                  <a:schemeClr val="bg1"/>
                </a:solidFill>
              </a:rPr>
              <a:t>Applications of Sentiment Analysis is vast…</a:t>
            </a:r>
          </a:p>
          <a:p>
            <a:pPr marL="342900" indent="-342900">
              <a:spcBef>
                <a:spcPts val="500"/>
              </a:spcBef>
              <a:buClr>
                <a:schemeClr val="bg1"/>
              </a:buClr>
              <a:buFont typeface="Wingdings" panose="05000000000000000000" pitchFamily="2" charset="2"/>
              <a:buChar char="Ø"/>
              <a:defRPr/>
            </a:pPr>
            <a:r>
              <a:rPr lang="en-CA" altLang="en-US" dirty="0">
                <a:solidFill>
                  <a:schemeClr val="bg1"/>
                </a:solidFill>
              </a:rPr>
              <a:t>Some of the recent applications of it are:</a:t>
            </a:r>
          </a:p>
          <a:p>
            <a:pPr>
              <a:spcBef>
                <a:spcPts val="500"/>
              </a:spcBef>
              <a:buClr>
                <a:schemeClr val="bg1"/>
              </a:buClr>
              <a:defRPr/>
            </a:pPr>
            <a:r>
              <a:rPr lang="en-CA" altLang="en-US" dirty="0">
                <a:solidFill>
                  <a:schemeClr val="bg1"/>
                </a:solidFill>
              </a:rPr>
              <a:t>            Expedia Canada.</a:t>
            </a:r>
          </a:p>
          <a:p>
            <a:pPr>
              <a:spcBef>
                <a:spcPts val="500"/>
              </a:spcBef>
              <a:buClr>
                <a:schemeClr val="bg1"/>
              </a:buClr>
              <a:defRPr/>
            </a:pPr>
            <a:r>
              <a:rPr lang="en-CA" altLang="en-US" dirty="0">
                <a:solidFill>
                  <a:schemeClr val="bg1"/>
                </a:solidFill>
              </a:rPr>
              <a:t>            Obama Administration.</a:t>
            </a:r>
            <a:endParaRPr lang="en-I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2300175" y="113413"/>
            <a:ext cx="4348716" cy="602219"/>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Problem Statement</a:t>
            </a:r>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TextBox 2"/>
          <p:cNvSpPr txBox="1"/>
          <p:nvPr/>
        </p:nvSpPr>
        <p:spPr>
          <a:xfrm>
            <a:off x="129279" y="715632"/>
            <a:ext cx="8470435" cy="1384995"/>
          </a:xfrm>
          <a:prstGeom prst="rect">
            <a:avLst/>
          </a:prstGeom>
          <a:noFill/>
        </p:spPr>
        <p:txBody>
          <a:bodyPr wrap="square" rtlCol="0">
            <a:spAutoFit/>
          </a:bodyPr>
          <a:lstStyle/>
          <a:p>
            <a:pPr marL="342900" indent="-342900">
              <a:buClr>
                <a:schemeClr val="bg1"/>
              </a:buClr>
              <a:buFont typeface="Wingdings" panose="05000000000000000000" pitchFamily="2" charset="2"/>
              <a:buChar char="Ø"/>
              <a:defRPr/>
            </a:pPr>
            <a:r>
              <a:rPr lang="en-CA" altLang="en-US" dirty="0">
                <a:solidFill>
                  <a:schemeClr val="bg1"/>
                </a:solidFill>
              </a:rPr>
              <a:t>The problem in Sentiment Analysis is classifying the polarity of a given text at the document, sentence level.</a:t>
            </a:r>
          </a:p>
          <a:p>
            <a:pPr marL="342900" indent="-342900">
              <a:buClr>
                <a:schemeClr val="bg1"/>
              </a:buClr>
              <a:buFont typeface="Wingdings" panose="05000000000000000000" pitchFamily="2" charset="2"/>
              <a:buChar char="Ø"/>
              <a:defRPr/>
            </a:pPr>
            <a:r>
              <a:rPr lang="en-CA" altLang="en-US" dirty="0">
                <a:solidFill>
                  <a:schemeClr val="bg1"/>
                </a:solidFill>
              </a:rPr>
              <a:t>Given a message or post, decide whether the message is of positive, negative, or any of other sentiments/emotions. </a:t>
            </a:r>
          </a:p>
          <a:p>
            <a:pPr marL="342900" indent="-342900">
              <a:buClr>
                <a:schemeClr val="bg1"/>
              </a:buClr>
              <a:buFont typeface="Wingdings" panose="05000000000000000000" pitchFamily="2" charset="2"/>
              <a:buChar char="Ø"/>
              <a:defRPr/>
            </a:pPr>
            <a:r>
              <a:rPr lang="en-CA" altLang="en-US" dirty="0">
                <a:solidFill>
                  <a:schemeClr val="bg1"/>
                </a:solidFill>
              </a:rPr>
              <a:t>Case study is General Elections of Canada, 2019.</a:t>
            </a:r>
          </a:p>
          <a:p>
            <a:endParaRPr lang="en-IN" dirty="0">
              <a:solidFill>
                <a:schemeClr val="bg1"/>
              </a:solidFill>
            </a:endParaRPr>
          </a:p>
        </p:txBody>
      </p:sp>
      <p:sp>
        <p:nvSpPr>
          <p:cNvPr id="5" name="TextBox 4"/>
          <p:cNvSpPr txBox="1"/>
          <p:nvPr/>
        </p:nvSpPr>
        <p:spPr>
          <a:xfrm>
            <a:off x="2116925" y="2056515"/>
            <a:ext cx="4495141" cy="646331"/>
          </a:xfrm>
          <a:prstGeom prst="rect">
            <a:avLst/>
          </a:prstGeom>
          <a:noFill/>
        </p:spPr>
        <p:txBody>
          <a:bodyPr wrap="none" rtlCol="0">
            <a:spAutoFit/>
          </a:bodyPr>
          <a:lstStyle/>
          <a:p>
            <a:r>
              <a:rPr lang="en" sz="3600" dirty="0">
                <a:solidFill>
                  <a:schemeClr val="bg1"/>
                </a:solidFill>
                <a:latin typeface="Titillium Web" panose="020B0604020202020204" charset="0"/>
              </a:rPr>
              <a:t>System Requirements</a:t>
            </a:r>
            <a:endParaRPr lang="en-IN" sz="3600" dirty="0">
              <a:solidFill>
                <a:schemeClr val="bg1"/>
              </a:solidFill>
              <a:latin typeface="Titillium Web" panose="020B0604020202020204" charset="0"/>
            </a:endParaRPr>
          </a:p>
        </p:txBody>
      </p:sp>
      <p:sp>
        <p:nvSpPr>
          <p:cNvPr id="6" name="TextBox 5"/>
          <p:cNvSpPr txBox="1"/>
          <p:nvPr/>
        </p:nvSpPr>
        <p:spPr>
          <a:xfrm>
            <a:off x="129279" y="2757715"/>
            <a:ext cx="3514104" cy="738664"/>
          </a:xfrm>
          <a:prstGeom prst="rect">
            <a:avLst/>
          </a:prstGeom>
          <a:noFill/>
        </p:spPr>
        <p:txBody>
          <a:bodyPr wrap="none" rtlCol="0">
            <a:spAutoFit/>
          </a:bodyPr>
          <a:lstStyle/>
          <a:p>
            <a:pPr marL="457200" indent="-457200">
              <a:buClr>
                <a:schemeClr val="bg1"/>
              </a:buClr>
              <a:buFont typeface="Wingdings" panose="05000000000000000000" pitchFamily="2" charset="2"/>
              <a:buChar char="Ø"/>
              <a:defRPr/>
            </a:pPr>
            <a:r>
              <a:rPr lang="en-CA" altLang="en-US" dirty="0">
                <a:solidFill>
                  <a:schemeClr val="bg1"/>
                </a:solidFill>
              </a:rPr>
              <a:t>R-Studio Cloud</a:t>
            </a:r>
          </a:p>
          <a:p>
            <a:pPr marL="457200" indent="-457200">
              <a:buClr>
                <a:schemeClr val="bg1"/>
              </a:buClr>
              <a:buFont typeface="Wingdings" panose="05000000000000000000" pitchFamily="2" charset="2"/>
              <a:buChar char="Ø"/>
              <a:defRPr/>
            </a:pPr>
            <a:r>
              <a:rPr lang="en-CA" altLang="en-US" dirty="0">
                <a:solidFill>
                  <a:schemeClr val="bg1"/>
                </a:solidFill>
              </a:rPr>
              <a:t>Twitter Authentication to access API</a:t>
            </a:r>
          </a:p>
          <a:p>
            <a:endParaRPr lang="en-I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3"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itle 1"/>
          <p:cNvSpPr>
            <a:spLocks noGrp="1"/>
          </p:cNvSpPr>
          <p:nvPr>
            <p:ph type="title"/>
          </p:nvPr>
        </p:nvSpPr>
        <p:spPr>
          <a:xfrm>
            <a:off x="2559381" y="219739"/>
            <a:ext cx="3923414" cy="576049"/>
          </a:xfrm>
        </p:spPr>
        <p:txBody>
          <a:bodyPr/>
          <a:lstStyle/>
          <a:p>
            <a:r>
              <a:rPr lang="en-IN" dirty="0"/>
              <a:t>Project Framework</a:t>
            </a:r>
          </a:p>
        </p:txBody>
      </p:sp>
      <p:pic>
        <p:nvPicPr>
          <p:cNvPr id="5" name="Picture 4"/>
          <p:cNvPicPr>
            <a:picLocks noChangeAspect="1"/>
          </p:cNvPicPr>
          <p:nvPr/>
        </p:nvPicPr>
        <p:blipFill>
          <a:blip r:embed="rId3"/>
          <a:stretch>
            <a:fillRect/>
          </a:stretch>
        </p:blipFill>
        <p:spPr>
          <a:xfrm>
            <a:off x="535725" y="901773"/>
            <a:ext cx="8086725" cy="3524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2820364" y="184298"/>
            <a:ext cx="3150781" cy="61858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COllection</a:t>
            </a:r>
            <a:endParaRPr dirty="0"/>
          </a:p>
        </p:txBody>
      </p:sp>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5" name="TextBox 4"/>
          <p:cNvSpPr txBox="1"/>
          <p:nvPr/>
        </p:nvSpPr>
        <p:spPr>
          <a:xfrm>
            <a:off x="272902" y="873389"/>
            <a:ext cx="8871098" cy="738664"/>
          </a:xfrm>
          <a:prstGeom prst="rect">
            <a:avLst/>
          </a:prstGeom>
          <a:noFill/>
        </p:spPr>
        <p:txBody>
          <a:bodyPr wrap="square" rtlCol="0">
            <a:spAutoFit/>
          </a:bodyPr>
          <a:lstStyle/>
          <a:p>
            <a:pPr marL="342900" indent="-342900">
              <a:buClr>
                <a:schemeClr val="bg1"/>
              </a:buClr>
              <a:buFont typeface="Wingdings" panose="05000000000000000000" pitchFamily="2" charset="2"/>
              <a:buChar char="Ø"/>
              <a:defRPr/>
            </a:pPr>
            <a:r>
              <a:rPr lang="en-US" dirty="0">
                <a:solidFill>
                  <a:schemeClr val="bg1"/>
                </a:solidFill>
                <a:latin typeface="Arial" panose="020B0604020202020204" pitchFamily="34" charset="0"/>
              </a:rPr>
              <a:t>The data collection process will use Twitter Data streaming API to collect the data. For that, we will define the keywords. In our case it would be related to Canadian General Election 2019. </a:t>
            </a:r>
          </a:p>
          <a:p>
            <a:pPr marL="342900" indent="-342900">
              <a:buClr>
                <a:schemeClr val="bg1"/>
              </a:buClr>
              <a:buFont typeface="Wingdings" panose="05000000000000000000" pitchFamily="2" charset="2"/>
              <a:buChar char="Ø"/>
              <a:defRPr/>
            </a:pPr>
            <a:r>
              <a:rPr lang="en-US" dirty="0">
                <a:solidFill>
                  <a:schemeClr val="bg1"/>
                </a:solidFill>
                <a:latin typeface="Arial" panose="020B0604020202020204" pitchFamily="34" charset="0"/>
              </a:rPr>
              <a:t>Below is the snippet of the code in R used to retrieve the tweets</a:t>
            </a:r>
            <a:endParaRPr lang="en-IN" dirty="0">
              <a:solidFill>
                <a:schemeClr val="bg1"/>
              </a:solidFill>
            </a:endParaRPr>
          </a:p>
        </p:txBody>
      </p:sp>
      <p:pic>
        <p:nvPicPr>
          <p:cNvPr id="1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36" y="1682564"/>
            <a:ext cx="7056437"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500" fill="hold"/>
                                        <p:tgtEl>
                                          <p:spTgt spid="121"/>
                                        </p:tgtEl>
                                        <p:attrNameLst>
                                          <p:attrName>ppt_x</p:attrName>
                                        </p:attrNameLst>
                                      </p:cBhvr>
                                      <p:tavLst>
                                        <p:tav tm="0">
                                          <p:val>
                                            <p:strVal val="#ppt_x"/>
                                          </p:val>
                                        </p:tav>
                                        <p:tav tm="100000">
                                          <p:val>
                                            <p:strVal val="#ppt_x"/>
                                          </p:val>
                                        </p:tav>
                                      </p:tavLst>
                                    </p:anim>
                                    <p:anim calcmode="lin" valueType="num">
                                      <p:cBhvr additive="base">
                                        <p:cTn id="8"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2521284" y="184298"/>
            <a:ext cx="4374334" cy="61858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Pre Processing</a:t>
            </a:r>
            <a:endParaRPr dirty="0"/>
          </a:p>
        </p:txBody>
      </p:sp>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5" name="TextBox 4"/>
          <p:cNvSpPr txBox="1"/>
          <p:nvPr/>
        </p:nvSpPr>
        <p:spPr>
          <a:xfrm>
            <a:off x="272902" y="873389"/>
            <a:ext cx="8871098" cy="1169551"/>
          </a:xfrm>
          <a:prstGeom prst="rect">
            <a:avLst/>
          </a:prstGeom>
          <a:noFill/>
        </p:spPr>
        <p:txBody>
          <a:bodyPr wrap="square" rtlCol="0">
            <a:spAutoFit/>
          </a:bodyPr>
          <a:lstStyle/>
          <a:p>
            <a:pPr marL="342900" indent="-342900">
              <a:buClr>
                <a:schemeClr val="bg1"/>
              </a:buClr>
              <a:buFont typeface="Wingdings" panose="05000000000000000000" pitchFamily="2" charset="2"/>
              <a:buChar char="Ø"/>
              <a:defRPr/>
            </a:pPr>
            <a:r>
              <a:rPr lang="en-US" dirty="0">
                <a:solidFill>
                  <a:schemeClr val="bg1"/>
                </a:solidFill>
                <a:latin typeface="Arial" panose="020B0604020202020204" pitchFamily="34" charset="0"/>
                <a:cs typeface="Arial" panose="020B0604020202020204" pitchFamily="34" charset="0"/>
              </a:rPr>
              <a:t>Each individual tweet collected will be pre-processed. There are different stages to pre-process which are defined as: </a:t>
            </a:r>
          </a:p>
          <a:p>
            <a:pPr>
              <a:buClr>
                <a:schemeClr val="bg1"/>
              </a:buClr>
              <a:defRPr/>
            </a:pPr>
            <a:r>
              <a:rPr lang="en-US" dirty="0">
                <a:solidFill>
                  <a:schemeClr val="bg1"/>
                </a:solidFill>
                <a:latin typeface="Arial" panose="020B0604020202020204" pitchFamily="34" charset="0"/>
                <a:cs typeface="Arial" panose="020B0604020202020204" pitchFamily="34" charset="0"/>
              </a:rPr>
              <a:t>         Removal of images, URL's, usernames, emoji's and non-ASCII characters from the tweet. </a:t>
            </a:r>
          </a:p>
          <a:p>
            <a:pPr>
              <a:buClr>
                <a:schemeClr val="bg1"/>
              </a:buClr>
              <a:defRPr/>
            </a:pPr>
            <a:r>
              <a:rPr lang="en-US" dirty="0">
                <a:solidFill>
                  <a:schemeClr val="bg1"/>
                </a:solidFill>
                <a:latin typeface="Arial" panose="020B0604020202020204" pitchFamily="34" charset="0"/>
                <a:cs typeface="Arial" panose="020B0604020202020204" pitchFamily="34" charset="0"/>
              </a:rPr>
              <a:t>         Removal of punctuation as it won’t make any difference in identifying sentiment analysis.</a:t>
            </a:r>
          </a:p>
          <a:p>
            <a:pPr marL="342900" indent="-342900">
              <a:buClr>
                <a:schemeClr val="bg1"/>
              </a:buClr>
              <a:buFont typeface="Wingdings" panose="05000000000000000000" pitchFamily="2" charset="2"/>
              <a:buChar char="Ø"/>
              <a:defRPr/>
            </a:pPr>
            <a:r>
              <a:rPr lang="en-CA" altLang="en-US" dirty="0">
                <a:solidFill>
                  <a:schemeClr val="bg1"/>
                </a:solidFill>
                <a:latin typeface="Arial" panose="020B0604020202020204" pitchFamily="34" charset="0"/>
                <a:cs typeface="Arial" panose="020B0604020202020204" pitchFamily="34" charset="0"/>
              </a:rPr>
              <a:t>Below is the snippet of the code in R used for data pre-processing.</a:t>
            </a:r>
          </a:p>
        </p:txBody>
      </p:sp>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406" y="2222833"/>
            <a:ext cx="6911975"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760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500" fill="hold"/>
                                        <p:tgtEl>
                                          <p:spTgt spid="121"/>
                                        </p:tgtEl>
                                        <p:attrNameLst>
                                          <p:attrName>ppt_x</p:attrName>
                                        </p:attrNameLst>
                                      </p:cBhvr>
                                      <p:tavLst>
                                        <p:tav tm="0">
                                          <p:val>
                                            <p:strVal val="#ppt_x"/>
                                          </p:val>
                                        </p:tav>
                                        <p:tav tm="100000">
                                          <p:val>
                                            <p:strVal val="#ppt_x"/>
                                          </p:val>
                                        </p:tav>
                                      </p:tavLst>
                                    </p:anim>
                                    <p:anim calcmode="lin" valueType="num">
                                      <p:cBhvr additive="base">
                                        <p:cTn id="8"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681550" y="109905"/>
            <a:ext cx="3557474" cy="56747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Feature Extractor</a:t>
            </a:r>
            <a:endParaRPr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extBox 2"/>
          <p:cNvSpPr txBox="1"/>
          <p:nvPr/>
        </p:nvSpPr>
        <p:spPr>
          <a:xfrm>
            <a:off x="715926" y="850605"/>
            <a:ext cx="5721438" cy="1631216"/>
          </a:xfrm>
          <a:prstGeom prst="rect">
            <a:avLst/>
          </a:prstGeom>
          <a:noFill/>
        </p:spPr>
        <p:txBody>
          <a:bodyPr wrap="none" rtlCol="0">
            <a:spAutoFit/>
          </a:bodyPr>
          <a:lstStyle/>
          <a:p>
            <a:pPr marL="342900" indent="-342900">
              <a:spcBef>
                <a:spcPct val="0"/>
              </a:spcBef>
              <a:buClr>
                <a:schemeClr val="bg1"/>
              </a:buClr>
              <a:buFont typeface="Wingdings" panose="05000000000000000000" pitchFamily="2" charset="2"/>
              <a:buChar char="Ø"/>
              <a:defRPr/>
            </a:pPr>
            <a:r>
              <a:rPr lang="en-CA" altLang="en-US" sz="2000" dirty="0">
                <a:solidFill>
                  <a:schemeClr val="bg1"/>
                </a:solidFill>
                <a:latin typeface="Times New Roman" panose="02020603050405020304" pitchFamily="18" charset="0"/>
              </a:rPr>
              <a:t>Polarity of the tweet.</a:t>
            </a:r>
          </a:p>
          <a:p>
            <a:pPr marL="342900" indent="-342900">
              <a:spcBef>
                <a:spcPct val="0"/>
              </a:spcBef>
              <a:buClr>
                <a:schemeClr val="bg1"/>
              </a:buClr>
              <a:buFont typeface="Wingdings" panose="05000000000000000000" pitchFamily="2" charset="2"/>
              <a:buChar char="Ø"/>
              <a:defRPr/>
            </a:pPr>
            <a:r>
              <a:rPr lang="en-CA" altLang="en-US" sz="2000" dirty="0">
                <a:solidFill>
                  <a:schemeClr val="bg1"/>
                </a:solidFill>
                <a:latin typeface="Times New Roman" panose="02020603050405020304" pitchFamily="18" charset="0"/>
              </a:rPr>
              <a:t>Count of positive/negative words.</a:t>
            </a:r>
          </a:p>
          <a:p>
            <a:pPr marL="342900" indent="-342900">
              <a:spcBef>
                <a:spcPct val="0"/>
              </a:spcBef>
              <a:buClr>
                <a:schemeClr val="bg1"/>
              </a:buClr>
              <a:buFont typeface="Wingdings" panose="05000000000000000000" pitchFamily="2" charset="2"/>
              <a:buChar char="Ø"/>
              <a:defRPr/>
            </a:pPr>
            <a:r>
              <a:rPr lang="en-CA" altLang="en-US" sz="2000" dirty="0">
                <a:solidFill>
                  <a:schemeClr val="bg1"/>
                </a:solidFill>
                <a:latin typeface="Times New Roman" panose="02020603050405020304" pitchFamily="18" charset="0"/>
              </a:rPr>
              <a:t>Count of different emotions and assign scores.</a:t>
            </a:r>
          </a:p>
          <a:p>
            <a:pPr marL="342900" indent="-342900">
              <a:spcBef>
                <a:spcPct val="0"/>
              </a:spcBef>
              <a:buClr>
                <a:schemeClr val="bg1"/>
              </a:buClr>
              <a:buFont typeface="Wingdings" panose="05000000000000000000" pitchFamily="2" charset="2"/>
              <a:buChar char="Ø"/>
              <a:defRPr/>
            </a:pPr>
            <a:r>
              <a:rPr lang="en-CA" altLang="en-US" sz="2000" dirty="0">
                <a:solidFill>
                  <a:schemeClr val="bg1"/>
                </a:solidFill>
                <a:latin typeface="Times New Roman" panose="02020603050405020304" pitchFamily="18" charset="0"/>
              </a:rPr>
              <a:t>Positive/Negative special POS tags Polarity Score.</a:t>
            </a:r>
          </a:p>
          <a:p>
            <a:endParaRPr lang="en-IN" sz="2000" dirty="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761" r="30542" b="45042"/>
          <a:stretch/>
        </p:blipFill>
        <p:spPr>
          <a:xfrm>
            <a:off x="715926" y="2282455"/>
            <a:ext cx="6351182" cy="14318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ppt_x"/>
                                          </p:val>
                                        </p:tav>
                                        <p:tav tm="100000">
                                          <p:val>
                                            <p:strVal val="#ppt_x"/>
                                          </p:val>
                                        </p:tav>
                                      </p:tavLst>
                                    </p:anim>
                                    <p:anim calcmode="lin" valueType="num">
                                      <p:cBhvr additive="base">
                                        <p:cTn id="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3" grpId="0"/>
    </p:bldLst>
  </p:timing>
</p:sld>
</file>

<file path=ppt/theme/theme1.xml><?xml version="1.0" encoding="utf-8"?>
<a:theme xmlns:a="http://schemas.openxmlformats.org/drawingml/2006/main" name="Ninac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1138</Words>
  <Application>Microsoft Office PowerPoint</Application>
  <PresentationFormat>On-screen Show (16:9)</PresentationFormat>
  <Paragraphs>126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Times New Roman</vt:lpstr>
      <vt:lpstr>Titillium Web Light</vt:lpstr>
      <vt:lpstr>Titillium Web</vt:lpstr>
      <vt:lpstr>Wingdings</vt:lpstr>
      <vt:lpstr>Garamond (W1)</vt:lpstr>
      <vt:lpstr>Ninacor template</vt:lpstr>
      <vt:lpstr>Sentiment Analysis EBC 6300- Fundamentals of Applied Data Science </vt:lpstr>
      <vt:lpstr>      AGENDA</vt:lpstr>
      <vt:lpstr>What is Sentiment Analysis</vt:lpstr>
      <vt:lpstr>Why Sentiment Analysis</vt:lpstr>
      <vt:lpstr>Problem Statement</vt:lpstr>
      <vt:lpstr>Project Framework</vt:lpstr>
      <vt:lpstr>Data COllection</vt:lpstr>
      <vt:lpstr>Data Pre Processing</vt:lpstr>
      <vt:lpstr>Feature Extractor</vt:lpstr>
      <vt:lpstr>PowerPoint Presentation</vt:lpstr>
      <vt:lpstr>An Example</vt:lpstr>
      <vt:lpstr>Training the Naïve Bayes Model</vt:lpstr>
      <vt:lpstr>Testing the Naïve Bayes Model</vt:lpstr>
      <vt:lpstr>PowerPoint Presentation</vt:lpstr>
      <vt:lpstr>PowerPoint Presentation</vt:lpstr>
      <vt:lpstr>Challenges We faced</vt:lpstr>
      <vt:lpstr>Summary and Concluding marks</vt:lpstr>
      <vt:lpstr>Going Home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EBC 6300- Fundamentals of Applied Data Science</dc:title>
  <dc:creator>krishna chaithanya reddy Bachala</dc:creator>
  <cp:lastModifiedBy>Bharath Battula</cp:lastModifiedBy>
  <cp:revision>22</cp:revision>
  <dcterms:modified xsi:type="dcterms:W3CDTF">2019-11-19T21:01:42Z</dcterms:modified>
</cp:coreProperties>
</file>