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Mon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A9B428-9CC9-4058-BF41-0C30B412A80B}">
  <a:tblStyle styleId="{C3A9B428-9CC9-4058-BF41-0C30B412A8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Mon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Mono-italic.fntdata"/><Relationship Id="rId6" Type="http://schemas.openxmlformats.org/officeDocument/2006/relationships/notesMaster" Target="notesMasters/notesMaster1.xml"/><Relationship Id="rId18" Type="http://schemas.openxmlformats.org/officeDocument/2006/relationships/font" Target="fonts/RobotoMon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f376f6b7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f376f6b7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f2ef3b6b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34f2ef3b6b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f2ef3b6bb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34f2ef3b6bb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4f2ef3b6bb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34f2ef3b6bb_2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4f2ef3b6bb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34f2ef3b6bb_2_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f2ef3b6bb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34f2ef3b6bb_2_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4f2ef3b6bb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34f2ef3b6bb_2_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f2ef3b6bb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34f2ef3b6bb_2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4f2ef3b6bb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34f2ef3b6bb_2_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f2ef3b6bb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34f2ef3b6bb_2_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 layout">
  <p:cSld name="TITLE_1">
    <p:spTree>
      <p:nvGrpSpPr>
        <p:cNvPr id="50" name="Shape 50"/>
        <p:cNvGrpSpPr/>
        <p:nvPr/>
      </p:nvGrpSpPr>
      <p:grpSpPr>
        <a:xfrm>
          <a:off x="0" y="0"/>
          <a:ext cx="0" cy="0"/>
          <a:chOff x="0" y="0"/>
          <a:chExt cx="0" cy="0"/>
        </a:xfrm>
      </p:grpSpPr>
      <p:sp>
        <p:nvSpPr>
          <p:cNvPr id="51" name="Google Shape;51;p13"/>
          <p:cNvSpPr/>
          <p:nvPr>
            <p:ph idx="2" type="pic"/>
          </p:nvPr>
        </p:nvSpPr>
        <p:spPr>
          <a:xfrm>
            <a:off x="5034275" y="226500"/>
            <a:ext cx="3883200" cy="4690500"/>
          </a:xfrm>
          <a:prstGeom prst="rect">
            <a:avLst/>
          </a:prstGeom>
          <a:noFill/>
          <a:ln cap="flat" cmpd="sng" w="9525">
            <a:solidFill>
              <a:schemeClr val="dk1"/>
            </a:solidFill>
            <a:prstDash val="solid"/>
            <a:round/>
            <a:headEnd len="sm" w="sm" type="none"/>
            <a:tailEnd len="sm" w="sm" type="none"/>
          </a:ln>
        </p:spPr>
      </p:sp>
      <p:sp>
        <p:nvSpPr>
          <p:cNvPr id="52" name="Google Shape;52;p13"/>
          <p:cNvSpPr/>
          <p:nvPr>
            <p:ph idx="3" type="pic"/>
          </p:nvPr>
        </p:nvSpPr>
        <p:spPr>
          <a:xfrm>
            <a:off x="226525" y="2975750"/>
            <a:ext cx="4458900" cy="1941300"/>
          </a:xfrm>
          <a:prstGeom prst="rect">
            <a:avLst/>
          </a:prstGeom>
          <a:noFill/>
          <a:ln>
            <a:noFill/>
          </a:ln>
        </p:spPr>
      </p:sp>
      <p:sp>
        <p:nvSpPr>
          <p:cNvPr id="53" name="Google Shape;5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13"/>
          <p:cNvSpPr txBox="1"/>
          <p:nvPr>
            <p:ph idx="4" type="title"/>
          </p:nvPr>
        </p:nvSpPr>
        <p:spPr>
          <a:xfrm>
            <a:off x="3038125"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1.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pic>
        <p:nvPicPr>
          <p:cNvPr descr="Businessman sits sadly on a high gallon of oil. (Provided by Getty Images)" id="60" name="Google Shape;60;p14"/>
          <p:cNvPicPr preferRelativeResize="0"/>
          <p:nvPr>
            <p:ph idx="2" type="pic"/>
          </p:nvPr>
        </p:nvPicPr>
        <p:blipFill rotWithShape="1">
          <a:blip r:embed="rId3">
            <a:alphaModFix/>
          </a:blip>
          <a:srcRect b="0" l="22407" r="22413" t="0"/>
          <a:stretch/>
        </p:blipFill>
        <p:spPr>
          <a:xfrm>
            <a:off x="5034275" y="226500"/>
            <a:ext cx="3883203" cy="4690498"/>
          </a:xfrm>
          <a:prstGeom prst="rect">
            <a:avLst/>
          </a:prstGeom>
        </p:spPr>
      </p:pic>
      <p:sp>
        <p:nvSpPr>
          <p:cNvPr id="61" name="Google Shape;61;p14"/>
          <p:cNvSpPr txBox="1"/>
          <p:nvPr>
            <p:ph idx="4294967295" type="title"/>
          </p:nvPr>
        </p:nvSpPr>
        <p:spPr>
          <a:xfrm>
            <a:off x="226525" y="226550"/>
            <a:ext cx="4673100" cy="4690500"/>
          </a:xfrm>
          <a:prstGeom prst="rect">
            <a:avLst/>
          </a:prstGeom>
        </p:spPr>
        <p:txBody>
          <a:bodyPr anchorCtr="0" anchor="t" bIns="0" lIns="91425" spcFirstLastPara="1" rIns="91425" wrap="square" tIns="91425">
            <a:normAutofit fontScale="90000"/>
          </a:bodyPr>
          <a:lstStyle/>
          <a:p>
            <a:pPr indent="0" lvl="0" marL="0" rtl="0" algn="l">
              <a:spcBef>
                <a:spcPts val="0"/>
              </a:spcBef>
              <a:spcAft>
                <a:spcPts val="0"/>
              </a:spcAft>
              <a:buNone/>
            </a:pPr>
            <a:r>
              <a:rPr lang="en" sz="4500">
                <a:latin typeface="Calibri"/>
                <a:ea typeface="Calibri"/>
                <a:cs typeface="Calibri"/>
                <a:sym typeface="Calibri"/>
              </a:rPr>
              <a:t>Oil Production Forecasting</a:t>
            </a:r>
            <a:endParaRPr sz="4500">
              <a:latin typeface="Calibri"/>
              <a:ea typeface="Calibri"/>
              <a:cs typeface="Calibri"/>
              <a:sym typeface="Calibri"/>
            </a:endParaRPr>
          </a:p>
          <a:p>
            <a:pPr indent="0" lvl="0" marL="0" rtl="0" algn="l">
              <a:spcBef>
                <a:spcPts val="0"/>
              </a:spcBef>
              <a:spcAft>
                <a:spcPts val="0"/>
              </a:spcAft>
              <a:buNone/>
            </a:pPr>
            <a:r>
              <a:t/>
            </a:r>
            <a:endParaRPr sz="4500">
              <a:latin typeface="Calibri"/>
              <a:ea typeface="Calibri"/>
              <a:cs typeface="Calibri"/>
              <a:sym typeface="Calibri"/>
            </a:endParaRPr>
          </a:p>
          <a:p>
            <a:pPr indent="0" lvl="0" marL="0" rtl="0" algn="l">
              <a:spcBef>
                <a:spcPts val="0"/>
              </a:spcBef>
              <a:spcAft>
                <a:spcPts val="0"/>
              </a:spcAft>
              <a:buNone/>
            </a:pPr>
            <a:r>
              <a:rPr lang="en" sz="2750">
                <a:latin typeface="Calibri"/>
                <a:ea typeface="Calibri"/>
                <a:cs typeface="Calibri"/>
                <a:sym typeface="Calibri"/>
              </a:rPr>
              <a:t>Submitted by Group-01</a:t>
            </a:r>
            <a:endParaRPr sz="275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t/>
            </a:r>
            <a:endParaRPr sz="1100">
              <a:latin typeface="Calibri"/>
              <a:ea typeface="Calibri"/>
              <a:cs typeface="Calibri"/>
              <a:sym typeface="Calibri"/>
            </a:endParaRPr>
          </a:p>
          <a:p>
            <a:pPr indent="0" lvl="0" marL="0" rtl="0" algn="l">
              <a:spcBef>
                <a:spcPts val="0"/>
              </a:spcBef>
              <a:spcAft>
                <a:spcPts val="0"/>
              </a:spcAft>
              <a:buNone/>
            </a:pPr>
            <a:r>
              <a:rPr b="0" i="1" lang="en" sz="1522">
                <a:latin typeface="Calibri"/>
                <a:ea typeface="Calibri"/>
                <a:cs typeface="Calibri"/>
                <a:sym typeface="Calibri"/>
              </a:rPr>
              <a:t>This project helps energy planners anticipate future oil production in the United States with reliable monthly and long-term forecasts. It supports better operational and strategic decisions by tracking changes in production patterns. A user-friendly UI makes the forecasts and insights easily accessible to stakeholders.</a:t>
            </a:r>
            <a:endParaRPr b="0" i="1" sz="1522">
              <a:latin typeface="Calibri"/>
              <a:ea typeface="Calibri"/>
              <a:cs typeface="Calibri"/>
              <a:sym typeface="Calibri"/>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128658" y="223424"/>
            <a:ext cx="7886700" cy="3648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17857"/>
              <a:buFont typeface="Calibri"/>
              <a:buNone/>
            </a:pPr>
            <a:r>
              <a:rPr lang="en">
                <a:latin typeface="Calibri"/>
                <a:ea typeface="Calibri"/>
                <a:cs typeface="Calibri"/>
                <a:sym typeface="Calibri"/>
              </a:rPr>
              <a:t>Conclusion and </a:t>
            </a:r>
            <a:r>
              <a:rPr lang="en">
                <a:latin typeface="Calibri"/>
                <a:ea typeface="Calibri"/>
                <a:cs typeface="Calibri"/>
                <a:sym typeface="Calibri"/>
              </a:rPr>
              <a:t>Learnings &amp; Next Steps</a:t>
            </a:r>
            <a:endParaRPr>
              <a:latin typeface="Calibri"/>
              <a:ea typeface="Calibri"/>
              <a:cs typeface="Calibri"/>
              <a:sym typeface="Calibri"/>
            </a:endParaRPr>
          </a:p>
        </p:txBody>
      </p:sp>
      <p:sp>
        <p:nvSpPr>
          <p:cNvPr id="127" name="Google Shape;127;p23"/>
          <p:cNvSpPr txBox="1"/>
          <p:nvPr/>
        </p:nvSpPr>
        <p:spPr>
          <a:xfrm>
            <a:off x="128650" y="598963"/>
            <a:ext cx="8997300" cy="4453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4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Conclusion</a:t>
            </a:r>
            <a:endParaRPr b="1" sz="1200">
              <a:solidFill>
                <a:schemeClr val="dk1"/>
              </a:solidFill>
              <a:latin typeface="Calibri"/>
              <a:ea typeface="Calibri"/>
              <a:cs typeface="Calibri"/>
              <a:sym typeface="Calibri"/>
            </a:endParaRPr>
          </a:p>
          <a:p>
            <a:pPr indent="-304800" lvl="0" marL="457200" rtl="0" algn="l">
              <a:lnSpc>
                <a:spcPct val="100000"/>
              </a:lnSpc>
              <a:spcBef>
                <a:spcPts val="12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complete forecasting solution was built to predict U.S. oil production using a combination of time series, machine learning, and hybrid models.</a:t>
            </a:r>
            <a:endParaRPr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system achieved high accuracy across both short- and long-term forecasts, with integrated drift detection and model tracking.</a:t>
            </a:r>
            <a:endParaRPr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Forecasts are deployed through a Streamlit app for easy access and interpretation by stakeholders.</a:t>
            </a:r>
            <a:endParaRPr sz="1200">
              <a:solidFill>
                <a:schemeClr val="dk1"/>
              </a:solidFill>
              <a:latin typeface="Calibri"/>
              <a:ea typeface="Calibri"/>
              <a:cs typeface="Calibri"/>
              <a:sym typeface="Calibri"/>
            </a:endParaRPr>
          </a:p>
          <a:p>
            <a:pPr indent="0" lvl="0" marL="0" rtl="0" algn="l">
              <a:lnSpc>
                <a:spcPct val="100000"/>
              </a:lnSpc>
              <a:spcBef>
                <a:spcPts val="14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Next Steps</a:t>
            </a:r>
            <a:endParaRPr b="1" sz="1200">
              <a:solidFill>
                <a:schemeClr val="dk1"/>
              </a:solidFill>
              <a:latin typeface="Calibri"/>
              <a:ea typeface="Calibri"/>
              <a:cs typeface="Calibri"/>
              <a:sym typeface="Calibri"/>
            </a:endParaRPr>
          </a:p>
          <a:p>
            <a:pPr indent="-304800" lvl="0" marL="457200" rtl="0" algn="l">
              <a:lnSpc>
                <a:spcPct val="100000"/>
              </a:lnSpc>
              <a:spcBef>
                <a:spcPts val="1200"/>
              </a:spcBef>
              <a:spcAft>
                <a:spcPts val="0"/>
              </a:spcAft>
              <a:buClr>
                <a:schemeClr val="dk1"/>
              </a:buClr>
              <a:buSzPts val="1200"/>
              <a:buChar char="●"/>
            </a:pPr>
            <a:r>
              <a:rPr b="1" lang="en" sz="1200">
                <a:solidFill>
                  <a:schemeClr val="dk1"/>
                </a:solidFill>
                <a:latin typeface="Calibri"/>
                <a:ea typeface="Calibri"/>
                <a:cs typeface="Calibri"/>
                <a:sym typeface="Calibri"/>
              </a:rPr>
              <a:t>Automate retraining</a:t>
            </a:r>
            <a:r>
              <a:rPr lang="en" sz="1200">
                <a:solidFill>
                  <a:schemeClr val="dk1"/>
                </a:solidFill>
                <a:latin typeface="Calibri"/>
                <a:ea typeface="Calibri"/>
                <a:cs typeface="Calibri"/>
                <a:sym typeface="Calibri"/>
              </a:rPr>
              <a:t> pipeline as new monthly data becomes available</a:t>
            </a:r>
            <a:endParaRPr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latin typeface="Calibri"/>
                <a:ea typeface="Calibri"/>
                <a:cs typeface="Calibri"/>
                <a:sym typeface="Calibri"/>
              </a:rPr>
              <a:t>Integrate </a:t>
            </a:r>
            <a:r>
              <a:rPr b="1" lang="en" sz="1200">
                <a:solidFill>
                  <a:schemeClr val="dk1"/>
                </a:solidFill>
                <a:latin typeface="Calibri"/>
                <a:ea typeface="Calibri"/>
                <a:cs typeface="Calibri"/>
                <a:sym typeface="Calibri"/>
              </a:rPr>
              <a:t>API access</a:t>
            </a:r>
            <a:r>
              <a:rPr lang="en" sz="1200">
                <a:solidFill>
                  <a:schemeClr val="dk1"/>
                </a:solidFill>
                <a:latin typeface="Calibri"/>
                <a:ea typeface="Calibri"/>
                <a:cs typeface="Calibri"/>
                <a:sym typeface="Calibri"/>
              </a:rPr>
              <a:t> for seamless production use</a:t>
            </a:r>
            <a:endParaRPr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latin typeface="Calibri"/>
                <a:ea typeface="Calibri"/>
                <a:cs typeface="Calibri"/>
                <a:sym typeface="Calibri"/>
              </a:rPr>
              <a:t>Expand model to include </a:t>
            </a:r>
            <a:r>
              <a:rPr b="1" lang="en" sz="1200">
                <a:solidFill>
                  <a:schemeClr val="dk1"/>
                </a:solidFill>
                <a:latin typeface="Calibri"/>
                <a:ea typeface="Calibri"/>
                <a:cs typeface="Calibri"/>
                <a:sym typeface="Calibri"/>
              </a:rPr>
              <a:t>external drivers</a:t>
            </a:r>
            <a:r>
              <a:rPr lang="en" sz="1200">
                <a:solidFill>
                  <a:schemeClr val="dk1"/>
                </a:solidFill>
                <a:latin typeface="Calibri"/>
                <a:ea typeface="Calibri"/>
                <a:cs typeface="Calibri"/>
                <a:sym typeface="Calibri"/>
              </a:rPr>
              <a:t> (e.g., oil prices, rig counts)</a:t>
            </a:r>
            <a:endParaRPr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latin typeface="Calibri"/>
                <a:ea typeface="Calibri"/>
                <a:cs typeface="Calibri"/>
                <a:sym typeface="Calibri"/>
              </a:rPr>
              <a:t>Explore </a:t>
            </a:r>
            <a:r>
              <a:rPr b="1" lang="en" sz="1200">
                <a:solidFill>
                  <a:schemeClr val="dk1"/>
                </a:solidFill>
                <a:latin typeface="Calibri"/>
                <a:ea typeface="Calibri"/>
                <a:cs typeface="Calibri"/>
                <a:sym typeface="Calibri"/>
              </a:rPr>
              <a:t>multi-region forecasting</a:t>
            </a:r>
            <a:r>
              <a:rPr lang="en" sz="1200">
                <a:solidFill>
                  <a:schemeClr val="dk1"/>
                </a:solidFill>
                <a:latin typeface="Calibri"/>
                <a:ea typeface="Calibri"/>
                <a:cs typeface="Calibri"/>
                <a:sym typeface="Calibri"/>
              </a:rPr>
              <a:t> and demand-side modeling</a:t>
            </a:r>
            <a:endParaRPr sz="1200">
              <a:solidFill>
                <a:schemeClr val="dk1"/>
              </a:solidFill>
              <a:latin typeface="Calibri"/>
              <a:ea typeface="Calibri"/>
              <a:cs typeface="Calibri"/>
              <a:sym typeface="Calibri"/>
            </a:endParaRPr>
          </a:p>
          <a:p>
            <a:pPr indent="0" lvl="0" marL="0" rtl="0" algn="l">
              <a:lnSpc>
                <a:spcPct val="100000"/>
              </a:lnSpc>
              <a:spcBef>
                <a:spcPts val="14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Key Takeaways</a:t>
            </a:r>
            <a:endParaRPr b="1" sz="1200">
              <a:solidFill>
                <a:schemeClr val="dk1"/>
              </a:solidFill>
              <a:latin typeface="Calibri"/>
              <a:ea typeface="Calibri"/>
              <a:cs typeface="Calibri"/>
              <a:sym typeface="Calibri"/>
            </a:endParaRPr>
          </a:p>
          <a:p>
            <a:pPr indent="-304800" lvl="0" marL="457200" rtl="0" algn="l">
              <a:lnSpc>
                <a:spcPct val="100000"/>
              </a:lnSpc>
              <a:spcBef>
                <a:spcPts val="12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Hybrid approaches (e.g., STL + XGBoost) effectively improve long-term forecast accuracy</a:t>
            </a:r>
            <a:endParaRPr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Drift monitoring is essential for maintaining model reliability in production</a:t>
            </a:r>
            <a:endParaRPr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Transparent tracking via W&amp;B and interactive delivery through Streamlit ensure the solution is scalable, maintainable, and actionable</a:t>
            </a:r>
            <a:endParaRPr sz="1200">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rPr b="1" lang="en" sz="1200">
                <a:solidFill>
                  <a:schemeClr val="dk1"/>
                </a:solidFill>
                <a:latin typeface="Calibri"/>
                <a:ea typeface="Calibri"/>
                <a:cs typeface="Calibri"/>
                <a:sym typeface="Calibri"/>
              </a:rPr>
              <a:t>Stakeholder Feedback Alignment</a:t>
            </a:r>
            <a:r>
              <a:rPr lang="en" sz="1200">
                <a:solidFill>
                  <a:schemeClr val="dk1"/>
                </a:solidFill>
                <a:latin typeface="Calibri"/>
                <a:ea typeface="Calibri"/>
                <a:cs typeface="Calibri"/>
                <a:sym typeface="Calibri"/>
              </a:rPr>
              <a:t>: Forecast outputs can be tailored based on stakeholder risk profiles</a:t>
            </a:r>
            <a:endParaRPr sz="1200">
              <a:solidFill>
                <a:schemeClr val="dk1"/>
              </a:solidFill>
              <a:latin typeface="Calibri"/>
              <a:ea typeface="Calibri"/>
              <a:cs typeface="Calibri"/>
              <a:sym typeface="Calibri"/>
            </a:endParaRPr>
          </a:p>
          <a:p>
            <a:pPr indent="-304800" lvl="0" marL="457200" rtl="0" algn="l">
              <a:lnSpc>
                <a:spcPct val="100000"/>
              </a:lnSpc>
              <a:spcBef>
                <a:spcPts val="12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Stakeholders vary by risk appetite—risk-takers prefer upper-bound forecasts for opportunity, risk-averse prefer lower bounds for caution, and risk-neutral rely on central forecasts for balanced planning.</a:t>
            </a:r>
            <a:endParaRPr sz="1200">
              <a:solidFill>
                <a:schemeClr val="dk1"/>
              </a:solidFill>
              <a:latin typeface="Calibri"/>
              <a:ea typeface="Calibri"/>
              <a:cs typeface="Calibri"/>
              <a:sym typeface="Calibri"/>
            </a:endParaRPr>
          </a:p>
        </p:txBody>
      </p:sp>
      <p:pic>
        <p:nvPicPr>
          <p:cNvPr id="128" name="Google Shape;128;p23"/>
          <p:cNvPicPr preferRelativeResize="0"/>
          <p:nvPr/>
        </p:nvPicPr>
        <p:blipFill>
          <a:blip r:embed="rId3">
            <a:alphaModFix/>
          </a:blip>
          <a:stretch>
            <a:fillRect/>
          </a:stretch>
        </p:blipFill>
        <p:spPr>
          <a:xfrm>
            <a:off x="6619675" y="1809550"/>
            <a:ext cx="1963550" cy="1985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128658" y="271074"/>
            <a:ext cx="7886700" cy="3648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17857"/>
              <a:buFont typeface="Calibri"/>
              <a:buNone/>
            </a:pPr>
            <a:r>
              <a:rPr lang="en">
                <a:latin typeface="Calibri"/>
                <a:ea typeface="Calibri"/>
                <a:cs typeface="Calibri"/>
                <a:sym typeface="Calibri"/>
              </a:rPr>
              <a:t>Business Understanding</a:t>
            </a:r>
            <a:endParaRPr>
              <a:latin typeface="Calibri"/>
              <a:ea typeface="Calibri"/>
              <a:cs typeface="Calibri"/>
              <a:sym typeface="Calibri"/>
            </a:endParaRPr>
          </a:p>
        </p:txBody>
      </p:sp>
      <p:sp>
        <p:nvSpPr>
          <p:cNvPr id="67" name="Google Shape;67;p15"/>
          <p:cNvSpPr txBox="1"/>
          <p:nvPr/>
        </p:nvSpPr>
        <p:spPr>
          <a:xfrm>
            <a:off x="128650" y="635725"/>
            <a:ext cx="8775900" cy="265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latin typeface="Calibri"/>
                <a:ea typeface="Calibri"/>
                <a:cs typeface="Calibri"/>
                <a:sym typeface="Calibri"/>
              </a:rPr>
              <a:t>Business Problem: </a:t>
            </a:r>
            <a:br>
              <a:rPr b="1"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Uncontrolled production changes can lead to price volatility, affecting economies worldwide. To stabilize oil prices and curb inflation, policymakers and oil producers need accurate monthly forecasts of U.S. oil production.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Success Criteria: </a:t>
            </a:r>
            <a:br>
              <a:rPr b="1" lang="en" sz="1200">
                <a:latin typeface="Calibri"/>
                <a:ea typeface="Calibri"/>
                <a:cs typeface="Calibri"/>
                <a:sym typeface="Calibri"/>
              </a:rPr>
            </a:br>
            <a:r>
              <a:rPr lang="en" sz="1200">
                <a:latin typeface="Calibri"/>
                <a:ea typeface="Calibri"/>
                <a:cs typeface="Calibri"/>
                <a:sym typeface="Calibri"/>
              </a:rPr>
              <a:t>The oil forecasting models were evaluated using RMSE, MAE, and MAPE to ensure high predictive accuracy. Model stability was validated through concept and data drift checks over time. Success was defined by low error rates, absence of significant drift, and full traceability through versioned logs in Weights &amp; Biases.</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sz="1200">
              <a:latin typeface="Calibri"/>
              <a:ea typeface="Calibri"/>
              <a:cs typeface="Calibri"/>
              <a:sym typeface="Calibri"/>
            </a:endParaRPr>
          </a:p>
          <a:p>
            <a:pPr indent="0" lvl="0" marL="0" rtl="0" algn="l">
              <a:spcBef>
                <a:spcPts val="1200"/>
              </a:spcBef>
              <a:spcAft>
                <a:spcPts val="0"/>
              </a:spcAft>
              <a:buNone/>
            </a:pPr>
            <a:r>
              <a:t/>
            </a:r>
            <a:endParaRPr b="1" sz="1100"/>
          </a:p>
          <a:p>
            <a:pPr indent="0" lvl="0" marL="0" rtl="0" algn="l">
              <a:spcBef>
                <a:spcPts val="0"/>
              </a:spcBef>
              <a:spcAft>
                <a:spcPts val="0"/>
              </a:spcAft>
              <a:buNone/>
            </a:pPr>
            <a:r>
              <a:t/>
            </a:r>
            <a:endParaRPr/>
          </a:p>
        </p:txBody>
      </p:sp>
      <p:graphicFrame>
        <p:nvGraphicFramePr>
          <p:cNvPr id="68" name="Google Shape;68;p15"/>
          <p:cNvGraphicFramePr/>
          <p:nvPr/>
        </p:nvGraphicFramePr>
        <p:xfrm>
          <a:off x="342500" y="2195575"/>
          <a:ext cx="3000000" cy="3000000"/>
        </p:xfrm>
        <a:graphic>
          <a:graphicData uri="http://schemas.openxmlformats.org/drawingml/2006/table">
            <a:tbl>
              <a:tblPr>
                <a:noFill/>
                <a:tableStyleId>{C3A9B428-9CC9-4058-BF41-0C30B412A80B}</a:tableStyleId>
              </a:tblPr>
              <a:tblGrid>
                <a:gridCol w="1520775"/>
                <a:gridCol w="6653425"/>
              </a:tblGrid>
              <a:tr h="250650">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Component</a:t>
                      </a:r>
                      <a:endParaRPr b="1" sz="1200">
                        <a:latin typeface="Calibri"/>
                        <a:ea typeface="Calibri"/>
                        <a:cs typeface="Calibri"/>
                        <a:sym typeface="Calibri"/>
                      </a:endParaRPr>
                    </a:p>
                  </a:txBody>
                  <a:tcPr marT="91425" marB="91425" marR="91425" marL="91425"/>
                </a:tc>
                <a:tc>
                  <a:txBody>
                    <a:bodyPr/>
                    <a:lstStyle/>
                    <a:p>
                      <a:pPr indent="0" lvl="0" marL="0" rtl="0" algn="ctr">
                        <a:lnSpc>
                          <a:spcPct val="115000"/>
                        </a:lnSpc>
                        <a:spcBef>
                          <a:spcPts val="0"/>
                        </a:spcBef>
                        <a:spcAft>
                          <a:spcPts val="0"/>
                        </a:spcAft>
                        <a:buNone/>
                      </a:pPr>
                      <a:r>
                        <a:rPr b="1" lang="en" sz="1200">
                          <a:latin typeface="Calibri"/>
                          <a:ea typeface="Calibri"/>
                          <a:cs typeface="Calibri"/>
                          <a:sym typeface="Calibri"/>
                        </a:rPr>
                        <a:t>Detail of SIPOC criteria</a:t>
                      </a:r>
                      <a:endParaRPr b="1" sz="1200">
                        <a:latin typeface="Calibri"/>
                        <a:ea typeface="Calibri"/>
                        <a:cs typeface="Calibri"/>
                        <a:sym typeface="Calibri"/>
                      </a:endParaRPr>
                    </a:p>
                  </a:txBody>
                  <a:tcPr marT="91425" marB="91425" marR="91425" marL="91425"/>
                </a:tc>
              </a:tr>
              <a:tr h="394800">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Suppliers (S)</a:t>
                      </a:r>
                      <a:endParaRPr sz="12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Data providers (EIA, OPEC, IMF, World Bank), Government agencies, Oil companies</a:t>
                      </a:r>
                      <a:endParaRPr sz="1200">
                        <a:latin typeface="Calibri"/>
                        <a:ea typeface="Calibri"/>
                        <a:cs typeface="Calibri"/>
                        <a:sym typeface="Calibri"/>
                      </a:endParaRPr>
                    </a:p>
                  </a:txBody>
                  <a:tcPr marT="91425" marB="91425" marR="91425" marL="91425"/>
                </a:tc>
              </a:tr>
              <a:tr h="394800">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Input (I)</a:t>
                      </a:r>
                      <a:endParaRPr sz="12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Historical oil production data, Macroeconomic indicators (inflation, GDP, interest rates)</a:t>
                      </a:r>
                      <a:endParaRPr sz="1200">
                        <a:latin typeface="Calibri"/>
                        <a:ea typeface="Calibri"/>
                        <a:cs typeface="Calibri"/>
                        <a:sym typeface="Calibri"/>
                      </a:endParaRPr>
                    </a:p>
                  </a:txBody>
                  <a:tcPr marT="91425" marB="91425" marR="91425" marL="91425"/>
                </a:tc>
              </a:tr>
              <a:tr h="538950">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Process (P)</a:t>
                      </a:r>
                      <a:endParaRPr sz="12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Data collection → EDA Preprocessing → Model training (short-term &amp; long-term forecasting) → Evaluation → Deployment</a:t>
                      </a:r>
                      <a:endParaRPr sz="1200">
                        <a:latin typeface="Calibri"/>
                        <a:ea typeface="Calibri"/>
                        <a:cs typeface="Calibri"/>
                        <a:sym typeface="Calibri"/>
                      </a:endParaRPr>
                    </a:p>
                  </a:txBody>
                  <a:tcPr marT="91425" marB="91425" marR="91425" marL="91425"/>
                </a:tc>
              </a:tr>
              <a:tr h="394800">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Outputs (O)</a:t>
                      </a:r>
                      <a:endParaRPr sz="12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 Monthly oil production forecasts, Predictive insights on inflation impact</a:t>
                      </a:r>
                      <a:endParaRPr sz="1200">
                        <a:latin typeface="Calibri"/>
                        <a:ea typeface="Calibri"/>
                        <a:cs typeface="Calibri"/>
                        <a:sym typeface="Calibri"/>
                      </a:endParaRPr>
                    </a:p>
                  </a:txBody>
                  <a:tcPr marT="91425" marB="91425" marR="91425" marL="91425"/>
                </a:tc>
              </a:tr>
              <a:tr h="394800">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Customers (C)</a:t>
                      </a:r>
                      <a:endParaRPr sz="12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 sz="1200">
                          <a:latin typeface="Calibri"/>
                          <a:ea typeface="Calibri"/>
                          <a:cs typeface="Calibri"/>
                          <a:sym typeface="Calibri"/>
                        </a:rPr>
                        <a:t>Policymakers, Economists, Oil companies, Financial analysts, Governments</a:t>
                      </a:r>
                      <a:endParaRPr sz="1200">
                        <a:latin typeface="Calibri"/>
                        <a:ea typeface="Calibri"/>
                        <a:cs typeface="Calibri"/>
                        <a:sym typeface="Calibri"/>
                      </a:endParaRPr>
                    </a:p>
                  </a:txBody>
                  <a:tcPr marT="91425" marB="91425" marR="91425" marL="91425"/>
                </a:tc>
              </a:tr>
            </a:tbl>
          </a:graphicData>
        </a:graphic>
      </p:graphicFrame>
      <p:pic>
        <p:nvPicPr>
          <p:cNvPr id="69" name="Google Shape;69;p15"/>
          <p:cNvPicPr preferRelativeResize="0"/>
          <p:nvPr/>
        </p:nvPicPr>
        <p:blipFill>
          <a:blip r:embed="rId3">
            <a:alphaModFix/>
          </a:blip>
          <a:stretch>
            <a:fillRect/>
          </a:stretch>
        </p:blipFill>
        <p:spPr>
          <a:xfrm>
            <a:off x="3438525" y="64800"/>
            <a:ext cx="960499" cy="885576"/>
          </a:xfrm>
          <a:prstGeom prst="rect">
            <a:avLst/>
          </a:prstGeom>
          <a:noFill/>
          <a:ln>
            <a:noFill/>
          </a:ln>
        </p:spPr>
      </p:pic>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252008" y="251624"/>
            <a:ext cx="7886700" cy="3648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17857"/>
              <a:buFont typeface="Calibri"/>
              <a:buNone/>
            </a:pPr>
            <a:r>
              <a:rPr lang="en">
                <a:latin typeface="Calibri"/>
                <a:ea typeface="Calibri"/>
                <a:cs typeface="Calibri"/>
                <a:sym typeface="Calibri"/>
              </a:rPr>
              <a:t>Data Understanding</a:t>
            </a:r>
            <a:endParaRPr>
              <a:latin typeface="Calibri"/>
              <a:ea typeface="Calibri"/>
              <a:cs typeface="Calibri"/>
              <a:sym typeface="Calibri"/>
            </a:endParaRPr>
          </a:p>
        </p:txBody>
      </p:sp>
      <p:sp>
        <p:nvSpPr>
          <p:cNvPr id="75" name="Google Shape;75;p16"/>
          <p:cNvSpPr txBox="1"/>
          <p:nvPr/>
        </p:nvSpPr>
        <p:spPr>
          <a:xfrm>
            <a:off x="110625" y="658575"/>
            <a:ext cx="5720100" cy="4248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Calibri"/>
              <a:buChar char="●"/>
            </a:pPr>
            <a:r>
              <a:rPr lang="en" sz="1200">
                <a:latin typeface="Calibri"/>
                <a:ea typeface="Calibri"/>
                <a:cs typeface="Calibri"/>
                <a:sym typeface="Calibri"/>
              </a:rPr>
              <a:t>The dataset used in this project was sourced from the U.S. Energy Information Administration (EIA), containing historical monthly crude oil production data for the United States. </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latin typeface="Calibri"/>
                <a:ea typeface="Calibri"/>
                <a:cs typeface="Calibri"/>
                <a:sym typeface="Calibri"/>
              </a:rPr>
              <a:t>Raw data scraped from the EIA is initially stored locally in CSV format. After preprocessing, the cleaned and transformed data is ingested into a SQLite database for structured storage and further processing.</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latin typeface="Calibri"/>
                <a:ea typeface="Calibri"/>
                <a:cs typeface="Calibri"/>
                <a:sym typeface="Calibri"/>
              </a:rPr>
              <a:t>The data spans multiple years and includes production volume (in thousand barrels) indexed by year and month. </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latin typeface="Calibri"/>
                <a:ea typeface="Calibri"/>
                <a:cs typeface="Calibri"/>
                <a:sym typeface="Calibri"/>
              </a:rPr>
              <a:t>Initial inspection revealed that the data was complete with no missing production values but required reshaping for time series analysis. </a:t>
            </a:r>
            <a:endParaRPr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Key Observations from EDA:</a:t>
            </a:r>
            <a:endParaRPr b="1" sz="1200">
              <a:latin typeface="Calibri"/>
              <a:ea typeface="Calibri"/>
              <a:cs typeface="Calibri"/>
              <a:sym typeface="Calibri"/>
            </a:endParaRPr>
          </a:p>
          <a:p>
            <a:pPr indent="-304800" lvl="0" marL="914400" rtl="0" algn="l">
              <a:spcBef>
                <a:spcPts val="0"/>
              </a:spcBef>
              <a:spcAft>
                <a:spcPts val="0"/>
              </a:spcAft>
              <a:buSzPts val="1200"/>
              <a:buFont typeface="Calibri"/>
              <a:buChar char="●"/>
            </a:pPr>
            <a:r>
              <a:rPr lang="en" sz="1200">
                <a:latin typeface="Calibri"/>
                <a:ea typeface="Calibri"/>
                <a:cs typeface="Calibri"/>
                <a:sym typeface="Calibri"/>
              </a:rPr>
              <a:t>A significant upward trend due to the shale boom post-2010</a:t>
            </a:r>
            <a:endParaRPr sz="1200">
              <a:latin typeface="Calibri"/>
              <a:ea typeface="Calibri"/>
              <a:cs typeface="Calibri"/>
              <a:sym typeface="Calibri"/>
            </a:endParaRPr>
          </a:p>
          <a:p>
            <a:pPr indent="-304800" lvl="0" marL="914400" rtl="0" algn="l">
              <a:spcBef>
                <a:spcPts val="0"/>
              </a:spcBef>
              <a:spcAft>
                <a:spcPts val="0"/>
              </a:spcAft>
              <a:buSzPts val="1200"/>
              <a:buFont typeface="Calibri"/>
              <a:buChar char="●"/>
            </a:pPr>
            <a:r>
              <a:rPr lang="en" sz="1200">
                <a:latin typeface="Calibri"/>
                <a:ea typeface="Calibri"/>
                <a:cs typeface="Calibri"/>
                <a:sym typeface="Calibri"/>
              </a:rPr>
              <a:t>Seasonal patterns observed annually (e.g., summer dips, winter peaks)</a:t>
            </a:r>
            <a:endParaRPr sz="1200">
              <a:latin typeface="Calibri"/>
              <a:ea typeface="Calibri"/>
              <a:cs typeface="Calibri"/>
              <a:sym typeface="Calibri"/>
            </a:endParaRPr>
          </a:p>
          <a:p>
            <a:pPr indent="-304800" lvl="0" marL="914400" rtl="0" algn="l">
              <a:spcBef>
                <a:spcPts val="0"/>
              </a:spcBef>
              <a:spcAft>
                <a:spcPts val="0"/>
              </a:spcAft>
              <a:buSzPts val="1200"/>
              <a:buFont typeface="Calibri"/>
              <a:buChar char="●"/>
            </a:pPr>
            <a:r>
              <a:rPr lang="en" sz="1200">
                <a:latin typeface="Calibri"/>
                <a:ea typeface="Calibri"/>
                <a:cs typeface="Calibri"/>
                <a:sym typeface="Calibri"/>
              </a:rPr>
              <a:t>Production dip during COVID-19 (2020), followed by recovery</a:t>
            </a:r>
            <a:endParaRPr sz="1200">
              <a:latin typeface="Calibri"/>
              <a:ea typeface="Calibri"/>
              <a:cs typeface="Calibri"/>
              <a:sym typeface="Calibri"/>
            </a:endParaRPr>
          </a:p>
          <a:p>
            <a:pPr indent="-304800" lvl="0" marL="914400" rtl="0" algn="l">
              <a:spcBef>
                <a:spcPts val="0"/>
              </a:spcBef>
              <a:spcAft>
                <a:spcPts val="0"/>
              </a:spcAft>
              <a:buSzPts val="1200"/>
              <a:buFont typeface="Calibri"/>
              <a:buChar char="●"/>
            </a:pPr>
            <a:r>
              <a:rPr lang="en" sz="1200">
                <a:latin typeface="Calibri"/>
                <a:ea typeface="Calibri"/>
                <a:cs typeface="Calibri"/>
                <a:sym typeface="Calibri"/>
              </a:rPr>
              <a:t>Outliers during global shocks (e.g., geopolitical tensions, natural disasters)</a:t>
            </a:r>
            <a:endParaRPr sz="1200">
              <a:latin typeface="Calibri"/>
              <a:ea typeface="Calibri"/>
              <a:cs typeface="Calibri"/>
              <a:sym typeface="Calibri"/>
            </a:endParaRPr>
          </a:p>
          <a:p>
            <a:pPr indent="-304800" lvl="0" marL="914400" rtl="0" algn="l">
              <a:spcBef>
                <a:spcPts val="0"/>
              </a:spcBef>
              <a:spcAft>
                <a:spcPts val="0"/>
              </a:spcAft>
              <a:buSzPts val="1200"/>
              <a:buFont typeface="Calibri"/>
              <a:buChar char="●"/>
            </a:pPr>
            <a:r>
              <a:rPr lang="en" sz="1200">
                <a:solidFill>
                  <a:schemeClr val="dk1"/>
                </a:solidFill>
                <a:latin typeface="Calibri"/>
                <a:ea typeface="Calibri"/>
                <a:cs typeface="Calibri"/>
                <a:sym typeface="Calibri"/>
              </a:rPr>
              <a:t>Initial exploratory visualizations included decomposition plots (seasonal_decompose()), ACF/PACF plots, and moving average smoothing to understand trend-stationarity and lag correlations.</a:t>
            </a:r>
            <a:endParaRPr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Challenges Identified:</a:t>
            </a:r>
            <a:endParaRPr sz="1200">
              <a:highlight>
                <a:schemeClr val="lt1"/>
              </a:highlight>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latin typeface="Calibri"/>
                <a:ea typeface="Calibri"/>
                <a:cs typeface="Calibri"/>
                <a:sym typeface="Calibri"/>
              </a:rPr>
              <a:t>Seasonality captured using lag and rolling statistics</a:t>
            </a: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latin typeface="Calibri"/>
                <a:ea typeface="Calibri"/>
                <a:cs typeface="Calibri"/>
                <a:sym typeface="Calibri"/>
              </a:rPr>
              <a:t>External factor incorporation planned but yet to be fully integrated (e.g., inflation/elections data)</a:t>
            </a:r>
            <a:endParaRPr sz="1100"/>
          </a:p>
        </p:txBody>
      </p:sp>
      <p:pic>
        <p:nvPicPr>
          <p:cNvPr descr="Edge computing abstract concept vector illustration. (Provided by Getty Images)" id="76" name="Google Shape;76;p16"/>
          <p:cNvPicPr preferRelativeResize="0"/>
          <p:nvPr/>
        </p:nvPicPr>
        <p:blipFill>
          <a:blip r:embed="rId3">
            <a:alphaModFix/>
          </a:blip>
          <a:stretch>
            <a:fillRect/>
          </a:stretch>
        </p:blipFill>
        <p:spPr>
          <a:xfrm>
            <a:off x="5504400" y="824225"/>
            <a:ext cx="3493374" cy="3495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183008" y="282699"/>
            <a:ext cx="7886700" cy="3648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17857"/>
              <a:buFont typeface="Calibri"/>
              <a:buNone/>
            </a:pPr>
            <a:r>
              <a:rPr lang="en">
                <a:latin typeface="Calibri"/>
                <a:ea typeface="Calibri"/>
                <a:cs typeface="Calibri"/>
                <a:sym typeface="Calibri"/>
              </a:rPr>
              <a:t>Data Preparation</a:t>
            </a:r>
            <a:endParaRPr>
              <a:latin typeface="Calibri"/>
              <a:ea typeface="Calibri"/>
              <a:cs typeface="Calibri"/>
              <a:sym typeface="Calibri"/>
            </a:endParaRPr>
          </a:p>
        </p:txBody>
      </p:sp>
      <p:sp>
        <p:nvSpPr>
          <p:cNvPr id="82" name="Google Shape;82;p17"/>
          <p:cNvSpPr txBox="1"/>
          <p:nvPr/>
        </p:nvSpPr>
        <p:spPr>
          <a:xfrm>
            <a:off x="117775" y="946425"/>
            <a:ext cx="8442300" cy="38589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Reshaping &amp; Melting</a:t>
            </a:r>
            <a:br>
              <a:rPr b="1" lang="en" sz="1100">
                <a:solidFill>
                  <a:schemeClr val="dk1"/>
                </a:solidFill>
              </a:rPr>
            </a:br>
            <a:r>
              <a:rPr lang="en" sz="1100">
                <a:solidFill>
                  <a:schemeClr val="dk1"/>
                </a:solidFill>
              </a:rPr>
              <a:t>Transformed wide-format data into long-format time series with one row per month.</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Datetime Construction</a:t>
            </a:r>
            <a:br>
              <a:rPr b="1" lang="en" sz="1100">
                <a:solidFill>
                  <a:schemeClr val="dk1"/>
                </a:solidFill>
              </a:rPr>
            </a:br>
            <a:r>
              <a:rPr lang="en" sz="1100">
                <a:solidFill>
                  <a:schemeClr val="dk1"/>
                </a:solidFill>
              </a:rPr>
              <a:t>Combined year and month into a unified datetime index (monthly frequency).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Data Cleaning</a:t>
            </a:r>
            <a:br>
              <a:rPr b="1" lang="en" sz="1100">
                <a:solidFill>
                  <a:schemeClr val="dk1"/>
                </a:solidFill>
              </a:rPr>
            </a:br>
            <a:r>
              <a:rPr lang="en" sz="1100">
                <a:solidFill>
                  <a:schemeClr val="dk1"/>
                </a:solidFill>
              </a:rPr>
              <a:t>Removed commas from values, converted to integers.</a:t>
            </a:r>
            <a:br>
              <a:rPr lang="en" sz="1100">
                <a:solidFill>
                  <a:schemeClr val="dk1"/>
                </a:solidFill>
              </a:rPr>
            </a:br>
            <a:r>
              <a:rPr b="1" lang="en" sz="1100">
                <a:solidFill>
                  <a:schemeClr val="dk1"/>
                </a:solidFill>
              </a:rPr>
              <a:t>No missing values</a:t>
            </a:r>
            <a:r>
              <a:rPr lang="en" sz="1100">
                <a:solidFill>
                  <a:schemeClr val="dk1"/>
                </a:solidFill>
              </a:rPr>
              <a:t> were found in the dataset; any anomalies were handled during type conversion.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Filtering</a:t>
            </a:r>
            <a:br>
              <a:rPr b="1" lang="en" sz="1100">
                <a:solidFill>
                  <a:schemeClr val="dk1"/>
                </a:solidFill>
              </a:rPr>
            </a:br>
            <a:r>
              <a:rPr lang="en" sz="1100">
                <a:solidFill>
                  <a:schemeClr val="dk1"/>
                </a:solidFill>
              </a:rPr>
              <a:t>Retained data from </a:t>
            </a:r>
            <a:r>
              <a:rPr b="1" lang="en" sz="1100">
                <a:solidFill>
                  <a:schemeClr val="dk1"/>
                </a:solidFill>
              </a:rPr>
              <a:t>January 2010 onward</a:t>
            </a:r>
            <a:r>
              <a:rPr lang="en" sz="1100">
                <a:solidFill>
                  <a:schemeClr val="dk1"/>
                </a:solidFill>
              </a:rPr>
              <a:t>, focusing on the post–</a:t>
            </a:r>
            <a:r>
              <a:rPr b="1" lang="en" sz="1100">
                <a:solidFill>
                  <a:schemeClr val="dk1"/>
                </a:solidFill>
              </a:rPr>
              <a:t>shale boom</a:t>
            </a:r>
            <a:r>
              <a:rPr lang="en" sz="1100">
                <a:solidFill>
                  <a:schemeClr val="dk1"/>
                </a:solidFill>
              </a:rPr>
              <a:t> era for modern relevance.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Outlier Handling</a:t>
            </a:r>
            <a:br>
              <a:rPr b="1" lang="en" sz="1100">
                <a:solidFill>
                  <a:schemeClr val="dk1"/>
                </a:solidFill>
              </a:rPr>
            </a:br>
            <a:r>
              <a:rPr lang="en" sz="1100">
                <a:solidFill>
                  <a:schemeClr val="dk1"/>
                </a:solidFill>
              </a:rPr>
              <a:t> Used </a:t>
            </a:r>
            <a:r>
              <a:rPr lang="en" sz="1100">
                <a:solidFill>
                  <a:schemeClr val="dk1"/>
                </a:solidFill>
              </a:rPr>
              <a:t>box plots</a:t>
            </a:r>
            <a:r>
              <a:rPr lang="en" sz="1100">
                <a:solidFill>
                  <a:schemeClr val="dk1"/>
                </a:solidFill>
              </a:rPr>
              <a:t> and summary stats to identify anomalies.</a:t>
            </a:r>
            <a:br>
              <a:rPr lang="en" sz="1100">
                <a:solidFill>
                  <a:schemeClr val="dk1"/>
                </a:solidFill>
              </a:rPr>
            </a:br>
            <a:r>
              <a:rPr lang="en" sz="1100">
                <a:solidFill>
                  <a:schemeClr val="dk1"/>
                </a:solidFill>
              </a:rPr>
              <a:t> Retained values unless clearly erroneous, preserving real production shocks.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Train-Test Split</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Short-Term</a:t>
            </a:r>
            <a:r>
              <a:rPr lang="en" sz="1100">
                <a:solidFill>
                  <a:schemeClr val="dk1"/>
                </a:solidFill>
              </a:rPr>
              <a:t>: Fixed split at </a:t>
            </a:r>
            <a:r>
              <a:rPr b="1" lang="en" sz="1100">
                <a:solidFill>
                  <a:schemeClr val="dk1"/>
                </a:solidFill>
              </a:rPr>
              <a:t>January 2024</a:t>
            </a:r>
            <a:r>
              <a:rPr lang="en" sz="1100">
                <a:solidFill>
                  <a:schemeClr val="dk1"/>
                </a:solidFill>
              </a:rPr>
              <a:t> to simulate near-future prediction.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Long-Term</a:t>
            </a:r>
            <a:r>
              <a:rPr lang="en" sz="1100">
                <a:solidFill>
                  <a:schemeClr val="dk1"/>
                </a:solidFill>
              </a:rPr>
              <a:t>: Last </a:t>
            </a:r>
            <a:r>
              <a:rPr b="1" lang="en" sz="1100">
                <a:solidFill>
                  <a:schemeClr val="dk1"/>
                </a:solidFill>
              </a:rPr>
              <a:t>60 months</a:t>
            </a:r>
            <a:r>
              <a:rPr lang="en" sz="1100">
                <a:solidFill>
                  <a:schemeClr val="dk1"/>
                </a:solidFill>
              </a:rPr>
              <a:t> held out for multi-year forecast validation.</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SzPts val="1100"/>
              <a:buChar char="●"/>
            </a:pPr>
            <a:r>
              <a:rPr b="1" lang="en" sz="1100">
                <a:solidFill>
                  <a:schemeClr val="dk1"/>
                </a:solidFill>
              </a:rPr>
              <a:t>Feature Engineering (ML Models)</a:t>
            </a:r>
            <a:br>
              <a:rPr b="1" lang="en" sz="1100">
                <a:solidFill>
                  <a:schemeClr val="dk1"/>
                </a:solidFill>
              </a:rPr>
            </a:br>
            <a:r>
              <a:rPr lang="en" sz="1100">
                <a:solidFill>
                  <a:schemeClr val="dk1"/>
                </a:solidFill>
              </a:rPr>
              <a:t>Created lag features (</a:t>
            </a:r>
            <a:r>
              <a:rPr lang="en" sz="1100">
                <a:solidFill>
                  <a:srgbClr val="188038"/>
                </a:solidFill>
                <a:latin typeface="Roboto Mono"/>
                <a:ea typeface="Roboto Mono"/>
                <a:cs typeface="Roboto Mono"/>
                <a:sym typeface="Roboto Mono"/>
              </a:rPr>
              <a:t>lag_1</a:t>
            </a:r>
            <a:r>
              <a:rPr lang="en" sz="1100">
                <a:solidFill>
                  <a:schemeClr val="dk1"/>
                </a:solidFill>
              </a:rPr>
              <a:t>, </a:t>
            </a:r>
            <a:r>
              <a:rPr lang="en" sz="1100">
                <a:solidFill>
                  <a:srgbClr val="188038"/>
                </a:solidFill>
                <a:latin typeface="Roboto Mono"/>
                <a:ea typeface="Roboto Mono"/>
                <a:cs typeface="Roboto Mono"/>
                <a:sym typeface="Roboto Mono"/>
              </a:rPr>
              <a:t>lag_2</a:t>
            </a:r>
            <a:r>
              <a:rPr lang="en" sz="1100">
                <a:solidFill>
                  <a:schemeClr val="dk1"/>
                </a:solidFill>
              </a:rPr>
              <a:t>, </a:t>
            </a:r>
            <a:r>
              <a:rPr lang="en" sz="1100">
                <a:solidFill>
                  <a:srgbClr val="188038"/>
                </a:solidFill>
                <a:latin typeface="Roboto Mono"/>
                <a:ea typeface="Roboto Mono"/>
                <a:cs typeface="Roboto Mono"/>
                <a:sym typeface="Roboto Mono"/>
              </a:rPr>
              <a:t>lag_3</a:t>
            </a:r>
            <a:r>
              <a:rPr lang="en" sz="1100">
                <a:solidFill>
                  <a:schemeClr val="dk1"/>
                </a:solidFill>
              </a:rPr>
              <a:t>, </a:t>
            </a:r>
            <a:r>
              <a:rPr lang="en" sz="1100">
                <a:solidFill>
                  <a:srgbClr val="188038"/>
                </a:solidFill>
                <a:latin typeface="Roboto Mono"/>
                <a:ea typeface="Roboto Mono"/>
                <a:cs typeface="Roboto Mono"/>
                <a:sym typeface="Roboto Mono"/>
              </a:rPr>
              <a:t>lag_6</a:t>
            </a:r>
            <a:r>
              <a:rPr lang="en" sz="1100">
                <a:solidFill>
                  <a:schemeClr val="dk1"/>
                </a:solidFill>
              </a:rPr>
              <a:t>, </a:t>
            </a:r>
            <a:r>
              <a:rPr lang="en" sz="1100">
                <a:solidFill>
                  <a:srgbClr val="188038"/>
                </a:solidFill>
                <a:latin typeface="Roboto Mono"/>
                <a:ea typeface="Roboto Mono"/>
                <a:cs typeface="Roboto Mono"/>
                <a:sym typeface="Roboto Mono"/>
              </a:rPr>
              <a:t>lag_12</a:t>
            </a:r>
            <a:r>
              <a:rPr lang="en" sz="1100">
                <a:solidFill>
                  <a:schemeClr val="dk1"/>
                </a:solidFill>
              </a:rPr>
              <a:t>) and time variables (</a:t>
            </a:r>
            <a:r>
              <a:rPr lang="en" sz="1100">
                <a:solidFill>
                  <a:srgbClr val="188038"/>
                </a:solidFill>
                <a:latin typeface="Roboto Mono"/>
                <a:ea typeface="Roboto Mono"/>
                <a:cs typeface="Roboto Mono"/>
                <a:sym typeface="Roboto Mono"/>
              </a:rPr>
              <a:t>month</a:t>
            </a:r>
            <a:r>
              <a:rPr lang="en" sz="1100">
                <a:solidFill>
                  <a:schemeClr val="dk1"/>
                </a:solidFill>
              </a:rPr>
              <a:t>, </a:t>
            </a:r>
            <a:r>
              <a:rPr lang="en" sz="1100">
                <a:solidFill>
                  <a:srgbClr val="188038"/>
                </a:solidFill>
                <a:latin typeface="Roboto Mono"/>
                <a:ea typeface="Roboto Mono"/>
                <a:cs typeface="Roboto Mono"/>
                <a:sym typeface="Roboto Mono"/>
              </a:rPr>
              <a:t>year</a:t>
            </a:r>
            <a:r>
              <a:rPr lang="en" sz="1100">
                <a:solidFill>
                  <a:schemeClr val="dk1"/>
                </a:solidFill>
              </a:rPr>
              <a:t>) to model temporal dependencies.</a:t>
            </a:r>
            <a:endParaRPr b="1" sz="1200">
              <a:solidFill>
                <a:schemeClr val="dk1"/>
              </a:solidFill>
              <a:latin typeface="Calibri"/>
              <a:ea typeface="Calibri"/>
              <a:cs typeface="Calibri"/>
              <a:sym typeface="Calibri"/>
            </a:endParaRPr>
          </a:p>
        </p:txBody>
      </p:sp>
      <p:pic>
        <p:nvPicPr>
          <p:cNvPr id="83" name="Google Shape;83;p17"/>
          <p:cNvPicPr preferRelativeResize="0"/>
          <p:nvPr/>
        </p:nvPicPr>
        <p:blipFill>
          <a:blip r:embed="rId3">
            <a:alphaModFix/>
          </a:blip>
          <a:stretch>
            <a:fillRect/>
          </a:stretch>
        </p:blipFill>
        <p:spPr>
          <a:xfrm>
            <a:off x="6598750" y="457200"/>
            <a:ext cx="2335700" cy="165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596803" y="220250"/>
            <a:ext cx="4724700" cy="364800"/>
          </a:xfrm>
          <a:prstGeom prst="rect">
            <a:avLst/>
          </a:prstGeom>
          <a:noFill/>
          <a:ln>
            <a:noFill/>
          </a:ln>
        </p:spPr>
        <p:txBody>
          <a:bodyPr anchorCtr="0" anchor="ctr" bIns="34275" lIns="68575" spcFirstLastPara="1" rIns="68575" wrap="square" tIns="34275">
            <a:normAutofit fontScale="90000"/>
          </a:bodyPr>
          <a:lstStyle/>
          <a:p>
            <a:pPr indent="0" lvl="0" marL="0" rtl="0" algn="r">
              <a:lnSpc>
                <a:spcPct val="90000"/>
              </a:lnSpc>
              <a:spcBef>
                <a:spcPts val="0"/>
              </a:spcBef>
              <a:spcAft>
                <a:spcPts val="0"/>
              </a:spcAft>
              <a:buClr>
                <a:schemeClr val="dk1"/>
              </a:buClr>
              <a:buSzPct val="117857"/>
              <a:buFont typeface="Calibri"/>
              <a:buNone/>
            </a:pPr>
            <a:r>
              <a:rPr lang="en">
                <a:latin typeface="Calibri"/>
                <a:ea typeface="Calibri"/>
                <a:cs typeface="Calibri"/>
                <a:sym typeface="Calibri"/>
              </a:rPr>
              <a:t>Pipeline Development</a:t>
            </a:r>
            <a:endParaRPr>
              <a:latin typeface="Calibri"/>
              <a:ea typeface="Calibri"/>
              <a:cs typeface="Calibri"/>
              <a:sym typeface="Calibri"/>
            </a:endParaRPr>
          </a:p>
        </p:txBody>
      </p:sp>
      <p:sp>
        <p:nvSpPr>
          <p:cNvPr id="89" name="Google Shape;89;p18"/>
          <p:cNvSpPr txBox="1"/>
          <p:nvPr/>
        </p:nvSpPr>
        <p:spPr>
          <a:xfrm>
            <a:off x="3041200" y="722400"/>
            <a:ext cx="6123600" cy="4346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Forecasting Models</a:t>
            </a:r>
            <a:endParaRPr b="1"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Short-Term Models</a:t>
            </a:r>
            <a:r>
              <a:rPr lang="en" sz="1200">
                <a:solidFill>
                  <a:schemeClr val="dk1"/>
                </a:solidFill>
                <a:latin typeface="Calibri"/>
                <a:ea typeface="Calibri"/>
                <a:cs typeface="Calibri"/>
                <a:sym typeface="Calibri"/>
              </a:rPr>
              <a:t>: ETS, ARIMA + STL, SARIMA, Prophet, STL + LSTM</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Long-Term Models</a:t>
            </a:r>
            <a:r>
              <a:rPr lang="en" sz="1200">
                <a:solidFill>
                  <a:schemeClr val="dk1"/>
                </a:solidFill>
                <a:latin typeface="Calibri"/>
                <a:ea typeface="Calibri"/>
                <a:cs typeface="Calibri"/>
                <a:sym typeface="Calibri"/>
              </a:rPr>
              <a:t>: XGBoost, Hybrid STL + XGBoost, Prophet (log), STL + LSTM</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Evaluated models using RMSE, MAE, and MAPE and ranked the models</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Best models selected: </a:t>
            </a:r>
            <a:r>
              <a:rPr b="1" lang="en" sz="1200">
                <a:solidFill>
                  <a:schemeClr val="dk1"/>
                </a:solidFill>
                <a:latin typeface="Calibri"/>
                <a:ea typeface="Calibri"/>
                <a:cs typeface="Calibri"/>
                <a:sym typeface="Calibri"/>
              </a:rPr>
              <a:t>ETS (short-term)</a:t>
            </a:r>
            <a:r>
              <a:rPr lang="en" sz="1200">
                <a:solidFill>
                  <a:schemeClr val="dk1"/>
                </a:solidFill>
                <a:latin typeface="Calibri"/>
                <a:ea typeface="Calibri"/>
                <a:cs typeface="Calibri"/>
                <a:sym typeface="Calibri"/>
              </a:rPr>
              <a:t> and </a:t>
            </a:r>
            <a:r>
              <a:rPr b="1" lang="en" sz="1200">
                <a:solidFill>
                  <a:schemeClr val="dk1"/>
                </a:solidFill>
                <a:latin typeface="Calibri"/>
                <a:ea typeface="Calibri"/>
                <a:cs typeface="Calibri"/>
                <a:sym typeface="Calibri"/>
              </a:rPr>
              <a:t>Hybrid STL + XGBoost (long-term)</a:t>
            </a:r>
            <a:r>
              <a:rPr lang="en" sz="1200">
                <a:solidFill>
                  <a:schemeClr val="dk1"/>
                </a:solidFill>
                <a:latin typeface="Calibri"/>
                <a:ea typeface="Calibri"/>
                <a:cs typeface="Calibri"/>
                <a:sym typeface="Calibri"/>
              </a:rPr>
              <a:t>.</a:t>
            </a:r>
            <a:endParaRPr sz="1200">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Drift Detection</a:t>
            </a:r>
            <a:endParaRPr b="1"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Monitored </a:t>
            </a:r>
            <a:r>
              <a:rPr b="1" lang="en" sz="1200">
                <a:solidFill>
                  <a:schemeClr val="dk1"/>
                </a:solidFill>
                <a:latin typeface="Calibri"/>
                <a:ea typeface="Calibri"/>
                <a:cs typeface="Calibri"/>
                <a:sym typeface="Calibri"/>
              </a:rPr>
              <a:t>concept drift</a:t>
            </a:r>
            <a:r>
              <a:rPr lang="en" sz="1200">
                <a:solidFill>
                  <a:schemeClr val="dk1"/>
                </a:solidFill>
                <a:latin typeface="Calibri"/>
                <a:ea typeface="Calibri"/>
                <a:cs typeface="Calibri"/>
                <a:sym typeface="Calibri"/>
              </a:rPr>
              <a:t> using rolling RMSE and MAPE.</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Checked </a:t>
            </a:r>
            <a:r>
              <a:rPr b="1" lang="en" sz="1200">
                <a:solidFill>
                  <a:schemeClr val="dk1"/>
                </a:solidFill>
                <a:latin typeface="Calibri"/>
                <a:ea typeface="Calibri"/>
                <a:cs typeface="Calibri"/>
                <a:sym typeface="Calibri"/>
              </a:rPr>
              <a:t>data drift</a:t>
            </a:r>
            <a:r>
              <a:rPr lang="en" sz="1200">
                <a:solidFill>
                  <a:schemeClr val="dk1"/>
                </a:solidFill>
                <a:latin typeface="Calibri"/>
                <a:ea typeface="Calibri"/>
                <a:cs typeface="Calibri"/>
                <a:sym typeface="Calibri"/>
              </a:rPr>
              <a:t> using statistical tests on input features (KS test).</a:t>
            </a:r>
            <a:endParaRPr b="1" sz="1200">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Model Tracking &amp; Logging</a:t>
            </a:r>
            <a:endParaRPr b="1"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Logged metrics, plots, and model artifacts to </a:t>
            </a:r>
            <a:r>
              <a:rPr b="1" lang="en" sz="1200">
                <a:solidFill>
                  <a:schemeClr val="dk1"/>
                </a:solidFill>
                <a:latin typeface="Calibri"/>
                <a:ea typeface="Calibri"/>
                <a:cs typeface="Calibri"/>
                <a:sym typeface="Calibri"/>
              </a:rPr>
              <a:t>Weights &amp; Biases</a:t>
            </a:r>
            <a:r>
              <a:rPr lang="en" sz="1200">
                <a:solidFill>
                  <a:schemeClr val="dk1"/>
                </a:solidFill>
                <a:latin typeface="Calibri"/>
                <a:ea typeface="Calibri"/>
                <a:cs typeface="Calibri"/>
                <a:sym typeface="Calibri"/>
              </a:rPr>
              <a:t> for traceability.</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Drift monitoring and version control integrated with W&amp;B runs.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Forecast Delivery</a:t>
            </a:r>
            <a:endParaRPr b="1"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a </a:t>
            </a:r>
            <a:r>
              <a:rPr b="1" lang="en" sz="1200">
                <a:solidFill>
                  <a:schemeClr val="dk1"/>
                </a:solidFill>
                <a:latin typeface="Calibri"/>
                <a:ea typeface="Calibri"/>
                <a:cs typeface="Calibri"/>
                <a:sym typeface="Calibri"/>
              </a:rPr>
              <a:t>Streamlit app</a:t>
            </a:r>
            <a:r>
              <a:rPr lang="en" sz="1200">
                <a:solidFill>
                  <a:schemeClr val="dk1"/>
                </a:solidFill>
                <a:latin typeface="Calibri"/>
                <a:ea typeface="Calibri"/>
                <a:cs typeface="Calibri"/>
                <a:sym typeface="Calibri"/>
              </a:rPr>
              <a:t> to visualize forecasts and insights for business users.</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Included interactive plots, confidence intervals, and performance summaries.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Project Repository</a:t>
            </a:r>
            <a:endParaRPr b="1"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 code, notebooks, and artifacts are organized and saved in a </a:t>
            </a:r>
            <a:r>
              <a:rPr b="1" lang="en" sz="1200">
                <a:solidFill>
                  <a:schemeClr val="dk1"/>
                </a:solidFill>
                <a:latin typeface="Calibri"/>
                <a:ea typeface="Calibri"/>
                <a:cs typeface="Calibri"/>
                <a:sym typeface="Calibri"/>
              </a:rPr>
              <a:t>GitHub repository</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Ensures version control, team collaboration, and reproducibility.</a:t>
            </a:r>
            <a:endParaRPr sz="1200">
              <a:solidFill>
                <a:schemeClr val="dk1"/>
              </a:solidFill>
              <a:latin typeface="Calibri"/>
              <a:ea typeface="Calibri"/>
              <a:cs typeface="Calibri"/>
              <a:sym typeface="Calibri"/>
            </a:endParaRPr>
          </a:p>
          <a:p>
            <a:pPr indent="0" lvl="0" marL="0" rtl="0" algn="l">
              <a:spcBef>
                <a:spcPts val="1200"/>
              </a:spcBef>
              <a:spcAft>
                <a:spcPts val="0"/>
              </a:spcAft>
              <a:buNone/>
            </a:pPr>
            <a:r>
              <a:t/>
            </a:r>
            <a:endParaRPr sz="1200">
              <a:latin typeface="Calibri"/>
              <a:ea typeface="Calibri"/>
              <a:cs typeface="Calibri"/>
              <a:sym typeface="Calibri"/>
            </a:endParaRPr>
          </a:p>
        </p:txBody>
      </p:sp>
      <p:pic>
        <p:nvPicPr>
          <p:cNvPr id="90" name="Google Shape;90;p18"/>
          <p:cNvPicPr preferRelativeResize="0"/>
          <p:nvPr/>
        </p:nvPicPr>
        <p:blipFill>
          <a:blip r:embed="rId3">
            <a:alphaModFix/>
          </a:blip>
          <a:stretch>
            <a:fillRect/>
          </a:stretch>
        </p:blipFill>
        <p:spPr>
          <a:xfrm>
            <a:off x="0" y="1658300"/>
            <a:ext cx="3350399" cy="1826899"/>
          </a:xfrm>
          <a:prstGeom prst="rect">
            <a:avLst/>
          </a:prstGeom>
          <a:noFill/>
          <a:ln>
            <a:noFill/>
          </a:ln>
        </p:spPr>
      </p:pic>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128658" y="152224"/>
            <a:ext cx="7886700" cy="36466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17857"/>
              <a:buFont typeface="Calibri"/>
              <a:buNone/>
            </a:pPr>
            <a:r>
              <a:rPr lang="en">
                <a:latin typeface="Calibri"/>
                <a:ea typeface="Calibri"/>
                <a:cs typeface="Calibri"/>
                <a:sym typeface="Calibri"/>
              </a:rPr>
              <a:t>Modeling and </a:t>
            </a:r>
            <a:r>
              <a:rPr lang="en">
                <a:latin typeface="Calibri"/>
                <a:ea typeface="Calibri"/>
                <a:cs typeface="Calibri"/>
                <a:sym typeface="Calibri"/>
              </a:rPr>
              <a:t>Evaluation</a:t>
            </a:r>
            <a:endParaRPr>
              <a:latin typeface="Calibri"/>
              <a:ea typeface="Calibri"/>
              <a:cs typeface="Calibri"/>
              <a:sym typeface="Calibri"/>
            </a:endParaRPr>
          </a:p>
        </p:txBody>
      </p:sp>
      <p:sp>
        <p:nvSpPr>
          <p:cNvPr id="96" name="Google Shape;96;p19"/>
          <p:cNvSpPr txBox="1"/>
          <p:nvPr/>
        </p:nvSpPr>
        <p:spPr>
          <a:xfrm>
            <a:off x="128650" y="516875"/>
            <a:ext cx="8968500" cy="4442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Short-Term Forecasting</a:t>
            </a:r>
            <a:endParaRPr b="1"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Exponential Smoothing (ETS)</a:t>
            </a:r>
            <a:r>
              <a:rPr lang="en" sz="1200">
                <a:solidFill>
                  <a:schemeClr val="dk1"/>
                </a:solidFill>
                <a:latin typeface="Calibri"/>
                <a:ea typeface="Calibri"/>
                <a:cs typeface="Calibri"/>
                <a:sym typeface="Calibri"/>
              </a:rPr>
              <a:t>: Provided strong baseline performance with minimal tuning and excellent fit for recent seasonality.</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ARIMA + STL</a:t>
            </a:r>
            <a:r>
              <a:rPr lang="en" sz="1200">
                <a:solidFill>
                  <a:schemeClr val="dk1"/>
                </a:solidFill>
                <a:latin typeface="Calibri"/>
                <a:ea typeface="Calibri"/>
                <a:cs typeface="Calibri"/>
                <a:sym typeface="Calibri"/>
              </a:rPr>
              <a:t>: Used STL decomposition to separate seasonality before fitting ARIMA to the residuals.</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SARIMA</a:t>
            </a:r>
            <a:r>
              <a:rPr lang="en" sz="1200">
                <a:solidFill>
                  <a:schemeClr val="dk1"/>
                </a:solidFill>
                <a:latin typeface="Calibri"/>
                <a:ea typeface="Calibri"/>
                <a:cs typeface="Calibri"/>
                <a:sym typeface="Calibri"/>
              </a:rPr>
              <a:t>: Applied to model both autoregressive and seasonal components simultaneously.</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Prophet</a:t>
            </a:r>
            <a:r>
              <a:rPr lang="en" sz="1200">
                <a:solidFill>
                  <a:schemeClr val="dk1"/>
                </a:solidFill>
                <a:latin typeface="Calibri"/>
                <a:ea typeface="Calibri"/>
                <a:cs typeface="Calibri"/>
                <a:sym typeface="Calibri"/>
              </a:rPr>
              <a:t>: Automatically captured trend and seasonal patterns with calendar-based flexibility.</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STL + LSTM</a:t>
            </a:r>
            <a:r>
              <a:rPr lang="en" sz="1200">
                <a:solidFill>
                  <a:schemeClr val="dk1"/>
                </a:solidFill>
                <a:latin typeface="Calibri"/>
                <a:ea typeface="Calibri"/>
                <a:cs typeface="Calibri"/>
                <a:sym typeface="Calibri"/>
              </a:rPr>
              <a:t>: Combined decomposition with deep learning to forecast residual patterns.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Long-Term Forecasting</a:t>
            </a:r>
            <a:endParaRPr b="1"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XGBoost</a:t>
            </a:r>
            <a:r>
              <a:rPr lang="en" sz="1200">
                <a:solidFill>
                  <a:schemeClr val="dk1"/>
                </a:solidFill>
                <a:latin typeface="Calibri"/>
                <a:ea typeface="Calibri"/>
                <a:cs typeface="Calibri"/>
                <a:sym typeface="Calibri"/>
              </a:rPr>
              <a:t>: Trained using engineered features like lags, month, and year to learn long-term production trends.</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Hybrid STL + XGBoost</a:t>
            </a:r>
            <a:r>
              <a:rPr lang="en" sz="1200">
                <a:solidFill>
                  <a:schemeClr val="dk1"/>
                </a:solidFill>
                <a:latin typeface="Calibri"/>
                <a:ea typeface="Calibri"/>
                <a:cs typeface="Calibri"/>
                <a:sym typeface="Calibri"/>
              </a:rPr>
              <a:t>: Modeled the residual component from STL decomposition using XGBoost for improved accuracy.</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STL + LSTM</a:t>
            </a:r>
            <a:r>
              <a:rPr lang="en" sz="1200">
                <a:solidFill>
                  <a:schemeClr val="dk1"/>
                </a:solidFill>
                <a:latin typeface="Calibri"/>
                <a:ea typeface="Calibri"/>
                <a:cs typeface="Calibri"/>
                <a:sym typeface="Calibri"/>
              </a:rPr>
              <a:t>: Applied deep learning to forecast long-term residuals after deseasonalization.</a:t>
            </a:r>
            <a:endParaRPr sz="1200">
              <a:solidFill>
                <a:schemeClr val="dk1"/>
              </a:solidFill>
              <a:latin typeface="Calibri"/>
              <a:ea typeface="Calibri"/>
              <a:cs typeface="Calibri"/>
              <a:sym typeface="Calibri"/>
            </a:endParaRPr>
          </a:p>
          <a:p>
            <a:pPr indent="-304800" lvl="1" marL="914400" rtl="0" algn="l">
              <a:lnSpc>
                <a:spcPct val="115000"/>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Prophet (log)</a:t>
            </a:r>
            <a:r>
              <a:rPr lang="en" sz="1200">
                <a:solidFill>
                  <a:schemeClr val="dk1"/>
                </a:solidFill>
                <a:latin typeface="Calibri"/>
                <a:ea typeface="Calibri"/>
                <a:cs typeface="Calibri"/>
                <a:sym typeface="Calibri"/>
              </a:rPr>
              <a:t>: Used log-transformed production values to stabilize variance over the long horizon.</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 sz="1200">
                <a:solidFill>
                  <a:schemeClr val="dk1"/>
                </a:solidFill>
                <a:latin typeface="Calibri"/>
                <a:ea typeface="Calibri"/>
                <a:cs typeface="Calibri"/>
                <a:sym typeface="Calibri"/>
              </a:rPr>
              <a:t>Models were tested on a </a:t>
            </a:r>
            <a:r>
              <a:rPr b="1" lang="en" sz="1200">
                <a:solidFill>
                  <a:schemeClr val="dk1"/>
                </a:solidFill>
                <a:latin typeface="Calibri"/>
                <a:ea typeface="Calibri"/>
                <a:cs typeface="Calibri"/>
                <a:sym typeface="Calibri"/>
              </a:rPr>
              <a:t>holdout period</a:t>
            </a:r>
            <a:r>
              <a:rPr lang="en" sz="1200">
                <a:solidFill>
                  <a:schemeClr val="dk1"/>
                </a:solidFill>
                <a:latin typeface="Calibri"/>
                <a:ea typeface="Calibri"/>
                <a:cs typeface="Calibri"/>
                <a:sym typeface="Calibri"/>
              </a:rPr>
              <a:t>, with:</a:t>
            </a:r>
            <a:endParaRPr sz="1200">
              <a:solidFill>
                <a:schemeClr val="dk1"/>
              </a:solidFill>
              <a:latin typeface="Calibri"/>
              <a:ea typeface="Calibri"/>
              <a:cs typeface="Calibri"/>
              <a:sym typeface="Calibri"/>
            </a:endParaRPr>
          </a:p>
          <a:p>
            <a:pPr indent="-304800" lvl="0" marL="457200" rtl="0" algn="l">
              <a:lnSpc>
                <a:spcPct val="115000"/>
              </a:lnSpc>
              <a:spcBef>
                <a:spcPts val="12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a:t>
            </a:r>
            <a:r>
              <a:rPr b="1" lang="en" sz="1200">
                <a:solidFill>
                  <a:schemeClr val="dk1"/>
                </a:solidFill>
                <a:latin typeface="Calibri"/>
                <a:ea typeface="Calibri"/>
                <a:cs typeface="Calibri"/>
                <a:sym typeface="Calibri"/>
              </a:rPr>
              <a:t>fixed cutoff date (January 2024)</a:t>
            </a:r>
            <a:r>
              <a:rPr lang="en" sz="1200">
                <a:solidFill>
                  <a:schemeClr val="dk1"/>
                </a:solidFill>
                <a:latin typeface="Calibri"/>
                <a:ea typeface="Calibri"/>
                <a:cs typeface="Calibri"/>
                <a:sym typeface="Calibri"/>
              </a:rPr>
              <a:t> for short-term forecasting.</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t>
            </a:r>
            <a:r>
              <a:rPr b="1" lang="en" sz="1200">
                <a:solidFill>
                  <a:schemeClr val="dk1"/>
                </a:solidFill>
                <a:latin typeface="Calibri"/>
                <a:ea typeface="Calibri"/>
                <a:cs typeface="Calibri"/>
                <a:sym typeface="Calibri"/>
              </a:rPr>
              <a:t>last 60 months</a:t>
            </a:r>
            <a:r>
              <a:rPr lang="en" sz="1200">
                <a:solidFill>
                  <a:schemeClr val="dk1"/>
                </a:solidFill>
                <a:latin typeface="Calibri"/>
                <a:ea typeface="Calibri"/>
                <a:cs typeface="Calibri"/>
                <a:sym typeface="Calibri"/>
              </a:rPr>
              <a:t> used for long-term forecast evaluation</a:t>
            </a:r>
            <a:endParaRPr sz="12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rPr lang="en" sz="1200">
                <a:solidFill>
                  <a:schemeClr val="dk1"/>
                </a:solidFill>
                <a:latin typeface="Calibri"/>
                <a:ea typeface="Calibri"/>
                <a:cs typeface="Calibri"/>
                <a:sym typeface="Calibri"/>
              </a:rPr>
              <a:t>Each model was evaluated on forecast accuracy, and the best were selected based on a weighted scoring approach. The final choices—</a:t>
            </a:r>
            <a:r>
              <a:rPr b="1" lang="en" sz="1200">
                <a:solidFill>
                  <a:schemeClr val="dk1"/>
                </a:solidFill>
                <a:latin typeface="Calibri"/>
                <a:ea typeface="Calibri"/>
                <a:cs typeface="Calibri"/>
                <a:sym typeface="Calibri"/>
              </a:rPr>
              <a:t>ETS for short-term(</a:t>
            </a:r>
            <a:r>
              <a:rPr lang="en" sz="1200">
                <a:solidFill>
                  <a:schemeClr val="dk1"/>
                </a:solidFill>
                <a:latin typeface="Calibri"/>
                <a:ea typeface="Calibri"/>
                <a:cs typeface="Calibri"/>
                <a:sym typeface="Calibri"/>
              </a:rPr>
              <a:t>RMSE: 1.89%, MAPE: 1.43%)</a:t>
            </a:r>
            <a:r>
              <a:rPr lang="en" sz="1200">
                <a:solidFill>
                  <a:schemeClr val="dk1"/>
                </a:solidFill>
                <a:latin typeface="Calibri"/>
                <a:ea typeface="Calibri"/>
                <a:cs typeface="Calibri"/>
                <a:sym typeface="Calibri"/>
              </a:rPr>
              <a:t> and </a:t>
            </a:r>
            <a:r>
              <a:rPr b="1" lang="en" sz="1200">
                <a:solidFill>
                  <a:schemeClr val="dk1"/>
                </a:solidFill>
                <a:latin typeface="Calibri"/>
                <a:ea typeface="Calibri"/>
                <a:cs typeface="Calibri"/>
                <a:sym typeface="Calibri"/>
              </a:rPr>
              <a:t>Hybrid STL + XGBoost for long-term(</a:t>
            </a:r>
            <a:r>
              <a:rPr lang="en" sz="1200">
                <a:solidFill>
                  <a:schemeClr val="dk1"/>
                </a:solidFill>
                <a:latin typeface="Calibri"/>
                <a:ea typeface="Calibri"/>
                <a:cs typeface="Calibri"/>
                <a:sym typeface="Calibri"/>
              </a:rPr>
              <a:t>RMSE: 5.14%, MAPE: 4.12%)</a:t>
            </a:r>
            <a:r>
              <a:rPr lang="en" sz="1200">
                <a:solidFill>
                  <a:schemeClr val="dk1"/>
                </a:solidFill>
                <a:latin typeface="Calibri"/>
                <a:ea typeface="Calibri"/>
                <a:cs typeface="Calibri"/>
                <a:sym typeface="Calibri"/>
              </a:rPr>
              <a:t>—were selected for their accuracy, stability, and interpretability. The best-performing models were:</a:t>
            </a:r>
            <a:endParaRPr b="1" sz="1200">
              <a:latin typeface="Calibri"/>
              <a:ea typeface="Calibri"/>
              <a:cs typeface="Calibri"/>
              <a:sym typeface="Calibri"/>
            </a:endParaRPr>
          </a:p>
        </p:txBody>
      </p:sp>
      <p:pic>
        <p:nvPicPr>
          <p:cNvPr id="97" name="Google Shape;97;p19"/>
          <p:cNvPicPr preferRelativeResize="0"/>
          <p:nvPr/>
        </p:nvPicPr>
        <p:blipFill>
          <a:blip r:embed="rId3">
            <a:alphaModFix/>
          </a:blip>
          <a:stretch>
            <a:fillRect/>
          </a:stretch>
        </p:blipFill>
        <p:spPr>
          <a:xfrm>
            <a:off x="7305675" y="2932050"/>
            <a:ext cx="1647824" cy="1182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109383" y="46274"/>
            <a:ext cx="7886700" cy="3648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17857"/>
              <a:buFont typeface="Calibri"/>
              <a:buNone/>
            </a:pPr>
            <a:r>
              <a:rPr lang="en"/>
              <a:t>Architecture Diagram</a:t>
            </a:r>
            <a:endParaRPr/>
          </a:p>
        </p:txBody>
      </p:sp>
      <p:pic>
        <p:nvPicPr>
          <p:cNvPr id="103" name="Google Shape;103;p20"/>
          <p:cNvPicPr preferRelativeResize="0"/>
          <p:nvPr/>
        </p:nvPicPr>
        <p:blipFill>
          <a:blip r:embed="rId3">
            <a:alphaModFix/>
          </a:blip>
          <a:stretch>
            <a:fillRect/>
          </a:stretch>
        </p:blipFill>
        <p:spPr>
          <a:xfrm>
            <a:off x="1118375" y="449050"/>
            <a:ext cx="6492001" cy="2271026"/>
          </a:xfrm>
          <a:prstGeom prst="rect">
            <a:avLst/>
          </a:prstGeom>
          <a:noFill/>
          <a:ln>
            <a:noFill/>
          </a:ln>
        </p:spPr>
      </p:pic>
      <p:pic>
        <p:nvPicPr>
          <p:cNvPr id="104" name="Google Shape;104;p20"/>
          <p:cNvPicPr preferRelativeResize="0"/>
          <p:nvPr/>
        </p:nvPicPr>
        <p:blipFill>
          <a:blip r:embed="rId4">
            <a:alphaModFix/>
          </a:blip>
          <a:stretch>
            <a:fillRect/>
          </a:stretch>
        </p:blipFill>
        <p:spPr>
          <a:xfrm>
            <a:off x="1038525" y="2758050"/>
            <a:ext cx="7886700" cy="2385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128658" y="254274"/>
            <a:ext cx="7886700" cy="3648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17857"/>
              <a:buFont typeface="Calibri"/>
              <a:buNone/>
            </a:pPr>
            <a:r>
              <a:rPr lang="en">
                <a:latin typeface="Calibri"/>
                <a:ea typeface="Calibri"/>
                <a:cs typeface="Calibri"/>
                <a:sym typeface="Calibri"/>
              </a:rPr>
              <a:t>Model Deployment</a:t>
            </a:r>
            <a:endParaRPr>
              <a:latin typeface="Calibri"/>
              <a:ea typeface="Calibri"/>
              <a:cs typeface="Calibri"/>
              <a:sym typeface="Calibri"/>
            </a:endParaRPr>
          </a:p>
        </p:txBody>
      </p:sp>
      <p:sp>
        <p:nvSpPr>
          <p:cNvPr id="110" name="Google Shape;110;p21"/>
          <p:cNvSpPr txBox="1"/>
          <p:nvPr/>
        </p:nvSpPr>
        <p:spPr>
          <a:xfrm>
            <a:off x="128650" y="1076850"/>
            <a:ext cx="4602000" cy="367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Deployed using a </a:t>
            </a:r>
            <a:r>
              <a:rPr b="1" lang="en" sz="1200">
                <a:solidFill>
                  <a:schemeClr val="dk1"/>
                </a:solidFill>
                <a:latin typeface="Calibri"/>
                <a:ea typeface="Calibri"/>
                <a:cs typeface="Calibri"/>
                <a:sym typeface="Calibri"/>
              </a:rPr>
              <a:t>user-friendly Streamlit app</a:t>
            </a:r>
            <a:r>
              <a:rPr lang="en" sz="1200">
                <a:solidFill>
                  <a:schemeClr val="dk1"/>
                </a:solidFill>
                <a:latin typeface="Calibri"/>
                <a:ea typeface="Calibri"/>
                <a:cs typeface="Calibri"/>
                <a:sym typeface="Calibri"/>
              </a:rPr>
              <a:t> for interactive exploration of:</a:t>
            </a:r>
            <a:endParaRPr sz="1200">
              <a:solidFill>
                <a:schemeClr val="dk1"/>
              </a:solidFill>
              <a:latin typeface="Calibri"/>
              <a:ea typeface="Calibri"/>
              <a:cs typeface="Calibri"/>
              <a:sym typeface="Calibri"/>
            </a:endParaRPr>
          </a:p>
          <a:p>
            <a:pPr indent="-304800" lvl="1" marL="9144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Forecast outputs</a:t>
            </a:r>
            <a:endParaRPr sz="1200">
              <a:solidFill>
                <a:schemeClr val="dk1"/>
              </a:solidFill>
              <a:latin typeface="Calibri"/>
              <a:ea typeface="Calibri"/>
              <a:cs typeface="Calibri"/>
              <a:sym typeface="Calibri"/>
            </a:endParaRPr>
          </a:p>
          <a:p>
            <a:pPr indent="-304800" lvl="1" marL="9144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Performance metrics</a:t>
            </a:r>
            <a:endParaRPr sz="1200">
              <a:solidFill>
                <a:schemeClr val="dk1"/>
              </a:solidFill>
              <a:latin typeface="Calibri"/>
              <a:ea typeface="Calibri"/>
              <a:cs typeface="Calibri"/>
              <a:sym typeface="Calibri"/>
            </a:endParaRPr>
          </a:p>
          <a:p>
            <a:pPr indent="-304800" lvl="1" marL="9144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Confidence intervals</a:t>
            </a:r>
            <a:endParaRPr sz="1200">
              <a:solidFill>
                <a:schemeClr val="dk1"/>
              </a:solidFill>
              <a:latin typeface="Calibri"/>
              <a:ea typeface="Calibri"/>
              <a:cs typeface="Calibri"/>
              <a:sym typeface="Calibri"/>
            </a:endParaRPr>
          </a:p>
          <a:p>
            <a:pPr indent="0" lvl="0" marL="91440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b="1" lang="en" sz="1200">
                <a:solidFill>
                  <a:schemeClr val="dk1"/>
                </a:solidFill>
                <a:latin typeface="Calibri"/>
                <a:ea typeface="Calibri"/>
                <a:cs typeface="Calibri"/>
                <a:sym typeface="Calibri"/>
              </a:rPr>
              <a:t>Best models and outputs</a:t>
            </a:r>
            <a:r>
              <a:rPr lang="en" sz="1200">
                <a:solidFill>
                  <a:schemeClr val="dk1"/>
                </a:solidFill>
                <a:latin typeface="Calibri"/>
                <a:ea typeface="Calibri"/>
                <a:cs typeface="Calibri"/>
                <a:sym typeface="Calibri"/>
              </a:rPr>
              <a:t> tracked via </a:t>
            </a:r>
            <a:r>
              <a:rPr b="1" lang="en" sz="1200">
                <a:solidFill>
                  <a:schemeClr val="dk1"/>
                </a:solidFill>
                <a:latin typeface="Calibri"/>
                <a:ea typeface="Calibri"/>
                <a:cs typeface="Calibri"/>
                <a:sym typeface="Calibri"/>
              </a:rPr>
              <a:t>Weights &amp; Biases</a:t>
            </a:r>
            <a:r>
              <a:rPr lang="en" sz="1200">
                <a:solidFill>
                  <a:schemeClr val="dk1"/>
                </a:solidFill>
                <a:latin typeface="Calibri"/>
                <a:ea typeface="Calibri"/>
                <a:cs typeface="Calibri"/>
                <a:sym typeface="Calibri"/>
              </a:rPr>
              <a:t>, ensuring:</a:t>
            </a:r>
            <a:endParaRPr sz="1200">
              <a:solidFill>
                <a:schemeClr val="dk1"/>
              </a:solidFill>
              <a:latin typeface="Calibri"/>
              <a:ea typeface="Calibri"/>
              <a:cs typeface="Calibri"/>
              <a:sym typeface="Calibri"/>
            </a:endParaRPr>
          </a:p>
          <a:p>
            <a:pPr indent="-304800" lvl="1" marL="9144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Full version control</a:t>
            </a:r>
            <a:endParaRPr sz="1200">
              <a:solidFill>
                <a:schemeClr val="dk1"/>
              </a:solidFill>
              <a:latin typeface="Calibri"/>
              <a:ea typeface="Calibri"/>
              <a:cs typeface="Calibri"/>
              <a:sym typeface="Calibri"/>
            </a:endParaRPr>
          </a:p>
          <a:p>
            <a:pPr indent="-304800" lvl="1" marL="9144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reproducibility</a:t>
            </a:r>
            <a:endParaRPr sz="1200">
              <a:solidFill>
                <a:schemeClr val="dk1"/>
              </a:solidFill>
              <a:latin typeface="Calibri"/>
              <a:ea typeface="Calibri"/>
              <a:cs typeface="Calibri"/>
              <a:sym typeface="Calibri"/>
            </a:endParaRPr>
          </a:p>
          <a:p>
            <a:pPr indent="-304800" lvl="1" marL="9144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Centralized experiment logging</a:t>
            </a:r>
            <a:endParaRPr sz="1200">
              <a:solidFill>
                <a:schemeClr val="dk1"/>
              </a:solidFill>
              <a:latin typeface="Calibri"/>
              <a:ea typeface="Calibri"/>
              <a:cs typeface="Calibri"/>
              <a:sym typeface="Calibri"/>
            </a:endParaRPr>
          </a:p>
          <a:p>
            <a:pPr indent="0" lvl="0" marL="91440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System is designed for:</a:t>
            </a:r>
            <a:endParaRPr sz="1200">
              <a:solidFill>
                <a:schemeClr val="dk1"/>
              </a:solidFill>
              <a:latin typeface="Calibri"/>
              <a:ea typeface="Calibri"/>
              <a:cs typeface="Calibri"/>
              <a:sym typeface="Calibri"/>
            </a:endParaRPr>
          </a:p>
          <a:p>
            <a:pPr indent="-304800" lvl="1" marL="914400" rtl="0" algn="l">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Easy retraining and updates</a:t>
            </a:r>
            <a:endParaRPr b="1" sz="1200">
              <a:solidFill>
                <a:schemeClr val="dk1"/>
              </a:solidFill>
              <a:latin typeface="Calibri"/>
              <a:ea typeface="Calibri"/>
              <a:cs typeface="Calibri"/>
              <a:sym typeface="Calibri"/>
            </a:endParaRPr>
          </a:p>
          <a:p>
            <a:pPr indent="-304800" lvl="1" marL="914400" rtl="0" algn="l">
              <a:spcBef>
                <a:spcPts val="0"/>
              </a:spcBef>
              <a:spcAft>
                <a:spcPts val="0"/>
              </a:spcAft>
              <a:buClr>
                <a:schemeClr val="dk1"/>
              </a:buClr>
              <a:buSzPts val="1200"/>
              <a:buChar char="○"/>
            </a:pPr>
            <a:r>
              <a:rPr b="1" lang="en" sz="1200">
                <a:solidFill>
                  <a:schemeClr val="dk1"/>
                </a:solidFill>
                <a:latin typeface="Calibri"/>
                <a:ea typeface="Calibri"/>
                <a:cs typeface="Calibri"/>
                <a:sym typeface="Calibri"/>
              </a:rPr>
              <a:t>Scalability</a:t>
            </a:r>
            <a:r>
              <a:rPr lang="en" sz="1200">
                <a:solidFill>
                  <a:schemeClr val="dk1"/>
                </a:solidFill>
                <a:latin typeface="Calibri"/>
                <a:ea typeface="Calibri"/>
                <a:cs typeface="Calibri"/>
                <a:sym typeface="Calibri"/>
              </a:rPr>
              <a:t> across future datasets</a:t>
            </a:r>
            <a:endParaRPr sz="1200">
              <a:solidFill>
                <a:schemeClr val="dk1"/>
              </a:solidFill>
              <a:latin typeface="Calibri"/>
              <a:ea typeface="Calibri"/>
              <a:cs typeface="Calibri"/>
              <a:sym typeface="Calibri"/>
            </a:endParaRPr>
          </a:p>
          <a:p>
            <a:pPr indent="-304800" lvl="1" marL="914400" rtl="0" algn="l">
              <a:spcBef>
                <a:spcPts val="0"/>
              </a:spcBef>
              <a:spcAft>
                <a:spcPts val="0"/>
              </a:spcAft>
              <a:buClr>
                <a:schemeClr val="dk1"/>
              </a:buClr>
              <a:buSzPts val="1200"/>
              <a:buChar char="○"/>
            </a:pPr>
            <a:r>
              <a:rPr lang="en" sz="1200">
                <a:solidFill>
                  <a:schemeClr val="dk1"/>
                </a:solidFill>
                <a:latin typeface="Calibri"/>
                <a:ea typeface="Calibri"/>
                <a:cs typeface="Calibri"/>
                <a:sym typeface="Calibri"/>
              </a:rPr>
              <a:t>Seamless </a:t>
            </a:r>
            <a:r>
              <a:rPr b="1" lang="en" sz="1200">
                <a:solidFill>
                  <a:schemeClr val="dk1"/>
                </a:solidFill>
                <a:latin typeface="Calibri"/>
                <a:ea typeface="Calibri"/>
                <a:cs typeface="Calibri"/>
                <a:sym typeface="Calibri"/>
              </a:rPr>
              <a:t>integration into operational workflows</a:t>
            </a:r>
            <a:endParaRPr b="1" sz="1200">
              <a:solidFill>
                <a:schemeClr val="dk1"/>
              </a:solidFill>
              <a:latin typeface="Calibri"/>
              <a:ea typeface="Calibri"/>
              <a:cs typeface="Calibri"/>
              <a:sym typeface="Calibri"/>
            </a:endParaRPr>
          </a:p>
          <a:p>
            <a:pPr indent="0" lvl="0" marL="914400" rtl="0" algn="l">
              <a:spcBef>
                <a:spcPts val="0"/>
              </a:spcBef>
              <a:spcAft>
                <a:spcPts val="0"/>
              </a:spcAft>
              <a:buNone/>
            </a:pPr>
            <a:r>
              <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i="1" lang="en" sz="1200">
                <a:solidFill>
                  <a:schemeClr val="dk1"/>
                </a:solidFill>
                <a:latin typeface="Calibri"/>
                <a:ea typeface="Calibri"/>
                <a:cs typeface="Calibri"/>
                <a:sym typeface="Calibri"/>
              </a:rPr>
              <a:t>Some screenshots of model forecasts and Streamlit app are shown on right.</a:t>
            </a:r>
            <a:endParaRPr i="1" sz="1100"/>
          </a:p>
          <a:p>
            <a:pPr indent="0" lvl="0" marL="0" rtl="0" algn="l">
              <a:spcBef>
                <a:spcPts val="0"/>
              </a:spcBef>
              <a:spcAft>
                <a:spcPts val="0"/>
              </a:spcAft>
              <a:buNone/>
            </a:pPr>
            <a:r>
              <a:t/>
            </a:r>
            <a:endParaRPr sz="1100"/>
          </a:p>
        </p:txBody>
      </p:sp>
      <p:pic>
        <p:nvPicPr>
          <p:cNvPr id="111" name="Google Shape;111;p21"/>
          <p:cNvPicPr preferRelativeResize="0"/>
          <p:nvPr/>
        </p:nvPicPr>
        <p:blipFill>
          <a:blip r:embed="rId3">
            <a:alphaModFix/>
          </a:blip>
          <a:stretch>
            <a:fillRect/>
          </a:stretch>
        </p:blipFill>
        <p:spPr>
          <a:xfrm>
            <a:off x="5093625" y="1810775"/>
            <a:ext cx="3129624" cy="1687525"/>
          </a:xfrm>
          <a:prstGeom prst="rect">
            <a:avLst/>
          </a:prstGeom>
          <a:noFill/>
          <a:ln cap="flat" cmpd="sng" w="9525">
            <a:solidFill>
              <a:schemeClr val="dk2"/>
            </a:solidFill>
            <a:prstDash val="solid"/>
            <a:round/>
            <a:headEnd len="sm" w="sm" type="none"/>
            <a:tailEnd len="sm" w="sm" type="none"/>
          </a:ln>
        </p:spPr>
      </p:pic>
      <p:pic>
        <p:nvPicPr>
          <p:cNvPr id="112" name="Google Shape;112;p21"/>
          <p:cNvPicPr preferRelativeResize="0"/>
          <p:nvPr/>
        </p:nvPicPr>
        <p:blipFill>
          <a:blip r:embed="rId4">
            <a:alphaModFix/>
          </a:blip>
          <a:stretch>
            <a:fillRect/>
          </a:stretch>
        </p:blipFill>
        <p:spPr>
          <a:xfrm>
            <a:off x="5093626" y="254275"/>
            <a:ext cx="3079375" cy="1396500"/>
          </a:xfrm>
          <a:prstGeom prst="rect">
            <a:avLst/>
          </a:prstGeom>
          <a:noFill/>
          <a:ln cap="flat" cmpd="sng" w="9525">
            <a:solidFill>
              <a:schemeClr val="dk2"/>
            </a:solidFill>
            <a:prstDash val="solid"/>
            <a:round/>
            <a:headEnd len="sm" w="sm" type="none"/>
            <a:tailEnd len="sm" w="sm" type="none"/>
          </a:ln>
        </p:spPr>
      </p:pic>
      <p:pic>
        <p:nvPicPr>
          <p:cNvPr id="113" name="Google Shape;113;p21"/>
          <p:cNvPicPr preferRelativeResize="0"/>
          <p:nvPr/>
        </p:nvPicPr>
        <p:blipFill>
          <a:blip r:embed="rId5">
            <a:alphaModFix/>
          </a:blip>
          <a:stretch>
            <a:fillRect/>
          </a:stretch>
        </p:blipFill>
        <p:spPr>
          <a:xfrm>
            <a:off x="5150300" y="3658300"/>
            <a:ext cx="3079375" cy="12584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128658" y="152224"/>
            <a:ext cx="7886700" cy="36466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17857"/>
              <a:buFont typeface="Calibri"/>
              <a:buNone/>
            </a:pPr>
            <a:r>
              <a:rPr lang="en"/>
              <a:t>Model Monitoring &amp; Maintenance</a:t>
            </a:r>
            <a:endParaRPr/>
          </a:p>
        </p:txBody>
      </p:sp>
      <p:sp>
        <p:nvSpPr>
          <p:cNvPr id="119" name="Google Shape;119;p22"/>
          <p:cNvSpPr txBox="1"/>
          <p:nvPr/>
        </p:nvSpPr>
        <p:spPr>
          <a:xfrm>
            <a:off x="128650" y="532200"/>
            <a:ext cx="9055200" cy="28446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Drift Detection</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Rolling RMSE and MAPE tracked to monitor </a:t>
            </a:r>
            <a:r>
              <a:rPr b="1" lang="en" sz="1100">
                <a:solidFill>
                  <a:schemeClr val="dk1"/>
                </a:solidFill>
              </a:rPr>
              <a:t>concept drift</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KS tests</a:t>
            </a:r>
            <a:r>
              <a:rPr lang="en" sz="1100">
                <a:solidFill>
                  <a:schemeClr val="dk1"/>
                </a:solidFill>
              </a:rPr>
              <a:t> used to detect </a:t>
            </a:r>
            <a:r>
              <a:rPr b="1" lang="en" sz="1100">
                <a:solidFill>
                  <a:schemeClr val="dk1"/>
                </a:solidFill>
              </a:rPr>
              <a:t>data drift</a:t>
            </a:r>
            <a:r>
              <a:rPr lang="en" sz="1100">
                <a:solidFill>
                  <a:schemeClr val="dk1"/>
                </a:solidFill>
              </a:rPr>
              <a:t> in input features over time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Drift metrics and plots logged to </a:t>
            </a:r>
            <a:r>
              <a:rPr b="1" lang="en" sz="1100">
                <a:solidFill>
                  <a:schemeClr val="dk1"/>
                </a:solidFill>
              </a:rPr>
              <a:t>Weights &amp; Biases</a:t>
            </a:r>
            <a:r>
              <a:rPr lang="en" sz="1100">
                <a:solidFill>
                  <a:schemeClr val="dk1"/>
                </a:solidFill>
              </a:rPr>
              <a:t> for visibility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Performance Monitoring</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Forecast accuracy evaluated using actuals vs predictions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Model Retraining and Readiness</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Clean separation between training, evaluation, and deployment steps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We retrain the model whenever needed and latest retrained model is logged in Wandb</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Version Control</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All models, metrics, and artifacts tracked in </a:t>
            </a:r>
            <a:r>
              <a:rPr b="1" lang="en" sz="1100">
                <a:solidFill>
                  <a:schemeClr val="dk1"/>
                </a:solidFill>
              </a:rPr>
              <a:t>wandb</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Enables historical comparisons and rollback if neede</a:t>
            </a:r>
            <a:r>
              <a:rPr lang="en" sz="1100">
                <a:solidFill>
                  <a:schemeClr val="dk1"/>
                </a:solidFill>
              </a:rPr>
              <a:t>d</a:t>
            </a:r>
            <a:endParaRPr sz="1100"/>
          </a:p>
          <a:p>
            <a:pPr indent="0" lvl="0" marL="0" rtl="0" algn="l">
              <a:lnSpc>
                <a:spcPct val="115000"/>
              </a:lnSpc>
              <a:spcBef>
                <a:spcPts val="1200"/>
              </a:spcBef>
              <a:spcAft>
                <a:spcPts val="1200"/>
              </a:spcAft>
              <a:buNone/>
            </a:pPr>
            <a:r>
              <a:rPr b="1" lang="en" sz="1100">
                <a:solidFill>
                  <a:schemeClr val="dk1"/>
                </a:solidFill>
              </a:rPr>
              <a:t>PESTEL Scenario Considerations for Forecasting</a:t>
            </a:r>
            <a:endParaRPr sz="1100"/>
          </a:p>
        </p:txBody>
      </p:sp>
      <p:graphicFrame>
        <p:nvGraphicFramePr>
          <p:cNvPr id="120" name="Google Shape;120;p22"/>
          <p:cNvGraphicFramePr/>
          <p:nvPr/>
        </p:nvGraphicFramePr>
        <p:xfrm>
          <a:off x="239725" y="3376800"/>
          <a:ext cx="3000000" cy="3000000"/>
        </p:xfrm>
        <a:graphic>
          <a:graphicData uri="http://schemas.openxmlformats.org/drawingml/2006/table">
            <a:tbl>
              <a:tblPr>
                <a:noFill/>
                <a:tableStyleId>{C3A9B428-9CC9-4058-BF41-0C30B412A80B}</a:tableStyleId>
              </a:tblPr>
              <a:tblGrid>
                <a:gridCol w="1346300"/>
                <a:gridCol w="7318250"/>
              </a:tblGrid>
              <a:tr h="177100">
                <a:tc>
                  <a:txBody>
                    <a:bodyPr/>
                    <a:lstStyle/>
                    <a:p>
                      <a:pPr indent="0" lvl="0" marL="0" rtl="0" algn="l">
                        <a:spcBef>
                          <a:spcPts val="0"/>
                        </a:spcBef>
                        <a:spcAft>
                          <a:spcPts val="0"/>
                        </a:spcAft>
                        <a:buNone/>
                      </a:pPr>
                      <a:r>
                        <a:rPr b="1" lang="en" sz="1200">
                          <a:latin typeface="Calibri"/>
                          <a:ea typeface="Calibri"/>
                          <a:cs typeface="Calibri"/>
                          <a:sym typeface="Calibri"/>
                        </a:rPr>
                        <a:t>Factor</a:t>
                      </a:r>
                      <a:endParaRPr b="1" sz="1200">
                        <a:latin typeface="Calibri"/>
                        <a:ea typeface="Calibri"/>
                        <a:cs typeface="Calibri"/>
                        <a:sym typeface="Calibri"/>
                      </a:endParaRPr>
                    </a:p>
                  </a:txBody>
                  <a:tcPr marT="0" marB="0"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Calibri"/>
                          <a:ea typeface="Calibri"/>
                          <a:cs typeface="Calibri"/>
                          <a:sym typeface="Calibri"/>
                        </a:rPr>
                        <a:t>Relevance</a:t>
                      </a:r>
                      <a:endParaRPr b="1" sz="1200">
                        <a:latin typeface="Calibri"/>
                        <a:ea typeface="Calibri"/>
                        <a:cs typeface="Calibri"/>
                        <a:sym typeface="Calibri"/>
                      </a:endParaRPr>
                    </a:p>
                  </a:txBody>
                  <a:tcPr marT="0" marB="0"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21425">
                <a:tc>
                  <a:txBody>
                    <a:bodyPr/>
                    <a:lstStyle/>
                    <a:p>
                      <a:pPr indent="0" lvl="0" marL="0" rtl="0" algn="l">
                        <a:spcBef>
                          <a:spcPts val="0"/>
                        </a:spcBef>
                        <a:spcAft>
                          <a:spcPts val="0"/>
                        </a:spcAft>
                        <a:buNone/>
                      </a:pPr>
                      <a:r>
                        <a:rPr lang="en" sz="1200">
                          <a:latin typeface="Calibri"/>
                          <a:ea typeface="Calibri"/>
                          <a:cs typeface="Calibri"/>
                          <a:sym typeface="Calibri"/>
                        </a:rPr>
                        <a:t>Political</a:t>
                      </a:r>
                      <a:endParaRPr sz="1200">
                        <a:latin typeface="Calibri"/>
                        <a:ea typeface="Calibri"/>
                        <a:cs typeface="Calibri"/>
                        <a:sym typeface="Calibri"/>
                      </a:endParaRPr>
                    </a:p>
                  </a:txBody>
                  <a:tcPr marT="0" marB="0"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Government regulations on oil drilling, sanctions on oil exports/imports, political instability in key regions</a:t>
                      </a:r>
                      <a:endParaRPr sz="1200">
                        <a:latin typeface="Calibri"/>
                        <a:ea typeface="Calibri"/>
                        <a:cs typeface="Calibri"/>
                        <a:sym typeface="Calibri"/>
                      </a:endParaRPr>
                    </a:p>
                  </a:txBody>
                  <a:tcPr marT="0" marB="0"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11800">
                <a:tc>
                  <a:txBody>
                    <a:bodyPr/>
                    <a:lstStyle/>
                    <a:p>
                      <a:pPr indent="0" lvl="0" marL="0" rtl="0" algn="l">
                        <a:spcBef>
                          <a:spcPts val="0"/>
                        </a:spcBef>
                        <a:spcAft>
                          <a:spcPts val="0"/>
                        </a:spcAft>
                        <a:buNone/>
                      </a:pPr>
                      <a:r>
                        <a:rPr lang="en" sz="1200">
                          <a:latin typeface="Calibri"/>
                          <a:ea typeface="Calibri"/>
                          <a:cs typeface="Calibri"/>
                          <a:sym typeface="Calibri"/>
                        </a:rPr>
                        <a:t>Economic</a:t>
                      </a:r>
                      <a:endParaRPr sz="1200">
                        <a:latin typeface="Calibri"/>
                        <a:ea typeface="Calibri"/>
                        <a:cs typeface="Calibri"/>
                        <a:sym typeface="Calibri"/>
                      </a:endParaRPr>
                    </a:p>
                  </a:txBody>
                  <a:tcPr marT="0" marB="0"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Global oil price trends, inflation rates, exchange rate fluctuations, interest rate shocks</a:t>
                      </a:r>
                      <a:endParaRPr sz="1200">
                        <a:latin typeface="Calibri"/>
                        <a:ea typeface="Calibri"/>
                        <a:cs typeface="Calibri"/>
                        <a:sym typeface="Calibri"/>
                      </a:endParaRPr>
                    </a:p>
                  </a:txBody>
                  <a:tcPr marT="0" marB="0"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31075">
                <a:tc>
                  <a:txBody>
                    <a:bodyPr/>
                    <a:lstStyle/>
                    <a:p>
                      <a:pPr indent="0" lvl="0" marL="0" rtl="0" algn="l">
                        <a:spcBef>
                          <a:spcPts val="0"/>
                        </a:spcBef>
                        <a:spcAft>
                          <a:spcPts val="0"/>
                        </a:spcAft>
                        <a:buNone/>
                      </a:pPr>
                      <a:r>
                        <a:rPr lang="en" sz="1200">
                          <a:latin typeface="Calibri"/>
                          <a:ea typeface="Calibri"/>
                          <a:cs typeface="Calibri"/>
                          <a:sym typeface="Calibri"/>
                        </a:rPr>
                        <a:t>Social</a:t>
                      </a:r>
                      <a:endParaRPr sz="1200">
                        <a:latin typeface="Calibri"/>
                        <a:ea typeface="Calibri"/>
                        <a:cs typeface="Calibri"/>
                        <a:sym typeface="Calibri"/>
                      </a:endParaRPr>
                    </a:p>
                  </a:txBody>
                  <a:tcPr marT="0" marB="0"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Public sentiment on fossil fuel dependency, labor union strikes, demand variation due to consumption patterns</a:t>
                      </a:r>
                      <a:endParaRPr sz="1200">
                        <a:latin typeface="Calibri"/>
                        <a:ea typeface="Calibri"/>
                        <a:cs typeface="Calibri"/>
                        <a:sym typeface="Calibri"/>
                      </a:endParaRPr>
                    </a:p>
                  </a:txBody>
                  <a:tcPr marT="0" marB="0"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21450">
                <a:tc>
                  <a:txBody>
                    <a:bodyPr/>
                    <a:lstStyle/>
                    <a:p>
                      <a:pPr indent="0" lvl="0" marL="0" rtl="0" algn="l">
                        <a:spcBef>
                          <a:spcPts val="0"/>
                        </a:spcBef>
                        <a:spcAft>
                          <a:spcPts val="0"/>
                        </a:spcAft>
                        <a:buNone/>
                      </a:pPr>
                      <a:r>
                        <a:rPr lang="en" sz="1200">
                          <a:latin typeface="Calibri"/>
                          <a:ea typeface="Calibri"/>
                          <a:cs typeface="Calibri"/>
                          <a:sym typeface="Calibri"/>
                        </a:rPr>
                        <a:t>Technological</a:t>
                      </a:r>
                      <a:endParaRPr sz="1200">
                        <a:latin typeface="Calibri"/>
                        <a:ea typeface="Calibri"/>
                        <a:cs typeface="Calibri"/>
                        <a:sym typeface="Calibri"/>
                      </a:endParaRPr>
                    </a:p>
                  </a:txBody>
                  <a:tcPr marT="0" marB="0"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Advances in drilling/fracking, improved forecasting techniques (ML/DL), alternative energy development</a:t>
                      </a:r>
                      <a:endParaRPr sz="1200">
                        <a:latin typeface="Calibri"/>
                        <a:ea typeface="Calibri"/>
                        <a:cs typeface="Calibri"/>
                        <a:sym typeface="Calibri"/>
                      </a:endParaRPr>
                    </a:p>
                  </a:txBody>
                  <a:tcPr marT="0" marB="0"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21425">
                <a:tc>
                  <a:txBody>
                    <a:bodyPr/>
                    <a:lstStyle/>
                    <a:p>
                      <a:pPr indent="0" lvl="0" marL="0" rtl="0" algn="l">
                        <a:spcBef>
                          <a:spcPts val="0"/>
                        </a:spcBef>
                        <a:spcAft>
                          <a:spcPts val="0"/>
                        </a:spcAft>
                        <a:buNone/>
                      </a:pPr>
                      <a:r>
                        <a:rPr lang="en" sz="1200">
                          <a:latin typeface="Calibri"/>
                          <a:ea typeface="Calibri"/>
                          <a:cs typeface="Calibri"/>
                          <a:sym typeface="Calibri"/>
                        </a:rPr>
                        <a:t>Environmental</a:t>
                      </a:r>
                      <a:endParaRPr sz="1200">
                        <a:latin typeface="Calibri"/>
                        <a:ea typeface="Calibri"/>
                        <a:cs typeface="Calibri"/>
                        <a:sym typeface="Calibri"/>
                      </a:endParaRPr>
                    </a:p>
                  </a:txBody>
                  <a:tcPr marT="0" marB="0"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Natural disasters, climate change regulations, carbon tax policies impacting production cycles</a:t>
                      </a:r>
                      <a:endParaRPr sz="1200">
                        <a:latin typeface="Calibri"/>
                        <a:ea typeface="Calibri"/>
                        <a:cs typeface="Calibri"/>
                        <a:sym typeface="Calibri"/>
                      </a:endParaRPr>
                    </a:p>
                  </a:txBody>
                  <a:tcPr marT="0" marB="0"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31075">
                <a:tc>
                  <a:txBody>
                    <a:bodyPr/>
                    <a:lstStyle/>
                    <a:p>
                      <a:pPr indent="0" lvl="0" marL="0" rtl="0" algn="l">
                        <a:spcBef>
                          <a:spcPts val="0"/>
                        </a:spcBef>
                        <a:spcAft>
                          <a:spcPts val="0"/>
                        </a:spcAft>
                        <a:buNone/>
                      </a:pPr>
                      <a:r>
                        <a:rPr lang="en" sz="1200">
                          <a:latin typeface="Calibri"/>
                          <a:ea typeface="Calibri"/>
                          <a:cs typeface="Calibri"/>
                          <a:sym typeface="Calibri"/>
                        </a:rPr>
                        <a:t>Legal</a:t>
                      </a:r>
                      <a:endParaRPr sz="1200">
                        <a:latin typeface="Calibri"/>
                        <a:ea typeface="Calibri"/>
                        <a:cs typeface="Calibri"/>
                        <a:sym typeface="Calibri"/>
                      </a:endParaRPr>
                    </a:p>
                  </a:txBody>
                  <a:tcPr marT="0" marB="0"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Calibri"/>
                          <a:ea typeface="Calibri"/>
                          <a:cs typeface="Calibri"/>
                          <a:sym typeface="Calibri"/>
                        </a:rPr>
                        <a:t>Compliance requirements from bodies like EPA, litigation affecting exploration rights or transport laws</a:t>
                      </a:r>
                      <a:endParaRPr sz="1200">
                        <a:latin typeface="Calibri"/>
                        <a:ea typeface="Calibri"/>
                        <a:cs typeface="Calibri"/>
                        <a:sym typeface="Calibri"/>
                      </a:endParaRPr>
                    </a:p>
                  </a:txBody>
                  <a:tcPr marT="0" marB="0"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121" name="Google Shape;121;p22"/>
          <p:cNvPicPr preferRelativeResize="0"/>
          <p:nvPr/>
        </p:nvPicPr>
        <p:blipFill>
          <a:blip r:embed="rId3">
            <a:alphaModFix/>
          </a:blip>
          <a:stretch>
            <a:fillRect/>
          </a:stretch>
        </p:blipFill>
        <p:spPr>
          <a:xfrm>
            <a:off x="6556400" y="412750"/>
            <a:ext cx="2061100" cy="2687400"/>
          </a:xfrm>
          <a:prstGeom prst="rect">
            <a:avLst/>
          </a:prstGeom>
          <a:noFill/>
          <a:ln>
            <a:noFill/>
          </a:ln>
        </p:spPr>
      </p:pic>
    </p:spTree>
  </p:cSld>
  <p:clrMapOvr>
    <a:masterClrMapping/>
  </p:clrMapOvr>
  <p:transition spd="med">
    <p:fade thruBlk="1"/>
  </p:transition>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