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3" r:id="rId6"/>
    <p:sldId id="264" r:id="rId7"/>
    <p:sldId id="258" r:id="rId8"/>
    <p:sldId id="25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45" d="100"/>
          <a:sy n="45" d="100"/>
        </p:scale>
        <p:origin x="282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46A88-2ACD-464D-9212-A9286C5DB4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BA3716-7463-49BE-8887-CAFE2F547D31}">
      <dgm:prSet/>
      <dgm:spPr/>
      <dgm:t>
        <a:bodyPr/>
        <a:lstStyle/>
        <a:p>
          <a:r>
            <a:rPr lang="en-US" dirty="0"/>
            <a:t>PCI Compliant Card/Customer Vault</a:t>
          </a:r>
        </a:p>
      </dgm:t>
    </dgm:pt>
    <dgm:pt modelId="{2FF447C7-779C-4BF3-AE71-77F22C3DC4BE}" type="parTrans" cxnId="{CD103A27-DCE2-4F2F-9A10-EDE2CE60AA2D}">
      <dgm:prSet/>
      <dgm:spPr/>
      <dgm:t>
        <a:bodyPr/>
        <a:lstStyle/>
        <a:p>
          <a:endParaRPr lang="en-US"/>
        </a:p>
      </dgm:t>
    </dgm:pt>
    <dgm:pt modelId="{7B028C00-7EEC-4529-BA7A-42390636198F}" type="sibTrans" cxnId="{CD103A27-DCE2-4F2F-9A10-EDE2CE60AA2D}">
      <dgm:prSet/>
      <dgm:spPr/>
      <dgm:t>
        <a:bodyPr/>
        <a:lstStyle/>
        <a:p>
          <a:endParaRPr lang="en-US"/>
        </a:p>
      </dgm:t>
    </dgm:pt>
    <dgm:pt modelId="{CED277E3-FC4C-4A2D-B6E7-F06E7B3EF3D8}">
      <dgm:prSet/>
      <dgm:spPr/>
      <dgm:t>
        <a:bodyPr/>
        <a:lstStyle/>
        <a:p>
          <a:r>
            <a:rPr lang="en-US" dirty="0"/>
            <a:t>Universal Gateway/Processor Connection</a:t>
          </a:r>
        </a:p>
      </dgm:t>
    </dgm:pt>
    <dgm:pt modelId="{72B4D7C0-D17C-4F30-84DC-D5BD1B40F25A}" type="parTrans" cxnId="{8F9769B8-B91F-49CA-AF90-51ED003BF179}">
      <dgm:prSet/>
      <dgm:spPr/>
      <dgm:t>
        <a:bodyPr/>
        <a:lstStyle/>
        <a:p>
          <a:endParaRPr lang="en-US"/>
        </a:p>
      </dgm:t>
    </dgm:pt>
    <dgm:pt modelId="{90D0D496-FAAC-46C3-9855-4BF650C7928A}" type="sibTrans" cxnId="{8F9769B8-B91F-49CA-AF90-51ED003BF179}">
      <dgm:prSet/>
      <dgm:spPr/>
      <dgm:t>
        <a:bodyPr/>
        <a:lstStyle/>
        <a:p>
          <a:endParaRPr lang="en-US"/>
        </a:p>
      </dgm:t>
    </dgm:pt>
    <dgm:pt modelId="{86400B8A-B7CD-40A2-A052-C3D9395F11BD}">
      <dgm:prSet/>
      <dgm:spPr/>
      <dgm:t>
        <a:bodyPr/>
        <a:lstStyle/>
        <a:p>
          <a:r>
            <a:rPr lang="en-US" dirty="0"/>
            <a:t>Reconfigure Gateways/Processors with Zero Dev Cost</a:t>
          </a:r>
        </a:p>
      </dgm:t>
    </dgm:pt>
    <dgm:pt modelId="{81423647-E879-4C16-B37D-BE4B2B5B4455}" type="parTrans" cxnId="{FCF1152A-6F33-4D1F-A1C9-3D5669BA72D6}">
      <dgm:prSet/>
      <dgm:spPr/>
      <dgm:t>
        <a:bodyPr/>
        <a:lstStyle/>
        <a:p>
          <a:endParaRPr lang="en-US"/>
        </a:p>
      </dgm:t>
    </dgm:pt>
    <dgm:pt modelId="{C2C6D577-712A-48B2-B75D-9F6F8E9C1AA1}" type="sibTrans" cxnId="{FCF1152A-6F33-4D1F-A1C9-3D5669BA72D6}">
      <dgm:prSet/>
      <dgm:spPr/>
      <dgm:t>
        <a:bodyPr/>
        <a:lstStyle/>
        <a:p>
          <a:endParaRPr lang="en-US"/>
        </a:p>
      </dgm:t>
    </dgm:pt>
    <dgm:pt modelId="{C06798C9-7983-475B-BEA1-9F8C3E31FF69}" type="pres">
      <dgm:prSet presAssocID="{D1B46A88-2ACD-464D-9212-A9286C5DB4C6}" presName="root" presStyleCnt="0">
        <dgm:presLayoutVars>
          <dgm:dir/>
          <dgm:resizeHandles val="exact"/>
        </dgm:presLayoutVars>
      </dgm:prSet>
      <dgm:spPr/>
    </dgm:pt>
    <dgm:pt modelId="{448BBACE-CC20-4847-B762-AE30D6A1E729}" type="pres">
      <dgm:prSet presAssocID="{E4BA3716-7463-49BE-8887-CAFE2F547D31}" presName="compNode" presStyleCnt="0"/>
      <dgm:spPr/>
    </dgm:pt>
    <dgm:pt modelId="{A684D20F-D5C6-4540-9C78-A337659CAAB6}" type="pres">
      <dgm:prSet presAssocID="{E4BA3716-7463-49BE-8887-CAFE2F547D31}" presName="bgRect" presStyleLbl="bgShp" presStyleIdx="0" presStyleCnt="3" custLinFactNeighborX="19089" custLinFactNeighborY="1559"/>
      <dgm:spPr/>
    </dgm:pt>
    <dgm:pt modelId="{F43B3C94-4255-4A77-A90B-7E6321583281}" type="pres">
      <dgm:prSet presAssocID="{E4BA3716-7463-49BE-8887-CAFE2F547D31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54C8E3F3-1A09-4BB6-A67D-4AF776BBFFE4}" type="pres">
      <dgm:prSet presAssocID="{E4BA3716-7463-49BE-8887-CAFE2F547D31}" presName="spaceRect" presStyleCnt="0"/>
      <dgm:spPr/>
    </dgm:pt>
    <dgm:pt modelId="{66E32092-0151-49D4-9ADA-3A783BB1587C}" type="pres">
      <dgm:prSet presAssocID="{E4BA3716-7463-49BE-8887-CAFE2F547D31}" presName="parTx" presStyleLbl="revTx" presStyleIdx="0" presStyleCnt="3">
        <dgm:presLayoutVars>
          <dgm:chMax val="0"/>
          <dgm:chPref val="0"/>
        </dgm:presLayoutVars>
      </dgm:prSet>
      <dgm:spPr/>
    </dgm:pt>
    <dgm:pt modelId="{123824DD-798E-42B1-B11F-2DE8EC1FA67E}" type="pres">
      <dgm:prSet presAssocID="{7B028C00-7EEC-4529-BA7A-42390636198F}" presName="sibTrans" presStyleCnt="0"/>
      <dgm:spPr/>
    </dgm:pt>
    <dgm:pt modelId="{2CE97DF8-9AB3-4213-BCAD-73C75F600959}" type="pres">
      <dgm:prSet presAssocID="{CED277E3-FC4C-4A2D-B6E7-F06E7B3EF3D8}" presName="compNode" presStyleCnt="0"/>
      <dgm:spPr/>
    </dgm:pt>
    <dgm:pt modelId="{42662639-1116-4BBC-BC94-CD0763125BCC}" type="pres">
      <dgm:prSet presAssocID="{CED277E3-FC4C-4A2D-B6E7-F06E7B3EF3D8}" presName="bgRect" presStyleLbl="bgShp" presStyleIdx="1" presStyleCnt="3"/>
      <dgm:spPr/>
    </dgm:pt>
    <dgm:pt modelId="{F9F4DCDE-D452-4C9F-9B8C-E3626854A4DD}" type="pres">
      <dgm:prSet presAssocID="{CED277E3-FC4C-4A2D-B6E7-F06E7B3EF3D8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5184B45-FB45-4AF5-807A-99FD32BE411C}" type="pres">
      <dgm:prSet presAssocID="{CED277E3-FC4C-4A2D-B6E7-F06E7B3EF3D8}" presName="spaceRect" presStyleCnt="0"/>
      <dgm:spPr/>
    </dgm:pt>
    <dgm:pt modelId="{1D25E176-3B14-4D98-96E6-CB3905B00CAA}" type="pres">
      <dgm:prSet presAssocID="{CED277E3-FC4C-4A2D-B6E7-F06E7B3EF3D8}" presName="parTx" presStyleLbl="revTx" presStyleIdx="1" presStyleCnt="3">
        <dgm:presLayoutVars>
          <dgm:chMax val="0"/>
          <dgm:chPref val="0"/>
        </dgm:presLayoutVars>
      </dgm:prSet>
      <dgm:spPr/>
    </dgm:pt>
    <dgm:pt modelId="{79F492C5-7F6A-4E07-BF6D-91B63531B931}" type="pres">
      <dgm:prSet presAssocID="{90D0D496-FAAC-46C3-9855-4BF650C7928A}" presName="sibTrans" presStyleCnt="0"/>
      <dgm:spPr/>
    </dgm:pt>
    <dgm:pt modelId="{2BCF17F7-70A7-41CB-A130-456B9A9C40B3}" type="pres">
      <dgm:prSet presAssocID="{86400B8A-B7CD-40A2-A052-C3D9395F11BD}" presName="compNode" presStyleCnt="0"/>
      <dgm:spPr/>
    </dgm:pt>
    <dgm:pt modelId="{A71D0BF4-0682-4ECA-8B58-C494282EAF96}" type="pres">
      <dgm:prSet presAssocID="{86400B8A-B7CD-40A2-A052-C3D9395F11BD}" presName="bgRect" presStyleLbl="bgShp" presStyleIdx="2" presStyleCnt="3" custLinFactNeighborX="108" custLinFactNeighborY="43"/>
      <dgm:spPr/>
    </dgm:pt>
    <dgm:pt modelId="{2E4631E9-A6AF-4669-B2E3-857A6F482423}" type="pres">
      <dgm:prSet presAssocID="{86400B8A-B7CD-40A2-A052-C3D9395F11BD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75F226-D99E-41EF-9DAF-ADCEE00D123D}" type="pres">
      <dgm:prSet presAssocID="{86400B8A-B7CD-40A2-A052-C3D9395F11BD}" presName="spaceRect" presStyleCnt="0"/>
      <dgm:spPr/>
    </dgm:pt>
    <dgm:pt modelId="{CC955CE3-E4DD-4749-8B39-ECF9498B8C28}" type="pres">
      <dgm:prSet presAssocID="{86400B8A-B7CD-40A2-A052-C3D9395F11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315223-DD0B-43BC-ABCD-863B804DAE6D}" type="presOf" srcId="{E4BA3716-7463-49BE-8887-CAFE2F547D31}" destId="{66E32092-0151-49D4-9ADA-3A783BB1587C}" srcOrd="0" destOrd="0" presId="urn:microsoft.com/office/officeart/2018/2/layout/IconVerticalSolidList"/>
    <dgm:cxn modelId="{CD103A27-DCE2-4F2F-9A10-EDE2CE60AA2D}" srcId="{D1B46A88-2ACD-464D-9212-A9286C5DB4C6}" destId="{E4BA3716-7463-49BE-8887-CAFE2F547D31}" srcOrd="0" destOrd="0" parTransId="{2FF447C7-779C-4BF3-AE71-77F22C3DC4BE}" sibTransId="{7B028C00-7EEC-4529-BA7A-42390636198F}"/>
    <dgm:cxn modelId="{FCF1152A-6F33-4D1F-A1C9-3D5669BA72D6}" srcId="{D1B46A88-2ACD-464D-9212-A9286C5DB4C6}" destId="{86400B8A-B7CD-40A2-A052-C3D9395F11BD}" srcOrd="2" destOrd="0" parTransId="{81423647-E879-4C16-B37D-BE4B2B5B4455}" sibTransId="{C2C6D577-712A-48B2-B75D-9F6F8E9C1AA1}"/>
    <dgm:cxn modelId="{AFCAC281-FD54-40FE-98C5-41EFC97A314D}" type="presOf" srcId="{CED277E3-FC4C-4A2D-B6E7-F06E7B3EF3D8}" destId="{1D25E176-3B14-4D98-96E6-CB3905B00CAA}" srcOrd="0" destOrd="0" presId="urn:microsoft.com/office/officeart/2018/2/layout/IconVerticalSolidList"/>
    <dgm:cxn modelId="{8F9769B8-B91F-49CA-AF90-51ED003BF179}" srcId="{D1B46A88-2ACD-464D-9212-A9286C5DB4C6}" destId="{CED277E3-FC4C-4A2D-B6E7-F06E7B3EF3D8}" srcOrd="1" destOrd="0" parTransId="{72B4D7C0-D17C-4F30-84DC-D5BD1B40F25A}" sibTransId="{90D0D496-FAAC-46C3-9855-4BF650C7928A}"/>
    <dgm:cxn modelId="{D6C2D9BF-0B3B-42F5-B1C9-E00DF7EBA74A}" type="presOf" srcId="{D1B46A88-2ACD-464D-9212-A9286C5DB4C6}" destId="{C06798C9-7983-475B-BEA1-9F8C3E31FF69}" srcOrd="0" destOrd="0" presId="urn:microsoft.com/office/officeart/2018/2/layout/IconVerticalSolidList"/>
    <dgm:cxn modelId="{50B29BDC-A4F2-4C3A-A2E1-E63A300978D2}" type="presOf" srcId="{86400B8A-B7CD-40A2-A052-C3D9395F11BD}" destId="{CC955CE3-E4DD-4749-8B39-ECF9498B8C28}" srcOrd="0" destOrd="0" presId="urn:microsoft.com/office/officeart/2018/2/layout/IconVerticalSolidList"/>
    <dgm:cxn modelId="{DB93B0D3-6A58-445B-ACDE-824024CA3FE1}" type="presParOf" srcId="{C06798C9-7983-475B-BEA1-9F8C3E31FF69}" destId="{448BBACE-CC20-4847-B762-AE30D6A1E729}" srcOrd="0" destOrd="0" presId="urn:microsoft.com/office/officeart/2018/2/layout/IconVerticalSolidList"/>
    <dgm:cxn modelId="{2B66FD4B-6511-4B9C-B2CC-BF58F4C8B219}" type="presParOf" srcId="{448BBACE-CC20-4847-B762-AE30D6A1E729}" destId="{A684D20F-D5C6-4540-9C78-A337659CAAB6}" srcOrd="0" destOrd="0" presId="urn:microsoft.com/office/officeart/2018/2/layout/IconVerticalSolidList"/>
    <dgm:cxn modelId="{7EF8D454-7474-4243-9395-8B714009963B}" type="presParOf" srcId="{448BBACE-CC20-4847-B762-AE30D6A1E729}" destId="{F43B3C94-4255-4A77-A90B-7E6321583281}" srcOrd="1" destOrd="0" presId="urn:microsoft.com/office/officeart/2018/2/layout/IconVerticalSolidList"/>
    <dgm:cxn modelId="{A444E59B-CEC9-4CF0-8431-FFF9C7880758}" type="presParOf" srcId="{448BBACE-CC20-4847-B762-AE30D6A1E729}" destId="{54C8E3F3-1A09-4BB6-A67D-4AF776BBFFE4}" srcOrd="2" destOrd="0" presId="urn:microsoft.com/office/officeart/2018/2/layout/IconVerticalSolidList"/>
    <dgm:cxn modelId="{A725F423-B9A1-4573-B076-A24BC1DDA511}" type="presParOf" srcId="{448BBACE-CC20-4847-B762-AE30D6A1E729}" destId="{66E32092-0151-49D4-9ADA-3A783BB1587C}" srcOrd="3" destOrd="0" presId="urn:microsoft.com/office/officeart/2018/2/layout/IconVerticalSolidList"/>
    <dgm:cxn modelId="{CBCD943E-F439-44FC-9749-EC74659E6CC2}" type="presParOf" srcId="{C06798C9-7983-475B-BEA1-9F8C3E31FF69}" destId="{123824DD-798E-42B1-B11F-2DE8EC1FA67E}" srcOrd="1" destOrd="0" presId="urn:microsoft.com/office/officeart/2018/2/layout/IconVerticalSolidList"/>
    <dgm:cxn modelId="{DF214F5E-9E50-433C-A405-B6A7756BCF37}" type="presParOf" srcId="{C06798C9-7983-475B-BEA1-9F8C3E31FF69}" destId="{2CE97DF8-9AB3-4213-BCAD-73C75F600959}" srcOrd="2" destOrd="0" presId="urn:microsoft.com/office/officeart/2018/2/layout/IconVerticalSolidList"/>
    <dgm:cxn modelId="{D2FA9D41-F387-4CE5-840B-E7D5E023A42D}" type="presParOf" srcId="{2CE97DF8-9AB3-4213-BCAD-73C75F600959}" destId="{42662639-1116-4BBC-BC94-CD0763125BCC}" srcOrd="0" destOrd="0" presId="urn:microsoft.com/office/officeart/2018/2/layout/IconVerticalSolidList"/>
    <dgm:cxn modelId="{4C3A61C0-F88F-42F8-A043-19D865017FAB}" type="presParOf" srcId="{2CE97DF8-9AB3-4213-BCAD-73C75F600959}" destId="{F9F4DCDE-D452-4C9F-9B8C-E3626854A4DD}" srcOrd="1" destOrd="0" presId="urn:microsoft.com/office/officeart/2018/2/layout/IconVerticalSolidList"/>
    <dgm:cxn modelId="{C720059F-8B92-430B-A0AF-0141F95DF4C2}" type="presParOf" srcId="{2CE97DF8-9AB3-4213-BCAD-73C75F600959}" destId="{05184B45-FB45-4AF5-807A-99FD32BE411C}" srcOrd="2" destOrd="0" presId="urn:microsoft.com/office/officeart/2018/2/layout/IconVerticalSolidList"/>
    <dgm:cxn modelId="{F720C148-5B13-4B08-9FBE-3DB4D1C4F79B}" type="presParOf" srcId="{2CE97DF8-9AB3-4213-BCAD-73C75F600959}" destId="{1D25E176-3B14-4D98-96E6-CB3905B00CAA}" srcOrd="3" destOrd="0" presId="urn:microsoft.com/office/officeart/2018/2/layout/IconVerticalSolidList"/>
    <dgm:cxn modelId="{28FB9186-FE63-461B-9080-EF9D0B50A1A9}" type="presParOf" srcId="{C06798C9-7983-475B-BEA1-9F8C3E31FF69}" destId="{79F492C5-7F6A-4E07-BF6D-91B63531B931}" srcOrd="3" destOrd="0" presId="urn:microsoft.com/office/officeart/2018/2/layout/IconVerticalSolidList"/>
    <dgm:cxn modelId="{FFF1B115-48F3-4655-A841-63D217A4BA41}" type="presParOf" srcId="{C06798C9-7983-475B-BEA1-9F8C3E31FF69}" destId="{2BCF17F7-70A7-41CB-A130-456B9A9C40B3}" srcOrd="4" destOrd="0" presId="urn:microsoft.com/office/officeart/2018/2/layout/IconVerticalSolidList"/>
    <dgm:cxn modelId="{4A18D0B1-B077-415A-8EB0-85330158D8A2}" type="presParOf" srcId="{2BCF17F7-70A7-41CB-A130-456B9A9C40B3}" destId="{A71D0BF4-0682-4ECA-8B58-C494282EAF96}" srcOrd="0" destOrd="0" presId="urn:microsoft.com/office/officeart/2018/2/layout/IconVerticalSolidList"/>
    <dgm:cxn modelId="{54B8EE02-4350-4023-B18A-8AE81702A2C5}" type="presParOf" srcId="{2BCF17F7-70A7-41CB-A130-456B9A9C40B3}" destId="{2E4631E9-A6AF-4669-B2E3-857A6F482423}" srcOrd="1" destOrd="0" presId="urn:microsoft.com/office/officeart/2018/2/layout/IconVerticalSolidList"/>
    <dgm:cxn modelId="{6F8AC467-38AC-4B39-8A40-9FF44E09D4F1}" type="presParOf" srcId="{2BCF17F7-70A7-41CB-A130-456B9A9C40B3}" destId="{9A75F226-D99E-41EF-9DAF-ADCEE00D123D}" srcOrd="2" destOrd="0" presId="urn:microsoft.com/office/officeart/2018/2/layout/IconVerticalSolidList"/>
    <dgm:cxn modelId="{620FD0E3-1181-47B2-A66D-0E40B5067B94}" type="presParOf" srcId="{2BCF17F7-70A7-41CB-A130-456B9A9C40B3}" destId="{CC955CE3-E4DD-4749-8B39-ECF9498B8C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4D20F-D5C6-4540-9C78-A337659CAAB6}">
      <dsp:nvSpPr>
        <dsp:cNvPr id="0" name=""/>
        <dsp:cNvSpPr/>
      </dsp:nvSpPr>
      <dsp:spPr>
        <a:xfrm>
          <a:off x="0" y="21292"/>
          <a:ext cx="6797675" cy="13293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B3C94-4255-4A77-A90B-7E6321583281}">
      <dsp:nvSpPr>
        <dsp:cNvPr id="0" name=""/>
        <dsp:cNvSpPr/>
      </dsp:nvSpPr>
      <dsp:spPr>
        <a:xfrm>
          <a:off x="402124" y="299669"/>
          <a:ext cx="731136" cy="73113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32092-0151-49D4-9ADA-3A783BB1587C}">
      <dsp:nvSpPr>
        <dsp:cNvPr id="0" name=""/>
        <dsp:cNvSpPr/>
      </dsp:nvSpPr>
      <dsp:spPr>
        <a:xfrm>
          <a:off x="1535386" y="568"/>
          <a:ext cx="5262288" cy="1329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88" tIns="140688" rIns="140688" bIns="14068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PCI Compliant Card/Customer Vault</a:t>
          </a:r>
        </a:p>
      </dsp:txBody>
      <dsp:txXfrm>
        <a:off x="1535386" y="568"/>
        <a:ext cx="5262288" cy="1329338"/>
      </dsp:txXfrm>
    </dsp:sp>
    <dsp:sp modelId="{42662639-1116-4BBC-BC94-CD0763125BCC}">
      <dsp:nvSpPr>
        <dsp:cNvPr id="0" name=""/>
        <dsp:cNvSpPr/>
      </dsp:nvSpPr>
      <dsp:spPr>
        <a:xfrm>
          <a:off x="0" y="1662241"/>
          <a:ext cx="6797675" cy="13293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4DCDE-D452-4C9F-9B8C-E3626854A4DD}">
      <dsp:nvSpPr>
        <dsp:cNvPr id="0" name=""/>
        <dsp:cNvSpPr/>
      </dsp:nvSpPr>
      <dsp:spPr>
        <a:xfrm>
          <a:off x="402124" y="1961342"/>
          <a:ext cx="731136" cy="73113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5E176-3B14-4D98-96E6-CB3905B00CAA}">
      <dsp:nvSpPr>
        <dsp:cNvPr id="0" name=""/>
        <dsp:cNvSpPr/>
      </dsp:nvSpPr>
      <dsp:spPr>
        <a:xfrm>
          <a:off x="1535386" y="1662241"/>
          <a:ext cx="5262288" cy="1329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88" tIns="140688" rIns="140688" bIns="14068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Universal Gateway/Processor Connection</a:t>
          </a:r>
        </a:p>
      </dsp:txBody>
      <dsp:txXfrm>
        <a:off x="1535386" y="1662241"/>
        <a:ext cx="5262288" cy="1329338"/>
      </dsp:txXfrm>
    </dsp:sp>
    <dsp:sp modelId="{A71D0BF4-0682-4ECA-8B58-C494282EAF96}">
      <dsp:nvSpPr>
        <dsp:cNvPr id="0" name=""/>
        <dsp:cNvSpPr/>
      </dsp:nvSpPr>
      <dsp:spPr>
        <a:xfrm>
          <a:off x="0" y="3324483"/>
          <a:ext cx="6797675" cy="13293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631E9-A6AF-4669-B2E3-857A6F482423}">
      <dsp:nvSpPr>
        <dsp:cNvPr id="0" name=""/>
        <dsp:cNvSpPr/>
      </dsp:nvSpPr>
      <dsp:spPr>
        <a:xfrm>
          <a:off x="402124" y="3623016"/>
          <a:ext cx="731136" cy="731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55CE3-E4DD-4749-8B39-ECF9498B8C28}">
      <dsp:nvSpPr>
        <dsp:cNvPr id="0" name=""/>
        <dsp:cNvSpPr/>
      </dsp:nvSpPr>
      <dsp:spPr>
        <a:xfrm>
          <a:off x="1535386" y="3323915"/>
          <a:ext cx="5262288" cy="1329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88" tIns="140688" rIns="140688" bIns="14068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Reconfigure Gateways/Processors with Zero Dev Cost</a:t>
          </a:r>
        </a:p>
      </dsp:txBody>
      <dsp:txXfrm>
        <a:off x="1535386" y="3323915"/>
        <a:ext cx="5262288" cy="1329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569E8-4B43-4098-885D-CA25A2FCAE0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9A767-E010-45AD-8C91-7E4CD6635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7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6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0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4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1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5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9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1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6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7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2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cs typeface="Calibri Light"/>
              </a:rPr>
              <a:t>Paytheos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/>
              </a:rPr>
              <a:t>The power of freedom in payment technology</a:t>
            </a:r>
            <a:endParaRPr lang="en-US" dirty="0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D95-D52B-414A-A533-D0429F31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Paytheos</a:t>
            </a:r>
            <a:r>
              <a:rPr lang="en-US" dirty="0">
                <a:cs typeface="Calibri Light"/>
              </a:rPr>
              <a:t>/</a:t>
            </a:r>
            <a:r>
              <a:rPr lang="en-US" dirty="0" err="1">
                <a:cs typeface="Calibri Light"/>
              </a:rPr>
              <a:t>Kryptheos</a:t>
            </a:r>
            <a:r>
              <a:rPr lang="en-US" dirty="0">
                <a:cs typeface="Calibri Light"/>
              </a:rPr>
              <a:t>:</a:t>
            </a:r>
            <a:br>
              <a:rPr lang="en-US" dirty="0">
                <a:cs typeface="Calibri Light"/>
              </a:rPr>
            </a:br>
            <a:r>
              <a:rPr lang="en-US" sz="2400" cap="all" spc="200" dirty="0">
                <a:solidFill>
                  <a:schemeClr val="tx2"/>
                </a:solidFill>
                <a:ea typeface="+mn-ea"/>
                <a:cs typeface="Calibri Light"/>
              </a:rPr>
              <a:t>data contained within PCI-</a:t>
            </a:r>
            <a:r>
              <a:rPr lang="en-US" sz="2400" cap="all" spc="200" dirty="0" err="1">
                <a:solidFill>
                  <a:schemeClr val="tx2"/>
                </a:solidFill>
                <a:ea typeface="+mn-ea"/>
                <a:cs typeface="Calibri Light"/>
              </a:rPr>
              <a:t>dss</a:t>
            </a:r>
            <a:r>
              <a:rPr lang="en-US" sz="2400" cap="all" spc="200" dirty="0">
                <a:solidFill>
                  <a:schemeClr val="tx2"/>
                </a:solidFill>
                <a:ea typeface="+mn-ea"/>
                <a:cs typeface="Calibri Light"/>
              </a:rPr>
              <a:t> level 1 compliant system</a:t>
            </a:r>
          </a:p>
        </p:txBody>
      </p:sp>
    </p:spTree>
    <p:extLst>
      <p:ext uri="{BB962C8B-B14F-4D97-AF65-F5344CB8AC3E}">
        <p14:creationId xmlns:p14="http://schemas.microsoft.com/office/powerpoint/2010/main" val="219034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A9911-9A7F-416E-9115-015DDB04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494429" cy="577284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  <a:cs typeface="Calibri Light"/>
              </a:rPr>
              <a:t>Kryptheos</a:t>
            </a:r>
            <a:r>
              <a:rPr lang="en-US" sz="3600" dirty="0">
                <a:solidFill>
                  <a:srgbClr val="FFFFFF"/>
                </a:solidFill>
                <a:cs typeface="Calibri Light"/>
              </a:rPr>
              <a:t>:</a:t>
            </a:r>
            <a:br>
              <a:rPr lang="en-US" sz="3600" dirty="0">
                <a:solidFill>
                  <a:srgbClr val="FFFFFF"/>
                </a:solidFill>
                <a:cs typeface="Calibri Light"/>
              </a:rPr>
            </a:br>
            <a:r>
              <a:rPr lang="en-US" sz="3600" dirty="0" err="1">
                <a:solidFill>
                  <a:srgbClr val="FFFFFF"/>
                </a:solidFill>
                <a:cs typeface="Calibri Light"/>
              </a:rPr>
              <a:t>Paytheos</a:t>
            </a:r>
            <a:r>
              <a:rPr lang="en-US" sz="3600" dirty="0">
                <a:solidFill>
                  <a:srgbClr val="FFFFFF"/>
                </a:solidFill>
                <a:cs typeface="Calibri Light"/>
              </a:rPr>
              <a:t> Tokenization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9253409-4992-4AF6-8A42-42B8E5EBE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10730"/>
              </p:ext>
            </p:extLst>
          </p:nvPr>
        </p:nvGraphicFramePr>
        <p:xfrm>
          <a:off x="4741863" y="1635853"/>
          <a:ext cx="6797675" cy="4653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9AAF76-A678-4EDB-A740-D04F91FF5F70}"/>
              </a:ext>
            </a:extLst>
          </p:cNvPr>
          <p:cNvSpPr txBox="1"/>
          <p:nvPr/>
        </p:nvSpPr>
        <p:spPr>
          <a:xfrm>
            <a:off x="4759335" y="340873"/>
            <a:ext cx="66708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Kryptheos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Transcends Traditional “Agnostic” 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151419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B07E0-2364-4A27-9692-DFF8DB9B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Benchmark (“Agnostic”) Tokenization Providers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593139-0003-4C1F-82E4-A8AF7F9C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731730"/>
            <a:ext cx="6413663" cy="335080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payment method receives its own token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Customers not tracked to payment methods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Bloated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Heavy burden on merchant for developing reporting and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8330F-5534-4713-B6C7-C39545F5AB56}"/>
              </a:ext>
            </a:extLst>
          </p:cNvPr>
          <p:cNvSpPr txBox="1"/>
          <p:nvPr/>
        </p:nvSpPr>
        <p:spPr>
          <a:xfrm>
            <a:off x="4742016" y="736817"/>
            <a:ext cx="65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Data 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7D834-C3D2-41DA-87D0-45409ECE3FF3}"/>
              </a:ext>
            </a:extLst>
          </p:cNvPr>
          <p:cNvSpPr txBox="1"/>
          <p:nvPr/>
        </p:nvSpPr>
        <p:spPr>
          <a:xfrm>
            <a:off x="4742016" y="4173658"/>
            <a:ext cx="65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Gateway Configurations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4D93236-1D2A-469A-9165-7E3DE1139C39}"/>
              </a:ext>
            </a:extLst>
          </p:cNvPr>
          <p:cNvSpPr txBox="1">
            <a:spLocks/>
          </p:cNvSpPr>
          <p:nvPr/>
        </p:nvSpPr>
        <p:spPr>
          <a:xfrm>
            <a:off x="4742015" y="4696878"/>
            <a:ext cx="6413663" cy="98607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Heavy burden on merchant for developing gateway/processor connections</a:t>
            </a:r>
          </a:p>
        </p:txBody>
      </p:sp>
    </p:spTree>
    <p:extLst>
      <p:ext uri="{BB962C8B-B14F-4D97-AF65-F5344CB8AC3E}">
        <p14:creationId xmlns:p14="http://schemas.microsoft.com/office/powerpoint/2010/main" val="1201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B07E0-2364-4A27-9692-DFF8DB9B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Kryptheos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593139-0003-4C1F-82E4-A8AF7F9C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1260036"/>
            <a:ext cx="6413663" cy="216896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payment method receives its own token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Customers, tokens, and transactions are tracked and linked in the DB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to track and correlate customers, tokens, transactions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Zero cost burden on merchant for reporting and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CE094-7379-493B-871A-4F69D90B8B36}"/>
              </a:ext>
            </a:extLst>
          </p:cNvPr>
          <p:cNvSpPr txBox="1"/>
          <p:nvPr/>
        </p:nvSpPr>
        <p:spPr>
          <a:xfrm>
            <a:off x="4742016" y="736817"/>
            <a:ext cx="65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Data Structure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BB69FD2B-7960-4431-A625-E6DE1EF0053D}"/>
              </a:ext>
            </a:extLst>
          </p:cNvPr>
          <p:cNvSpPr txBox="1">
            <a:spLocks/>
          </p:cNvSpPr>
          <p:nvPr/>
        </p:nvSpPr>
        <p:spPr>
          <a:xfrm>
            <a:off x="4742016" y="4967073"/>
            <a:ext cx="6413663" cy="79616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Heavy burden on merchant for developing gateway/processor 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03D90-FFFF-413E-BDA2-F9527CB98578}"/>
              </a:ext>
            </a:extLst>
          </p:cNvPr>
          <p:cNvSpPr txBox="1"/>
          <p:nvPr/>
        </p:nvSpPr>
        <p:spPr>
          <a:xfrm>
            <a:off x="4742016" y="4318018"/>
            <a:ext cx="65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Gateway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3646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58CA630-D960-4217-B746-D0659AE76FCB}"/>
              </a:ext>
            </a:extLst>
          </p:cNvPr>
          <p:cNvSpPr/>
          <p:nvPr/>
        </p:nvSpPr>
        <p:spPr>
          <a:xfrm>
            <a:off x="2666438" y="3262041"/>
            <a:ext cx="825623" cy="9057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dirty="0">
                <a:cs typeface="Calibri"/>
              </a:rPr>
              <a:t>Card 2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03D95-D52B-414A-A533-D0429F31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“Agnostic” Tokenization Providers:  </a:t>
            </a:r>
            <a:br>
              <a:rPr lang="en-US" dirty="0">
                <a:cs typeface="Calibri Light"/>
              </a:rPr>
            </a:br>
            <a:r>
              <a:rPr lang="en-US" sz="2400" cap="all" spc="200" dirty="0">
                <a:solidFill>
                  <a:schemeClr val="tx2"/>
                </a:solidFill>
                <a:ea typeface="+mn-ea"/>
                <a:cs typeface="Calibri Light"/>
              </a:rPr>
              <a:t>Inefficient data structure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1F450F0-5F86-42EF-BCCC-E094BF377CA5}"/>
              </a:ext>
            </a:extLst>
          </p:cNvPr>
          <p:cNvSpPr/>
          <p:nvPr/>
        </p:nvSpPr>
        <p:spPr>
          <a:xfrm>
            <a:off x="1693032" y="3251430"/>
            <a:ext cx="825623" cy="9136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dirty="0">
                <a:cs typeface="Calibri"/>
              </a:rPr>
              <a:t>Card 1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BCE67-DD0E-4781-9608-70DBCBEE21C8}"/>
              </a:ext>
            </a:extLst>
          </p:cNvPr>
          <p:cNvSpPr/>
          <p:nvPr/>
        </p:nvSpPr>
        <p:spPr>
          <a:xfrm>
            <a:off x="1544712" y="2024111"/>
            <a:ext cx="2095132" cy="164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854B06-F650-485B-A612-12CBE49F517D}"/>
              </a:ext>
            </a:extLst>
          </p:cNvPr>
          <p:cNvSpPr/>
          <p:nvPr/>
        </p:nvSpPr>
        <p:spPr>
          <a:xfrm>
            <a:off x="1544713" y="4658555"/>
            <a:ext cx="2095131" cy="150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Merchant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CCA9E0-4F78-4F66-BC96-6B2EF293F8C3}"/>
              </a:ext>
            </a:extLst>
          </p:cNvPr>
          <p:cNvSpPr/>
          <p:nvPr/>
        </p:nvSpPr>
        <p:spPr>
          <a:xfrm>
            <a:off x="6096000" y="2047240"/>
            <a:ext cx="3901440" cy="276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Tokenization Provider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4F83C4-214A-4869-B35B-DC958D680F4C}"/>
              </a:ext>
            </a:extLst>
          </p:cNvPr>
          <p:cNvSpPr/>
          <p:nvPr/>
        </p:nvSpPr>
        <p:spPr>
          <a:xfrm>
            <a:off x="6903512" y="2868038"/>
            <a:ext cx="2286416" cy="4947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 anchorCtr="0"/>
          <a:lstStyle/>
          <a:p>
            <a:pPr algn="ctr"/>
            <a:r>
              <a:rPr lang="en-US" sz="1600" dirty="0">
                <a:cs typeface="Calibri"/>
              </a:rPr>
              <a:t>New Token:</a:t>
            </a:r>
          </a:p>
          <a:p>
            <a:pPr algn="ctr"/>
            <a:r>
              <a:rPr lang="en-US" sz="1600" dirty="0">
                <a:cs typeface="Calibri"/>
              </a:rPr>
              <a:t>Card 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5ECF60-0D59-4C6B-B708-A3B679CC7139}"/>
              </a:ext>
            </a:extLst>
          </p:cNvPr>
          <p:cNvSpPr/>
          <p:nvPr/>
        </p:nvSpPr>
        <p:spPr>
          <a:xfrm>
            <a:off x="6903512" y="3638394"/>
            <a:ext cx="2286416" cy="4947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 anchorCtr="0"/>
          <a:lstStyle/>
          <a:p>
            <a:pPr algn="ctr"/>
            <a:r>
              <a:rPr lang="en-US" sz="1600" dirty="0">
                <a:cs typeface="Calibri"/>
              </a:rPr>
              <a:t>New Token:</a:t>
            </a:r>
          </a:p>
          <a:p>
            <a:pPr algn="ctr"/>
            <a:r>
              <a:rPr lang="en-US" sz="1600" dirty="0">
                <a:cs typeface="Calibri"/>
              </a:rPr>
              <a:t>Card 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BBB18A-D0E3-471B-8C2A-FEC3D92E18C1}"/>
              </a:ext>
            </a:extLst>
          </p:cNvPr>
          <p:cNvGrpSpPr/>
          <p:nvPr/>
        </p:nvGrpSpPr>
        <p:grpSpPr>
          <a:xfrm>
            <a:off x="3639844" y="3429000"/>
            <a:ext cx="2456156" cy="1981569"/>
            <a:chOff x="3639844" y="3429000"/>
            <a:chExt cx="2456156" cy="1981569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CFD873A-9FAB-4FA6-B48B-83E5C18EC947}"/>
                </a:ext>
              </a:extLst>
            </p:cNvPr>
            <p:cNvCxnSpPr>
              <a:cxnSpLocks/>
              <a:stCxn id="28" idx="3"/>
              <a:endCxn id="7" idx="1"/>
            </p:cNvCxnSpPr>
            <p:nvPr/>
          </p:nvCxnSpPr>
          <p:spPr>
            <a:xfrm flipV="1">
              <a:off x="3639844" y="3429000"/>
              <a:ext cx="2456156" cy="1981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36320-F313-4744-BC79-BDC0DA1E9CE0}"/>
                </a:ext>
              </a:extLst>
            </p:cNvPr>
            <p:cNvSpPr txBox="1"/>
            <p:nvPr/>
          </p:nvSpPr>
          <p:spPr>
            <a:xfrm>
              <a:off x="4410307" y="4235118"/>
              <a:ext cx="91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Call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087182-D090-449D-99ED-21CF06AAAFBE}"/>
              </a:ext>
            </a:extLst>
          </p:cNvPr>
          <p:cNvGrpSpPr/>
          <p:nvPr/>
        </p:nvGrpSpPr>
        <p:grpSpPr>
          <a:xfrm>
            <a:off x="1580855" y="4165107"/>
            <a:ext cx="1085579" cy="493448"/>
            <a:chOff x="1580855" y="4165107"/>
            <a:chExt cx="1085579" cy="49344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0BD013-3132-49E7-B541-502571041C1D}"/>
                </a:ext>
              </a:extLst>
            </p:cNvPr>
            <p:cNvCxnSpPr>
              <a:stCxn id="34" idx="2"/>
            </p:cNvCxnSpPr>
            <p:nvPr/>
          </p:nvCxnSpPr>
          <p:spPr>
            <a:xfrm flipH="1">
              <a:off x="2105843" y="4165107"/>
              <a:ext cx="1" cy="493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A7DD17-A037-4FFF-B7BD-444426606066}"/>
                </a:ext>
              </a:extLst>
            </p:cNvPr>
            <p:cNvSpPr txBox="1"/>
            <p:nvPr/>
          </p:nvSpPr>
          <p:spPr>
            <a:xfrm>
              <a:off x="1580855" y="4222554"/>
              <a:ext cx="108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Purchase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80BAD5-2EA1-45E7-9B9C-5987200E8897}"/>
              </a:ext>
            </a:extLst>
          </p:cNvPr>
          <p:cNvGrpSpPr/>
          <p:nvPr/>
        </p:nvGrpSpPr>
        <p:grpSpPr>
          <a:xfrm>
            <a:off x="2592278" y="4165107"/>
            <a:ext cx="1381760" cy="493448"/>
            <a:chOff x="2592278" y="4165107"/>
            <a:chExt cx="1381760" cy="49344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BC072F1-B6A2-408D-864E-39BE0DE273F0}"/>
                </a:ext>
              </a:extLst>
            </p:cNvPr>
            <p:cNvCxnSpPr/>
            <p:nvPr/>
          </p:nvCxnSpPr>
          <p:spPr>
            <a:xfrm flipH="1">
              <a:off x="3079248" y="4165107"/>
              <a:ext cx="1" cy="493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BA60F0-F9EA-4DF0-A030-4EF4C11CBDFB}"/>
                </a:ext>
              </a:extLst>
            </p:cNvPr>
            <p:cNvSpPr txBox="1"/>
            <p:nvPr/>
          </p:nvSpPr>
          <p:spPr>
            <a:xfrm>
              <a:off x="2592278" y="4222554"/>
              <a:ext cx="1381760" cy="3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Purchase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73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58CA630-D960-4217-B746-D0659AE76FCB}"/>
              </a:ext>
            </a:extLst>
          </p:cNvPr>
          <p:cNvSpPr/>
          <p:nvPr/>
        </p:nvSpPr>
        <p:spPr>
          <a:xfrm>
            <a:off x="2666438" y="3262041"/>
            <a:ext cx="825623" cy="9057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dirty="0">
                <a:cs typeface="Calibri"/>
              </a:rPr>
              <a:t>Card 2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03D95-D52B-414A-A533-D0429F31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Kryptheos</a:t>
            </a:r>
            <a:br>
              <a:rPr lang="en-US" dirty="0">
                <a:cs typeface="Calibri Light"/>
              </a:rPr>
            </a:br>
            <a:r>
              <a:rPr lang="en-US" sz="2400" cap="all" spc="200" dirty="0">
                <a:solidFill>
                  <a:schemeClr val="tx2"/>
                </a:solidFill>
                <a:ea typeface="+mn-ea"/>
                <a:cs typeface="Calibri Light"/>
              </a:rPr>
              <a:t>Analysis-focused database design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1F450F0-5F86-42EF-BCCC-E094BF377CA5}"/>
              </a:ext>
            </a:extLst>
          </p:cNvPr>
          <p:cNvSpPr/>
          <p:nvPr/>
        </p:nvSpPr>
        <p:spPr>
          <a:xfrm>
            <a:off x="1693032" y="3251430"/>
            <a:ext cx="825623" cy="9136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dirty="0">
                <a:cs typeface="Calibri"/>
              </a:rPr>
              <a:t>Card 1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BCE67-DD0E-4781-9608-70DBCBEE21C8}"/>
              </a:ext>
            </a:extLst>
          </p:cNvPr>
          <p:cNvSpPr/>
          <p:nvPr/>
        </p:nvSpPr>
        <p:spPr>
          <a:xfrm>
            <a:off x="1544712" y="2024111"/>
            <a:ext cx="2095132" cy="164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854B06-F650-485B-A612-12CBE49F517D}"/>
              </a:ext>
            </a:extLst>
          </p:cNvPr>
          <p:cNvSpPr/>
          <p:nvPr/>
        </p:nvSpPr>
        <p:spPr>
          <a:xfrm>
            <a:off x="1544713" y="4658555"/>
            <a:ext cx="2095131" cy="150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Merchant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CCA9E0-4F78-4F66-BC96-6B2EF293F8C3}"/>
              </a:ext>
            </a:extLst>
          </p:cNvPr>
          <p:cNvSpPr/>
          <p:nvPr/>
        </p:nvSpPr>
        <p:spPr>
          <a:xfrm>
            <a:off x="6096000" y="2024111"/>
            <a:ext cx="5537201" cy="3622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Kryptheos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4F83C4-214A-4869-B35B-DC958D680F4C}"/>
              </a:ext>
            </a:extLst>
          </p:cNvPr>
          <p:cNvSpPr/>
          <p:nvPr/>
        </p:nvSpPr>
        <p:spPr>
          <a:xfrm>
            <a:off x="9662159" y="2703231"/>
            <a:ext cx="1779734" cy="4947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 anchorCtr="0"/>
          <a:lstStyle/>
          <a:p>
            <a:pPr algn="ctr"/>
            <a:r>
              <a:rPr lang="en-US" sz="1600" dirty="0">
                <a:cs typeface="Calibri"/>
              </a:rPr>
              <a:t>Token:</a:t>
            </a:r>
          </a:p>
          <a:p>
            <a:pPr algn="ctr"/>
            <a:r>
              <a:rPr lang="en-US" sz="1600" dirty="0">
                <a:cs typeface="Calibri"/>
              </a:rPr>
              <a:t>Card 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5ECF60-0D59-4C6B-B708-A3B679CC7139}"/>
              </a:ext>
            </a:extLst>
          </p:cNvPr>
          <p:cNvSpPr/>
          <p:nvPr/>
        </p:nvSpPr>
        <p:spPr>
          <a:xfrm>
            <a:off x="9662159" y="3394851"/>
            <a:ext cx="1779733" cy="4947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 anchorCtr="0"/>
          <a:lstStyle/>
          <a:p>
            <a:pPr algn="ctr"/>
            <a:r>
              <a:rPr lang="en-US" sz="1600" dirty="0">
                <a:cs typeface="Calibri"/>
              </a:rPr>
              <a:t>Token:</a:t>
            </a:r>
          </a:p>
          <a:p>
            <a:pPr algn="ctr"/>
            <a:r>
              <a:rPr lang="en-US" sz="1600" dirty="0">
                <a:cs typeface="Calibri"/>
              </a:rPr>
              <a:t>Card 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6A4F4E-522E-442B-8E1D-A408C682A49A}"/>
              </a:ext>
            </a:extLst>
          </p:cNvPr>
          <p:cNvSpPr/>
          <p:nvPr/>
        </p:nvSpPr>
        <p:spPr>
          <a:xfrm>
            <a:off x="6497782" y="2703231"/>
            <a:ext cx="2107738" cy="4947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 anchorCtr="0"/>
          <a:lstStyle/>
          <a:p>
            <a:pPr algn="ctr"/>
            <a:r>
              <a:rPr lang="en-US" sz="1600" dirty="0">
                <a:cs typeface="Calibri"/>
              </a:rPr>
              <a:t>Customer:</a:t>
            </a:r>
          </a:p>
          <a:p>
            <a:pPr algn="ctr"/>
            <a:r>
              <a:rPr lang="en-US" sz="1600" dirty="0">
                <a:cs typeface="Calibri"/>
              </a:rPr>
              <a:t>John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3AE84E-A21A-4922-9760-7E3B30769AC3}"/>
              </a:ext>
            </a:extLst>
          </p:cNvPr>
          <p:cNvSpPr/>
          <p:nvPr/>
        </p:nvSpPr>
        <p:spPr>
          <a:xfrm>
            <a:off x="9306560" y="4081957"/>
            <a:ext cx="2135332" cy="4947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 anchorCtr="0"/>
          <a:lstStyle/>
          <a:p>
            <a:pPr algn="ctr"/>
            <a:r>
              <a:rPr lang="en-US" sz="1600" dirty="0">
                <a:cs typeface="Calibri"/>
              </a:rPr>
              <a:t>Transaction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EE910B-B943-44C9-ADDE-4B40D90FBEAF}"/>
              </a:ext>
            </a:extLst>
          </p:cNvPr>
          <p:cNvSpPr/>
          <p:nvPr/>
        </p:nvSpPr>
        <p:spPr>
          <a:xfrm>
            <a:off x="9306560" y="4769063"/>
            <a:ext cx="2135332" cy="4947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 anchorCtr="0"/>
          <a:lstStyle/>
          <a:p>
            <a:pPr algn="ctr"/>
            <a:r>
              <a:rPr lang="en-US" sz="1600" dirty="0">
                <a:cs typeface="Calibri"/>
              </a:rPr>
              <a:t>Transaction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945AB2-A04A-41C6-8763-D4C32DF5966C}"/>
              </a:ext>
            </a:extLst>
          </p:cNvPr>
          <p:cNvCxnSpPr>
            <a:stCxn id="15" idx="3"/>
            <a:endCxn id="41" idx="1"/>
          </p:cNvCxnSpPr>
          <p:nvPr/>
        </p:nvCxnSpPr>
        <p:spPr>
          <a:xfrm>
            <a:off x="8605520" y="2950594"/>
            <a:ext cx="10566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BFCAC4-F6C3-483F-93DB-B081576BD1B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551651" y="3197957"/>
            <a:ext cx="1754909" cy="11313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CB6D89-8FFC-4463-B7A6-A09A1760FE6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526826" y="3197957"/>
            <a:ext cx="1779734" cy="18184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ECD1FB0-BBE5-49CC-A74F-07AFFE994E93}"/>
              </a:ext>
            </a:extLst>
          </p:cNvPr>
          <p:cNvGrpSpPr/>
          <p:nvPr/>
        </p:nvGrpSpPr>
        <p:grpSpPr>
          <a:xfrm>
            <a:off x="3639844" y="3835131"/>
            <a:ext cx="2456156" cy="1575438"/>
            <a:chOff x="3639844" y="3835131"/>
            <a:chExt cx="2456156" cy="157543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CFD873A-9FAB-4FA6-B48B-83E5C18EC947}"/>
                </a:ext>
              </a:extLst>
            </p:cNvPr>
            <p:cNvCxnSpPr>
              <a:cxnSpLocks/>
              <a:stCxn id="28" idx="3"/>
              <a:endCxn id="7" idx="1"/>
            </p:cNvCxnSpPr>
            <p:nvPr/>
          </p:nvCxnSpPr>
          <p:spPr>
            <a:xfrm flipV="1">
              <a:off x="3639844" y="3835131"/>
              <a:ext cx="2456156" cy="1575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CA97EB-0C43-4519-B1B8-D50895F49335}"/>
                </a:ext>
              </a:extLst>
            </p:cNvPr>
            <p:cNvSpPr txBox="1"/>
            <p:nvPr/>
          </p:nvSpPr>
          <p:spPr>
            <a:xfrm>
              <a:off x="4410307" y="4438184"/>
              <a:ext cx="91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Call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C434CF-4F65-4A63-AA69-E44A4635A09F}"/>
              </a:ext>
            </a:extLst>
          </p:cNvPr>
          <p:cNvGrpSpPr/>
          <p:nvPr/>
        </p:nvGrpSpPr>
        <p:grpSpPr>
          <a:xfrm>
            <a:off x="1601372" y="4165107"/>
            <a:ext cx="1065064" cy="493448"/>
            <a:chOff x="1601372" y="4165107"/>
            <a:chExt cx="1065064" cy="49344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0BD013-3132-49E7-B541-502571041C1D}"/>
                </a:ext>
              </a:extLst>
            </p:cNvPr>
            <p:cNvCxnSpPr>
              <a:stCxn id="34" idx="2"/>
            </p:cNvCxnSpPr>
            <p:nvPr/>
          </p:nvCxnSpPr>
          <p:spPr>
            <a:xfrm flipH="1">
              <a:off x="2105843" y="4165107"/>
              <a:ext cx="1" cy="493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BF7C06-A7F3-4C0A-8FA0-5BE4F3C4EAC9}"/>
                </a:ext>
              </a:extLst>
            </p:cNvPr>
            <p:cNvSpPr txBox="1"/>
            <p:nvPr/>
          </p:nvSpPr>
          <p:spPr>
            <a:xfrm>
              <a:off x="1601372" y="4207351"/>
              <a:ext cx="106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Purchase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C739AC-CFAF-42DA-9531-6A6CA1618F9E}"/>
              </a:ext>
            </a:extLst>
          </p:cNvPr>
          <p:cNvGrpSpPr/>
          <p:nvPr/>
        </p:nvGrpSpPr>
        <p:grpSpPr>
          <a:xfrm>
            <a:off x="2601764" y="4165107"/>
            <a:ext cx="1065064" cy="493448"/>
            <a:chOff x="2601764" y="4165107"/>
            <a:chExt cx="1065064" cy="49344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BC072F1-B6A2-408D-864E-39BE0DE273F0}"/>
                </a:ext>
              </a:extLst>
            </p:cNvPr>
            <p:cNvCxnSpPr/>
            <p:nvPr/>
          </p:nvCxnSpPr>
          <p:spPr>
            <a:xfrm flipH="1">
              <a:off x="3079248" y="4165107"/>
              <a:ext cx="1" cy="493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91884C-1A44-45C7-BEFE-7813C5A0E450}"/>
                </a:ext>
              </a:extLst>
            </p:cNvPr>
            <p:cNvSpPr txBox="1"/>
            <p:nvPr/>
          </p:nvSpPr>
          <p:spPr>
            <a:xfrm>
              <a:off x="2601764" y="4207351"/>
              <a:ext cx="106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Purchase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E5B2E3-F9BB-4EB9-9C1F-7E77288E9184}"/>
              </a:ext>
            </a:extLst>
          </p:cNvPr>
          <p:cNvCxnSpPr>
            <a:cxnSpLocks/>
          </p:cNvCxnSpPr>
          <p:nvPr/>
        </p:nvCxnSpPr>
        <p:spPr>
          <a:xfrm>
            <a:off x="8608291" y="2945490"/>
            <a:ext cx="1056639" cy="6916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5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15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37148D-8730-405E-8814-7DC25FA900AD}"/>
              </a:ext>
            </a:extLst>
          </p:cNvPr>
          <p:cNvSpPr/>
          <p:nvPr/>
        </p:nvSpPr>
        <p:spPr>
          <a:xfrm>
            <a:off x="2487420" y="3509614"/>
            <a:ext cx="2137316" cy="61331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600" dirty="0">
                <a:cs typeface="Calibri"/>
              </a:rPr>
              <a:t>   AUTH.net Conf. API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B0EBB9-0DD8-4495-B592-60B4030564D1}"/>
              </a:ext>
            </a:extLst>
          </p:cNvPr>
          <p:cNvSpPr/>
          <p:nvPr/>
        </p:nvSpPr>
        <p:spPr>
          <a:xfrm>
            <a:off x="2487420" y="2636103"/>
            <a:ext cx="2137316" cy="61331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cs typeface="Calibri"/>
              </a:rPr>
              <a:t>   NMI Configured API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03D95-D52B-414A-A533-D0429F31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“Agnostic” Tokenization Providers:  </a:t>
            </a:r>
            <a:br>
              <a:rPr lang="en-US" dirty="0">
                <a:cs typeface="Calibri Light"/>
              </a:rPr>
            </a:br>
            <a:r>
              <a:rPr lang="en-US" sz="2400" cap="all" spc="200" dirty="0">
                <a:solidFill>
                  <a:schemeClr val="tx2"/>
                </a:solidFill>
                <a:ea typeface="+mn-ea"/>
                <a:cs typeface="Calibri Light"/>
              </a:rPr>
              <a:t>Merchant develops Gateway configurations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C9E7E6-E42F-4284-B183-89E071E154E8}"/>
              </a:ext>
            </a:extLst>
          </p:cNvPr>
          <p:cNvSpPr/>
          <p:nvPr/>
        </p:nvSpPr>
        <p:spPr>
          <a:xfrm>
            <a:off x="583580" y="2544337"/>
            <a:ext cx="2137316" cy="2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Merchant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BECBB-BF3E-4F6B-81DA-A440315AF043}"/>
              </a:ext>
            </a:extLst>
          </p:cNvPr>
          <p:cNvSpPr/>
          <p:nvPr/>
        </p:nvSpPr>
        <p:spPr>
          <a:xfrm>
            <a:off x="6168482" y="2776654"/>
            <a:ext cx="2016512" cy="20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Tokenization </a:t>
            </a:r>
          </a:p>
          <a:p>
            <a:pPr algn="ctr"/>
            <a:r>
              <a:rPr lang="en-US" dirty="0">
                <a:cs typeface="Calibri"/>
              </a:rPr>
              <a:t>Provider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D1A6E-85E4-4D76-80B0-DB4D1B970E49}"/>
              </a:ext>
            </a:extLst>
          </p:cNvPr>
          <p:cNvSpPr/>
          <p:nvPr/>
        </p:nvSpPr>
        <p:spPr>
          <a:xfrm>
            <a:off x="9448801" y="2181922"/>
            <a:ext cx="2360340" cy="343829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Gateways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317A41-1D01-4117-BA33-E2654DDAF78C}"/>
              </a:ext>
            </a:extLst>
          </p:cNvPr>
          <p:cNvSpPr/>
          <p:nvPr/>
        </p:nvSpPr>
        <p:spPr>
          <a:xfrm>
            <a:off x="9858839" y="2731352"/>
            <a:ext cx="1542584" cy="70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NMI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88AA1-874B-435B-93CF-D507AB47A9FC}"/>
              </a:ext>
            </a:extLst>
          </p:cNvPr>
          <p:cNvSpPr/>
          <p:nvPr/>
        </p:nvSpPr>
        <p:spPr>
          <a:xfrm>
            <a:off x="9858839" y="3642035"/>
            <a:ext cx="1542584" cy="70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AUTH.net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81D13-C5EE-4474-9B27-2D10FE392B10}"/>
              </a:ext>
            </a:extLst>
          </p:cNvPr>
          <p:cNvSpPr/>
          <p:nvPr/>
        </p:nvSpPr>
        <p:spPr>
          <a:xfrm>
            <a:off x="9858839" y="4562010"/>
            <a:ext cx="1542584" cy="70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USAePay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F3077A-4E9E-467A-B26A-06B1CFBCD640}"/>
              </a:ext>
            </a:extLst>
          </p:cNvPr>
          <p:cNvGrpSpPr/>
          <p:nvPr/>
        </p:nvGrpSpPr>
        <p:grpSpPr>
          <a:xfrm>
            <a:off x="4607312" y="2860287"/>
            <a:ext cx="1562797" cy="932985"/>
            <a:chOff x="4607312" y="2860287"/>
            <a:chExt cx="1562797" cy="93298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3CF332-A698-418E-9818-6B668731527F}"/>
                </a:ext>
              </a:extLst>
            </p:cNvPr>
            <p:cNvCxnSpPr/>
            <p:nvPr/>
          </p:nvCxnSpPr>
          <p:spPr>
            <a:xfrm>
              <a:off x="4607312" y="2860287"/>
              <a:ext cx="1555595" cy="932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3E3A39-CFF5-487E-865C-1AC7356E8B4F}"/>
                </a:ext>
              </a:extLst>
            </p:cNvPr>
            <p:cNvSpPr txBox="1"/>
            <p:nvPr/>
          </p:nvSpPr>
          <p:spPr>
            <a:xfrm>
              <a:off x="4681421" y="3008739"/>
              <a:ext cx="148868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API Call with Tokens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105F66-1946-444D-948D-E5F6E19FFD30}"/>
              </a:ext>
            </a:extLst>
          </p:cNvPr>
          <p:cNvGrpSpPr/>
          <p:nvPr/>
        </p:nvGrpSpPr>
        <p:grpSpPr>
          <a:xfrm>
            <a:off x="4662836" y="3538421"/>
            <a:ext cx="1462902" cy="646331"/>
            <a:chOff x="4662836" y="3538421"/>
            <a:chExt cx="1462902" cy="646331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BB51D80-4177-49B2-9432-C3B90FCC79F6}"/>
                </a:ext>
              </a:extLst>
            </p:cNvPr>
            <p:cNvCxnSpPr>
              <a:cxnSpLocks/>
            </p:cNvCxnSpPr>
            <p:nvPr/>
          </p:nvCxnSpPr>
          <p:spPr>
            <a:xfrm>
              <a:off x="4663070" y="3808141"/>
              <a:ext cx="1462668" cy="4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109A63-4D0E-4080-850F-37D646DC5548}"/>
                </a:ext>
              </a:extLst>
            </p:cNvPr>
            <p:cNvSpPr txBox="1"/>
            <p:nvPr/>
          </p:nvSpPr>
          <p:spPr>
            <a:xfrm>
              <a:off x="4662836" y="3538421"/>
              <a:ext cx="130283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API Call with Tokens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C4776B-14B1-4DB6-8A43-D8D4270BB808}"/>
              </a:ext>
            </a:extLst>
          </p:cNvPr>
          <p:cNvGrpSpPr/>
          <p:nvPr/>
        </p:nvGrpSpPr>
        <p:grpSpPr>
          <a:xfrm>
            <a:off x="8219842" y="3066121"/>
            <a:ext cx="1602058" cy="711819"/>
            <a:chOff x="8219842" y="3066121"/>
            <a:chExt cx="1602058" cy="71181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CEC439-567B-40B8-ADD6-DBAF12AE1C8A}"/>
                </a:ext>
              </a:extLst>
            </p:cNvPr>
            <p:cNvCxnSpPr/>
            <p:nvPr/>
          </p:nvCxnSpPr>
          <p:spPr>
            <a:xfrm flipV="1">
              <a:off x="8219842" y="3066121"/>
              <a:ext cx="1602058" cy="71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DEFE6F-9CA6-450D-83F3-A3D6D79CCE2E}"/>
                </a:ext>
              </a:extLst>
            </p:cNvPr>
            <p:cNvSpPr txBox="1"/>
            <p:nvPr/>
          </p:nvSpPr>
          <p:spPr>
            <a:xfrm>
              <a:off x="8293952" y="3117928"/>
              <a:ext cx="118203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API Call with Data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CF1E9D-1B7C-423B-963A-9D4563D8E051}"/>
              </a:ext>
            </a:extLst>
          </p:cNvPr>
          <p:cNvGrpSpPr/>
          <p:nvPr/>
        </p:nvGrpSpPr>
        <p:grpSpPr>
          <a:xfrm>
            <a:off x="8257013" y="3573269"/>
            <a:ext cx="1518424" cy="646331"/>
            <a:chOff x="8257013" y="3573269"/>
            <a:chExt cx="1518424" cy="64633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2BFAA0D-449B-41AE-8181-3A46944C6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13" y="3893170"/>
              <a:ext cx="1518424" cy="2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981AFE-618C-43D0-AA6A-E415FA364426}"/>
                </a:ext>
              </a:extLst>
            </p:cNvPr>
            <p:cNvSpPr txBox="1"/>
            <p:nvPr/>
          </p:nvSpPr>
          <p:spPr>
            <a:xfrm>
              <a:off x="8377586" y="3573269"/>
              <a:ext cx="118203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API Call with Data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49003B8-3C63-46F0-9ADE-CD9ABFA2E34C}"/>
              </a:ext>
            </a:extLst>
          </p:cNvPr>
          <p:cNvSpPr txBox="1"/>
          <p:nvPr/>
        </p:nvSpPr>
        <p:spPr>
          <a:xfrm>
            <a:off x="5677134" y="5493499"/>
            <a:ext cx="37716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Gateway Configuration Incurs Development Costs for the Merchant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89A23-B8C1-45F2-B7FC-2C48AF87CB04}"/>
              </a:ext>
            </a:extLst>
          </p:cNvPr>
          <p:cNvSpPr txBox="1"/>
          <p:nvPr/>
        </p:nvSpPr>
        <p:spPr>
          <a:xfrm>
            <a:off x="2186336" y="55688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Want to switch gateways?</a:t>
            </a:r>
          </a:p>
        </p:txBody>
      </p:sp>
    </p:spTree>
    <p:extLst>
      <p:ext uri="{BB962C8B-B14F-4D97-AF65-F5344CB8AC3E}">
        <p14:creationId xmlns:p14="http://schemas.microsoft.com/office/powerpoint/2010/main" val="190193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8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B0EBB9-0DD8-4495-B592-60B4030564D1}"/>
              </a:ext>
            </a:extLst>
          </p:cNvPr>
          <p:cNvSpPr/>
          <p:nvPr/>
        </p:nvSpPr>
        <p:spPr>
          <a:xfrm>
            <a:off x="2487420" y="2636103"/>
            <a:ext cx="2137316" cy="61331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cs typeface="Calibri"/>
              </a:rPr>
              <a:t>  </a:t>
            </a:r>
            <a:r>
              <a:rPr lang="en-US" sz="1600" dirty="0" err="1">
                <a:cs typeface="Calibri"/>
              </a:rPr>
              <a:t>Paytheos</a:t>
            </a:r>
            <a:r>
              <a:rPr lang="en-US" sz="1600" dirty="0">
                <a:cs typeface="Calibri"/>
              </a:rPr>
              <a:t> Conf. API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03D95-D52B-414A-A533-D0429F31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Paytheos</a:t>
            </a:r>
            <a:r>
              <a:rPr lang="en-US" dirty="0">
                <a:cs typeface="Calibri Light"/>
              </a:rPr>
              <a:t>/</a:t>
            </a:r>
            <a:r>
              <a:rPr lang="en-US" dirty="0" err="1">
                <a:cs typeface="Calibri Light"/>
              </a:rPr>
              <a:t>Kryptheos</a:t>
            </a:r>
            <a:r>
              <a:rPr lang="en-US" dirty="0">
                <a:cs typeface="Calibri Light"/>
              </a:rPr>
              <a:t>:</a:t>
            </a:r>
            <a:br>
              <a:rPr lang="en-US" dirty="0">
                <a:cs typeface="Calibri Light"/>
              </a:rPr>
            </a:br>
            <a:r>
              <a:rPr lang="en-US" sz="2400" cap="all" spc="200" dirty="0">
                <a:solidFill>
                  <a:schemeClr val="tx2"/>
                </a:solidFill>
                <a:ea typeface="+mn-ea"/>
                <a:cs typeface="Calibri Light"/>
              </a:rPr>
              <a:t>Merchant configures gateways with one click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C9E7E6-E42F-4284-B183-89E071E154E8}"/>
              </a:ext>
            </a:extLst>
          </p:cNvPr>
          <p:cNvSpPr/>
          <p:nvPr/>
        </p:nvSpPr>
        <p:spPr>
          <a:xfrm>
            <a:off x="583580" y="2544337"/>
            <a:ext cx="2137316" cy="2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Merchant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BECBB-BF3E-4F6B-81DA-A440315AF043}"/>
              </a:ext>
            </a:extLst>
          </p:cNvPr>
          <p:cNvSpPr/>
          <p:nvPr/>
        </p:nvSpPr>
        <p:spPr>
          <a:xfrm>
            <a:off x="6168482" y="2776654"/>
            <a:ext cx="2016512" cy="20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 err="1">
                <a:cs typeface="Calibri"/>
              </a:rPr>
              <a:t>Paytheos</a:t>
            </a:r>
            <a:endParaRPr lang="en-US" dirty="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D1A6E-85E4-4D76-80B0-DB4D1B970E49}"/>
              </a:ext>
            </a:extLst>
          </p:cNvPr>
          <p:cNvSpPr/>
          <p:nvPr/>
        </p:nvSpPr>
        <p:spPr>
          <a:xfrm>
            <a:off x="9448801" y="2181922"/>
            <a:ext cx="2360340" cy="343829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Gateways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317A41-1D01-4117-BA33-E2654DDAF78C}"/>
              </a:ext>
            </a:extLst>
          </p:cNvPr>
          <p:cNvSpPr/>
          <p:nvPr/>
        </p:nvSpPr>
        <p:spPr>
          <a:xfrm>
            <a:off x="9858839" y="2731352"/>
            <a:ext cx="1542584" cy="70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NMI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88AA1-874B-435B-93CF-D507AB47A9FC}"/>
              </a:ext>
            </a:extLst>
          </p:cNvPr>
          <p:cNvSpPr/>
          <p:nvPr/>
        </p:nvSpPr>
        <p:spPr>
          <a:xfrm>
            <a:off x="9858839" y="3642035"/>
            <a:ext cx="1542584" cy="70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AUTH.net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81D13-C5EE-4474-9B27-2D10FE392B10}"/>
              </a:ext>
            </a:extLst>
          </p:cNvPr>
          <p:cNvSpPr/>
          <p:nvPr/>
        </p:nvSpPr>
        <p:spPr>
          <a:xfrm>
            <a:off x="9858839" y="4562010"/>
            <a:ext cx="1542584" cy="70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USAePay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F3077A-4E9E-467A-B26A-06B1CFBCD640}"/>
              </a:ext>
            </a:extLst>
          </p:cNvPr>
          <p:cNvGrpSpPr/>
          <p:nvPr/>
        </p:nvGrpSpPr>
        <p:grpSpPr>
          <a:xfrm>
            <a:off x="4607312" y="2860287"/>
            <a:ext cx="1562797" cy="932985"/>
            <a:chOff x="4607312" y="2860287"/>
            <a:chExt cx="1562797" cy="93298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3CF332-A698-418E-9818-6B668731527F}"/>
                </a:ext>
              </a:extLst>
            </p:cNvPr>
            <p:cNvCxnSpPr/>
            <p:nvPr/>
          </p:nvCxnSpPr>
          <p:spPr>
            <a:xfrm>
              <a:off x="4607312" y="2860287"/>
              <a:ext cx="1555595" cy="932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3E3A39-CFF5-487E-865C-1AC7356E8B4F}"/>
                </a:ext>
              </a:extLst>
            </p:cNvPr>
            <p:cNvSpPr txBox="1"/>
            <p:nvPr/>
          </p:nvSpPr>
          <p:spPr>
            <a:xfrm>
              <a:off x="4681421" y="3008739"/>
              <a:ext cx="148868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API Call with Tokens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C4776B-14B1-4DB6-8A43-D8D4270BB808}"/>
              </a:ext>
            </a:extLst>
          </p:cNvPr>
          <p:cNvGrpSpPr/>
          <p:nvPr/>
        </p:nvGrpSpPr>
        <p:grpSpPr>
          <a:xfrm>
            <a:off x="8219842" y="3066121"/>
            <a:ext cx="1602058" cy="711819"/>
            <a:chOff x="8219842" y="3066121"/>
            <a:chExt cx="1602058" cy="71181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CEC439-567B-40B8-ADD6-DBAF12AE1C8A}"/>
                </a:ext>
              </a:extLst>
            </p:cNvPr>
            <p:cNvCxnSpPr/>
            <p:nvPr/>
          </p:nvCxnSpPr>
          <p:spPr>
            <a:xfrm flipV="1">
              <a:off x="8219842" y="3066121"/>
              <a:ext cx="1602058" cy="71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DEFE6F-9CA6-450D-83F3-A3D6D79CCE2E}"/>
                </a:ext>
              </a:extLst>
            </p:cNvPr>
            <p:cNvSpPr txBox="1"/>
            <p:nvPr/>
          </p:nvSpPr>
          <p:spPr>
            <a:xfrm>
              <a:off x="8293952" y="3117928"/>
              <a:ext cx="118203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API Call with Data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CF1E9D-1B7C-423B-963A-9D4563D8E051}"/>
              </a:ext>
            </a:extLst>
          </p:cNvPr>
          <p:cNvGrpSpPr/>
          <p:nvPr/>
        </p:nvGrpSpPr>
        <p:grpSpPr>
          <a:xfrm>
            <a:off x="8257013" y="3573269"/>
            <a:ext cx="1518424" cy="646331"/>
            <a:chOff x="8257013" y="3573269"/>
            <a:chExt cx="1518424" cy="64633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2BFAA0D-449B-41AE-8181-3A46944C6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13" y="3893170"/>
              <a:ext cx="1518424" cy="2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981AFE-618C-43D0-AA6A-E415FA364426}"/>
                </a:ext>
              </a:extLst>
            </p:cNvPr>
            <p:cNvSpPr txBox="1"/>
            <p:nvPr/>
          </p:nvSpPr>
          <p:spPr>
            <a:xfrm>
              <a:off x="8377586" y="3573269"/>
              <a:ext cx="118203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API Call with Data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FCE9A8-9F4C-414B-B12C-25C0003870A4}"/>
              </a:ext>
            </a:extLst>
          </p:cNvPr>
          <p:cNvSpPr txBox="1"/>
          <p:nvPr/>
        </p:nvSpPr>
        <p:spPr>
          <a:xfrm>
            <a:off x="6440639" y="3439386"/>
            <a:ext cx="1266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Gateway: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94C33-FD49-4EDE-B548-5F5D1AD4607A}"/>
              </a:ext>
            </a:extLst>
          </p:cNvPr>
          <p:cNvSpPr txBox="1"/>
          <p:nvPr/>
        </p:nvSpPr>
        <p:spPr>
          <a:xfrm>
            <a:off x="6902139" y="3777940"/>
            <a:ext cx="72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NMI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DA71E-E896-43FF-BA15-4FAE356366C9}"/>
              </a:ext>
            </a:extLst>
          </p:cNvPr>
          <p:cNvSpPr txBox="1"/>
          <p:nvPr/>
        </p:nvSpPr>
        <p:spPr>
          <a:xfrm>
            <a:off x="2186336" y="55688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Want to switch gateways?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6D19B6-BA37-4E72-8097-C106A695367A}"/>
              </a:ext>
            </a:extLst>
          </p:cNvPr>
          <p:cNvSpPr txBox="1"/>
          <p:nvPr/>
        </p:nvSpPr>
        <p:spPr>
          <a:xfrm>
            <a:off x="5677134" y="5493499"/>
            <a:ext cx="31706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Instantly reconfigure your gateway in the </a:t>
            </a:r>
            <a:r>
              <a:rPr lang="en-US" dirty="0" err="1"/>
              <a:t>Paytheos</a:t>
            </a:r>
            <a:r>
              <a:rPr lang="en-US" dirty="0"/>
              <a:t> Portal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752F0C-1994-4A47-B5D0-BB879F8C2F1C}"/>
              </a:ext>
            </a:extLst>
          </p:cNvPr>
          <p:cNvSpPr txBox="1"/>
          <p:nvPr/>
        </p:nvSpPr>
        <p:spPr>
          <a:xfrm>
            <a:off x="6670840" y="3799377"/>
            <a:ext cx="11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AUTH.net</a:t>
            </a:r>
          </a:p>
        </p:txBody>
      </p:sp>
    </p:spTree>
    <p:extLst>
      <p:ext uri="{BB962C8B-B14F-4D97-AF65-F5344CB8AC3E}">
        <p14:creationId xmlns:p14="http://schemas.microsoft.com/office/powerpoint/2010/main" val="3193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28" grpId="0"/>
      <p:bldP spid="31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D95-D52B-414A-A533-D0429F31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“Agnostic” Tokenization Providers:</a:t>
            </a:r>
            <a:br>
              <a:rPr lang="en-US" dirty="0">
                <a:cs typeface="Calibri Light"/>
              </a:rPr>
            </a:br>
            <a:r>
              <a:rPr lang="en-US" sz="2400" cap="all" spc="200" dirty="0">
                <a:solidFill>
                  <a:schemeClr val="tx2"/>
                </a:solidFill>
                <a:ea typeface="+mn-ea"/>
                <a:cs typeface="Calibri Light"/>
              </a:rPr>
              <a:t>Significant Data exposure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80913A-9E29-4B33-9D6F-8B2023B426D5}"/>
              </a:ext>
            </a:extLst>
          </p:cNvPr>
          <p:cNvSpPr/>
          <p:nvPr/>
        </p:nvSpPr>
        <p:spPr>
          <a:xfrm>
            <a:off x="1097280" y="4392506"/>
            <a:ext cx="2137316" cy="145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Merchant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8C924-429A-4BF8-A4EF-1CEEC7C7E1FE}"/>
              </a:ext>
            </a:extLst>
          </p:cNvPr>
          <p:cNvSpPr/>
          <p:nvPr/>
        </p:nvSpPr>
        <p:spPr>
          <a:xfrm>
            <a:off x="524933" y="2912533"/>
            <a:ext cx="3945467" cy="3048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AE3E32-9D35-4177-AA5C-49EE07F6D15D}"/>
              </a:ext>
            </a:extLst>
          </p:cNvPr>
          <p:cNvSpPr/>
          <p:nvPr/>
        </p:nvSpPr>
        <p:spPr>
          <a:xfrm>
            <a:off x="5046135" y="2912533"/>
            <a:ext cx="406400" cy="3175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 err="1"/>
              <a:t>i</a:t>
            </a:r>
            <a:endParaRPr lang="en-US" dirty="0"/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251751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10224</TotalTime>
  <Words>353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Paytheos</vt:lpstr>
      <vt:lpstr>Kryptheos: Paytheos Tokenization</vt:lpstr>
      <vt:lpstr>Benchmark (“Agnostic”) Tokenization Providers</vt:lpstr>
      <vt:lpstr>Kryptheos</vt:lpstr>
      <vt:lpstr>“Agnostic” Tokenization Providers:   Inefficient data structure</vt:lpstr>
      <vt:lpstr>Kryptheos Analysis-focused database design</vt:lpstr>
      <vt:lpstr>“Agnostic” Tokenization Providers:   Merchant develops Gateway configurations</vt:lpstr>
      <vt:lpstr>Paytheos/Kryptheos: Merchant configures gateways with one click</vt:lpstr>
      <vt:lpstr>“Agnostic” Tokenization Providers: Significant Data exposure</vt:lpstr>
      <vt:lpstr>Paytheos/Kryptheos: data contained within PCI-dss level 1 compliant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Dallin Fairbanks</dc:creator>
  <cp:lastModifiedBy>Dallin Fairbanks</cp:lastModifiedBy>
  <cp:revision>213</cp:revision>
  <dcterms:created xsi:type="dcterms:W3CDTF">2021-09-03T15:47:23Z</dcterms:created>
  <dcterms:modified xsi:type="dcterms:W3CDTF">2021-10-08T13:42:16Z</dcterms:modified>
</cp:coreProperties>
</file>