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83" r:id="rId22"/>
    <p:sldId id="286" r:id="rId23"/>
    <p:sldId id="275" r:id="rId24"/>
    <p:sldId id="276" r:id="rId25"/>
    <p:sldId id="277" r:id="rId26"/>
    <p:sldId id="278" r:id="rId27"/>
    <p:sldId id="287" r:id="rId28"/>
    <p:sldId id="284" r:id="rId29"/>
    <p:sldId id="285" r:id="rId30"/>
    <p:sldId id="279" r:id="rId31"/>
    <p:sldId id="280" r:id="rId32"/>
    <p:sldId id="281" r:id="rId33"/>
  </p:sldIdLst>
  <p:sldSz cx="9144000" cy="5143500" type="screen16x9"/>
  <p:notesSz cx="6858000" cy="9144000"/>
  <p:embeddedFontLst>
    <p:embeddedFont>
      <p:font typeface="Alfa Slab One" panose="020B0604020202020204" charset="0"/>
      <p:regular r:id="rId35"/>
    </p:embeddedFont>
    <p:embeddedFont>
      <p:font typeface="Cambria Math" panose="02040503050406030204" pitchFamily="18" charset="0"/>
      <p:regular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36004216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36004216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60042164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60042164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36004216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36004216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360042164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360042164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360042164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360042164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360042164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360042164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360042164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360042164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36004216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36004216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3600421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3600421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36004216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36004216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36004216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36004216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36004216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36004216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65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36004216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36004216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967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36004216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36004216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167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360042164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360042164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360042164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360042164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360042164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360042164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36004216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36004216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36004216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36004216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92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360042164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360042164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008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360042164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360042164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47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36004216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36004216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3d1539ef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3d1539ef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3d1539ef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3d1539ef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3d1539ef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3d1539ef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360042164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360042164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36004216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36004216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36004216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36004216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3600421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3600421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36004216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36004216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36004216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36004216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Vertical Axis Wind Turbine Performance Prediction</a:t>
            </a:r>
            <a:endParaRPr sz="44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93774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via Artificial Neural Network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468526"/>
            <a:ext cx="85206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Batuhan Atasoy, Ezgi Demir, Oğuz Susam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MAK 660 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2021 ITU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897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NNtool-Part. Rat %100</a:t>
            </a:r>
            <a:endParaRPr sz="240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Scaled-conjugate gradient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Learning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Gradient-descent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evaluation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MSE :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Max_fail no. in validation : 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neurons in hidden layer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5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hidden layers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1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Levenberg-Marquardt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Learning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Gradient-descent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evaluation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MSE :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Max_fail no. in validation : 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neurons in hidden layer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5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layers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1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20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897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NNtool-Part. Rat %100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Levenberg-Marquardt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Learning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Gradient-descent momentum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evaluation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MSE 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Max_fail no. in validation : </a:t>
            </a:r>
            <a:r>
              <a:rPr lang="tr" b="1"/>
              <a:t>6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neurons in hidden layer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 b="1"/>
              <a:t>10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layers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897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NNtool-Part. Rat %100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Levenberg-Marquardt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Learning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Gradient-descent momentum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evaluation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MSE 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Max_fail no. in validation : </a:t>
            </a:r>
            <a:r>
              <a:rPr lang="tr" b="1"/>
              <a:t>6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neurons in hidden layer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 b="1"/>
              <a:t>10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layers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 b="1"/>
              <a:t>3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897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NNtool-Part. Rat %100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Levenberg-Marquardt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Learning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Gradient-descent momentum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evaluation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MSE 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Max_fail no. in validation : </a:t>
            </a:r>
            <a:r>
              <a:rPr lang="tr" b="1"/>
              <a:t>100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neurons in hidden layer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 b="1"/>
              <a:t>10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layers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 b="1"/>
              <a:t>3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897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NNtool-Part. Rat %100</a:t>
            </a:r>
            <a:endParaRPr sz="24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00" y="0"/>
            <a:ext cx="4991101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NNTool- Part. Rat. %70-R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13" y="1017725"/>
            <a:ext cx="63307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NNTool- Part. Rat. %80-R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13" y="1092925"/>
            <a:ext cx="63307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NNTool- Part. Rat. %90-R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13" y="1017725"/>
            <a:ext cx="63307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NNtool- Loss functions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017725"/>
            <a:ext cx="50946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ANN with TensorFlow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1222500"/>
            <a:ext cx="90678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338725" y="2799075"/>
            <a:ext cx="85206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 1 input, 3 hidden and 1 output layers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activation fun.s are tanh and relu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optimizer : adam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loss : mse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metrics : mse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Outline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tr"/>
              <a:t>Aerodynamics of H-rotor Turbines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tr"/>
              <a:t>Performance Evaluation of H-rotor Turbines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tr"/>
              <a:t>The Numerical Method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tr"/>
              <a:t>The Database for First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tr"/>
              <a:t>The Database for Second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tr"/>
              <a:t>Results of NNtool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tr"/>
              <a:t>Results of TensorFlow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tr"/>
              <a:t>Conclusions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ANN with TensorFlow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345B0-608C-4509-8811-BDB8F31DE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58" y="1017725"/>
            <a:ext cx="6423284" cy="39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ANN with TensorFlow</a:t>
            </a:r>
            <a:endParaRPr/>
          </a:p>
        </p:txBody>
      </p:sp>
      <p:sp>
        <p:nvSpPr>
          <p:cNvPr id="4" name="Google Shape;183;p31">
            <a:extLst>
              <a:ext uri="{FF2B5EF4-FFF2-40B4-BE49-F238E27FC236}">
                <a16:creationId xmlns:a16="http://schemas.microsoft.com/office/drawing/2014/main" id="{55C7B550-37E4-4B55-994B-4DE60BF4EF3F}"/>
              </a:ext>
            </a:extLst>
          </p:cNvPr>
          <p:cNvSpPr txBox="1"/>
          <p:nvPr/>
        </p:nvSpPr>
        <p:spPr>
          <a:xfrm>
            <a:off x="311700" y="1017725"/>
            <a:ext cx="85206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Correlation matrix enables us to see the collinearity of the data, so it enables to select the features having a correlation of less than 0.85. 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C631346-7038-4E49-A4B5-6DE402B4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590425"/>
            <a:ext cx="6644640" cy="32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5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ANN with TensorFlow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3;p31">
                <a:extLst>
                  <a:ext uri="{FF2B5EF4-FFF2-40B4-BE49-F238E27FC236}">
                    <a16:creationId xmlns:a16="http://schemas.microsoft.com/office/drawing/2014/main" id="{55C7B550-37E4-4B55-994B-4DE60BF4EF3F}"/>
                  </a:ext>
                </a:extLst>
              </p:cNvPr>
              <p:cNvSpPr txBox="1"/>
              <p:nvPr/>
            </p:nvSpPr>
            <p:spPr>
              <a:xfrm>
                <a:off x="311700" y="910846"/>
                <a:ext cx="8520600" cy="4124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Proxima Nova"/>
                  <a:buChar char="●"/>
                </a:pPr>
                <a:r>
                  <a:rPr lang="en-US" dirty="0">
                    <a:latin typeface="Proxima Nova"/>
                    <a:ea typeface="Proxima Nova"/>
                    <a:cs typeface="Proxima Nova"/>
                    <a:sym typeface="Proxima Nova"/>
                  </a:rPr>
                  <a:t>One another important thing is, we used two-way Hypothesis tests to separate the train data as a sample to give information about the population.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Proxima Nova"/>
                  <a:buChar char="●"/>
                </a:pPr>
                <a:r>
                  <a:rPr lang="en-US" dirty="0">
                    <a:latin typeface="Proxima Nova"/>
                    <a:ea typeface="Proxima Nova"/>
                    <a:cs typeface="Proxima Nova"/>
                    <a:sym typeface="Proxima Nova"/>
                  </a:rPr>
                  <a:t>To perform this, we developed a Hypothesis Testing such that,</a:t>
                </a: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lang="en-US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𝑃𝑜𝑝𝑢𝑙𝑎𝑡𝑖𝑜𝑛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𝑀𝑒𝑎𝑛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𝑎𝑛𝑦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𝐹𝑒𝑎𝑡𝑢𝑟𝑒</m:t>
                      </m:r>
                    </m:oMath>
                  </m:oMathPara>
                </a14:m>
                <a:endParaRPr lang="en-US" b="0" dirty="0">
                  <a:latin typeface="Proxima Nova"/>
                  <a:ea typeface="Cambria Math" panose="02040503050406030204" pitchFamily="18" charset="0"/>
                  <a:cs typeface="Proxima Nova"/>
                  <a:sym typeface="Proxima Nova"/>
                </a:endParaRPr>
              </a:p>
              <a:p>
                <a:pPr marL="139700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𝑃𝑜𝑝𝑢𝑙𝑎𝑡𝑖𝑜𝑛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𝑀𝑒𝑎𝑛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𝑎𝑛𝑦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𝐹𝑒𝑎𝑡𝑢𝑟𝑒</m:t>
                      </m:r>
                    </m:oMath>
                  </m:oMathPara>
                </a14:m>
                <a:endParaRPr lang="en-US" b="0" dirty="0">
                  <a:latin typeface="Proxima Nova"/>
                  <a:ea typeface="Cambria Math" panose="02040503050406030204" pitchFamily="18" charset="0"/>
                  <a:cs typeface="Proxima Nova"/>
                  <a:sym typeface="Proxima Nova"/>
                </a:endParaRPr>
              </a:p>
              <a:p>
                <a:pPr marL="139700">
                  <a:buSzPts val="1400"/>
                </a:pPr>
                <a:endParaRPr lang="en-US" b="0" dirty="0">
                  <a:latin typeface="Proxima Nova"/>
                  <a:ea typeface="Cambria Math" panose="02040503050406030204" pitchFamily="18" charset="0"/>
                  <a:cs typeface="Proxima Nova"/>
                  <a:sym typeface="Proxima Nova"/>
                </a:endParaRPr>
              </a:p>
              <a:p>
                <a:pPr marL="139700">
                  <a:buSzPts val="1400"/>
                </a:pPr>
                <a:r>
                  <a:rPr lang="en-US" b="1" dirty="0">
                    <a:latin typeface="Proxima Nova"/>
                    <a:ea typeface="Cambria Math" panose="02040503050406030204" pitchFamily="18" charset="0"/>
                    <a:cs typeface="Proxima Nova"/>
                    <a:sym typeface="Proxima Nova"/>
                  </a:rPr>
                  <a:t>Assumptions</a:t>
                </a:r>
                <a:r>
                  <a:rPr lang="en-US" dirty="0">
                    <a:latin typeface="Proxima Nova"/>
                    <a:ea typeface="Cambria Math" panose="02040503050406030204" pitchFamily="18" charset="0"/>
                    <a:cs typeface="Proxima Nova"/>
                    <a:sym typeface="Proxima Nova"/>
                  </a:rPr>
                  <a:t>:</a:t>
                </a:r>
                <a:endParaRPr lang="en-US" b="0" dirty="0">
                  <a:latin typeface="Proxima Nova"/>
                  <a:ea typeface="Cambria Math" panose="02040503050406030204" pitchFamily="18" charset="0"/>
                  <a:cs typeface="Proxima Nova"/>
                  <a:sym typeface="Proxima Nova"/>
                </a:endParaRPr>
              </a:p>
              <a:p>
                <a:pPr marL="482600" indent="-342900">
                  <a:buSzPts val="1400"/>
                  <a:buFont typeface="+mj-lt"/>
                  <a:buAutoNum type="arabicPeriod"/>
                </a:pPr>
                <a:r>
                  <a:rPr lang="en-US" dirty="0">
                    <a:latin typeface="Proxima Nova"/>
                    <a:ea typeface="Cambria Math" panose="02040503050406030204" pitchFamily="18" charset="0"/>
                    <a:cs typeface="Proxima Nova"/>
                    <a:sym typeface="Proxima Nova"/>
                  </a:rPr>
                  <a:t>The number of train data is much greater than 30, so z-score must be employed.</a:t>
                </a:r>
              </a:p>
              <a:p>
                <a:pPr marL="482600" indent="-342900">
                  <a:buSzPts val="1400"/>
                  <a:buFont typeface="+mj-lt"/>
                  <a:buAutoNum type="arabicPeriod"/>
                </a:pPr>
                <a:r>
                  <a:rPr lang="en-US" dirty="0">
                    <a:latin typeface="Proxima Nova"/>
                    <a:ea typeface="Cambria Math" panose="02040503050406030204" pitchFamily="18" charset="0"/>
                    <a:cs typeface="Proxima Nova"/>
                    <a:sym typeface="Proxima Nova"/>
                  </a:rPr>
                  <a:t>We know the sample (train dataset) mean and variance.</a:t>
                </a:r>
              </a:p>
              <a:p>
                <a:pPr marL="139700">
                  <a:buSzPts val="1400"/>
                </a:pPr>
                <a:endParaRPr lang="en-US" dirty="0">
                  <a:latin typeface="Proxima Nova"/>
                  <a:ea typeface="Cambria Math" panose="02040503050406030204" pitchFamily="18" charset="0"/>
                  <a:cs typeface="Proxima Nova"/>
                  <a:sym typeface="Proxima Nova"/>
                </a:endParaRPr>
              </a:p>
              <a:p>
                <a:pPr marL="139700">
                  <a:buSzPts val="1400"/>
                </a:pPr>
                <a:r>
                  <a:rPr lang="en-US" dirty="0">
                    <a:latin typeface="Proxima Nova"/>
                    <a:sym typeface="Proxima Nova"/>
                  </a:rPr>
                  <a:t>So, the retain condition for Hypothesis tests becomes,</a:t>
                </a:r>
                <a:endParaRPr lang="en-US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139700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Proxima Nova"/>
                              <a:cs typeface="Proxima Nova"/>
                              <a:sym typeface="Proxima Nova"/>
                            </a:rPr>
                            <m:t>𝑧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Proxima Nova"/>
                                  <a:sym typeface="Proxima Nov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Proxima Nova"/>
                                      <a:sym typeface="Proxima Nova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Proxima Nova"/>
                                      <a:sym typeface="Proxima Nova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Proxima Nova"/>
                                      <a:sym typeface="Proxima Nova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roxima Nova"/>
                          <a:sym typeface="Proxima Nov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Proxima Nova"/>
                              <a:sym typeface="Proxima Nov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Proxima Nova"/>
                                  <a:sym typeface="Proxima Nova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Proxima Nova"/>
                                  <a:sym typeface="Proxima Nova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Proxima Nova"/>
                                  <a:sym typeface="Proxima Nova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Proxima Nova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Proxima Nova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Proxima Nova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Proxima Nova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Proxima Nova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Proxima Nova"/>
                                        </a:rPr>
                                        <m:t>𝑁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b="0" dirty="0">
                  <a:latin typeface="Proxima Nova"/>
                  <a:ea typeface="Cambria Math" panose="02040503050406030204" pitchFamily="18" charset="0"/>
                  <a:sym typeface="Proxima Nova"/>
                </a:endParaRPr>
              </a:p>
              <a:p>
                <a:pPr marL="139700">
                  <a:buSzPts val="1400"/>
                </a:pPr>
                <a:r>
                  <a:rPr lang="en-US" b="0" dirty="0">
                    <a:ea typeface="Proxima Nova"/>
                    <a:cs typeface="Proxima Nova"/>
                    <a:sym typeface="Proxima Nova"/>
                  </a:rPr>
                  <a:t>			</a:t>
                </a:r>
              </a:p>
              <a:p>
                <a:pPr marL="139700">
                  <a:buSzPts val="1400"/>
                </a:pPr>
                <a:r>
                  <a:rPr lang="en-US" dirty="0">
                    <a:ea typeface="Proxima Nova"/>
                    <a:cs typeface="Proxima Nova"/>
                    <a:sym typeface="Proxima Nova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Proxima Nova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sym typeface="Proxima Nova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sym typeface="Proxima Nov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Proxima Nova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ea typeface="Proxima Nova"/>
                                <a:cs typeface="Proxima Nova"/>
                                <a:sym typeface="Proxima Nova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a typeface="Proxima Nova"/>
                                <a:cs typeface="Proxima Nova"/>
                                <a:sym typeface="Proxima Nova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Proxima Nova"/>
                                    <a:sym typeface="Proxima Nova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Proxima Nova"/>
                                    <a:sym typeface="Proxima Nov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Proxima Nova"/>
                                <a:sym typeface="Proxima Nova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  <a:sym typeface="Proxima Nova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  <a:sym typeface="Proxima Nova"/>
                                  </a:rPr>
                                  <m:t>𝑧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Proxima Nova"/>
                                        <a:sym typeface="Proxima Nova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Proxima Nova"/>
                                            <a:sym typeface="Proxima Nov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Proxima Nova"/>
                                            <a:sym typeface="Proxima Nova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Proxima Nova"/>
                                            <a:sym typeface="Proxima Nova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	,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then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  <a:sym typeface="Proxima Nova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  <a:sym typeface="Proxima Nova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  <a:sym typeface="Proxima Nova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retained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			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Otherwise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	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  <a:sym typeface="Proxima Nova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  <a:sym typeface="Proxima Nova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Proxima Nova"/>
                                    <a:cs typeface="Proxima Nova"/>
                                    <a:sym typeface="Proxima Nova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rejected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Proxima Nova"/>
                                <a:ea typeface="Cambria Math" panose="02040503050406030204" pitchFamily="18" charset="0"/>
                                <a:sym typeface="Proxima Nova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482600" indent="-342900">
                  <a:buSzPts val="1400"/>
                  <a:buFont typeface="+mj-lt"/>
                  <a:buAutoNum type="arabicPeriod"/>
                </a:pPr>
                <a:endParaRPr lang="en-US" dirty="0">
                  <a:latin typeface="Proxima Nova"/>
                  <a:sym typeface="Proxima Nova"/>
                </a:endParaRPr>
              </a:p>
              <a:p>
                <a:pPr marL="482600" indent="-342900">
                  <a:buSzPts val="1400"/>
                  <a:buFont typeface="+mj-lt"/>
                  <a:buAutoNum type="arabicPeriod"/>
                </a:pPr>
                <a:endParaRPr lang="en-US" dirty="0">
                  <a:latin typeface="Proxima Nova"/>
                  <a:ea typeface="Cambria Math" panose="02040503050406030204" pitchFamily="18" charset="0"/>
                  <a:cs typeface="Proxima Nova"/>
                  <a:sym typeface="Proxima Nova"/>
                </a:endParaRPr>
              </a:p>
              <a:p>
                <a:pPr marL="482600" indent="-342900">
                  <a:buSzPts val="1400"/>
                  <a:buFont typeface="+mj-lt"/>
                  <a:buAutoNum type="arabicPeriod"/>
                </a:pPr>
                <a:endParaRPr lang="en-US" b="0" dirty="0">
                  <a:latin typeface="Proxima Nova"/>
                  <a:ea typeface="Cambria Math" panose="02040503050406030204" pitchFamily="18" charset="0"/>
                  <a:cs typeface="Proxima Nova"/>
                  <a:sym typeface="Proxima Nova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Proxima Nova"/>
                  <a:buChar char="●"/>
                </a:pPr>
                <a:endParaRPr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4" name="Google Shape;183;p31">
                <a:extLst>
                  <a:ext uri="{FF2B5EF4-FFF2-40B4-BE49-F238E27FC236}">
                    <a16:creationId xmlns:a16="http://schemas.microsoft.com/office/drawing/2014/main" id="{55C7B550-37E4-4B55-994B-4DE60BF4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910846"/>
                <a:ext cx="8520600" cy="4124292"/>
              </a:xfrm>
              <a:prstGeom prst="rect">
                <a:avLst/>
              </a:prstGeom>
              <a:blipFill>
                <a:blip r:embed="rId3"/>
                <a:stretch>
                  <a:fillRect b="-4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48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TensorFlow- Part. Rat. %70-R</a:t>
            </a:r>
            <a:endParaRPr dirty="0"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63" y="1017725"/>
            <a:ext cx="78504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TensorFlow- Part. Rat. %80-R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763" y="1017725"/>
            <a:ext cx="78504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TensorFlow- Part. Rat. %90-R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763" y="1017725"/>
            <a:ext cx="78504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TensorFlow- Loss functions</a:t>
            </a:r>
            <a:endParaRPr/>
          </a:p>
        </p:txBody>
      </p:sp>
      <p:sp>
        <p:nvSpPr>
          <p:cNvPr id="4" name="Google Shape;183;p31">
            <a:extLst>
              <a:ext uri="{FF2B5EF4-FFF2-40B4-BE49-F238E27FC236}">
                <a16:creationId xmlns:a16="http://schemas.microsoft.com/office/drawing/2014/main" id="{5C321100-AA3B-4327-B7A2-1951004243F6}"/>
              </a:ext>
            </a:extLst>
          </p:cNvPr>
          <p:cNvSpPr txBox="1"/>
          <p:nvPr/>
        </p:nvSpPr>
        <p:spPr>
          <a:xfrm>
            <a:off x="311700" y="1017725"/>
            <a:ext cx="85206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After 2500 epochs, the loss function approaches 10^-4 interval, as given in figure below: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76ABF-60E3-4F55-A9CA-9B2CAF0E2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287" y="1533803"/>
            <a:ext cx="5269425" cy="301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TensorFlow- Loss functions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63" y="1099075"/>
            <a:ext cx="7850477" cy="3820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39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TensorFlow-</a:t>
            </a:r>
            <a:r>
              <a:rPr lang="en-US" dirty="0"/>
              <a:t> Results for cl=0.1</a:t>
            </a:r>
            <a:endParaRPr dirty="0"/>
          </a:p>
        </p:txBody>
      </p:sp>
      <p:sp>
        <p:nvSpPr>
          <p:cNvPr id="5" name="Google Shape;183;p31">
            <a:extLst>
              <a:ext uri="{FF2B5EF4-FFF2-40B4-BE49-F238E27FC236}">
                <a16:creationId xmlns:a16="http://schemas.microsoft.com/office/drawing/2014/main" id="{7A384EB5-44D6-4B21-9C17-3114484C7DCE}"/>
              </a:ext>
            </a:extLst>
          </p:cNvPr>
          <p:cNvSpPr txBox="1"/>
          <p:nvPr/>
        </p:nvSpPr>
        <p:spPr>
          <a:xfrm>
            <a:off x="311700" y="1017725"/>
            <a:ext cx="85206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At the second part of the analyses, we used cl=0.1 data and cl=0.2 data to validate our model: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1ADE805-62E4-49A1-96CD-A538596C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41666"/>
            <a:ext cx="6865263" cy="3341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03C93-E497-43D7-AD4D-6F13F283C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81" y="1441666"/>
            <a:ext cx="19907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51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TensorFlow-</a:t>
            </a:r>
            <a:r>
              <a:rPr lang="en-US" dirty="0"/>
              <a:t> Results for cl=0.2</a:t>
            </a:r>
            <a:endParaRPr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21A9A4F-951B-4360-A95F-57DE9CF7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6399770" cy="3114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66CEB-46DE-42CC-818C-AC7D108DF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70" y="1017725"/>
            <a:ext cx="1990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7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H-rotor Turbines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(A) Savonius turbine: Drag Driven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(B) Darrieus turbine: Lift Driven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(C) H-rotor(Straight Bladed Darrieus) turbine: Lift Driven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025" y="801775"/>
            <a:ext cx="4464273" cy="32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86850" y="4564500"/>
            <a:ext cx="87456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latin typeface="Proxima Nova"/>
                <a:ea typeface="Proxima Nova"/>
                <a:cs typeface="Proxima Nova"/>
                <a:sym typeface="Proxima Nova"/>
              </a:rPr>
              <a:t>Picture : Eriksson, S., Bernhoff, H. ve Leijon, M. (2008). Evaluation of different turbine concepts for wind power, Renewable and Sustainable Energy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latin typeface="Proxima Nova"/>
                <a:ea typeface="Proxima Nova"/>
                <a:cs typeface="Proxima Nova"/>
                <a:sym typeface="Proxima Nova"/>
              </a:rPr>
              <a:t>Reviews, 12(5), 1419 – 1434, http://www.sciencedirect.com/science/article/pii/S1364032107000111.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Conclusions</a:t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453550" y="1244850"/>
            <a:ext cx="7874400" cy="3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Numerical Method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it is very fast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convenient to generate data in preliminary stages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the study can be expanded with CFD and turbulent models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method can be developed with semi-empirical dynamics stall models such  as Beddoes-Leishman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ANN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The best results obtained by Levenbert Marquardt training 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Also SCG model gives acceptable results (R&gt;0.92)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Although the one hidden layer is satisfied, but increasing the layer numbers made the model exceptional (R from 0.96 to 0.99)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Conclusions</a:t>
            </a:r>
            <a:endParaRPr dirty="0"/>
          </a:p>
        </p:txBody>
      </p:sp>
      <p:sp>
        <p:nvSpPr>
          <p:cNvPr id="219" name="Google Shape;219;p37"/>
          <p:cNvSpPr txBox="1"/>
          <p:nvPr/>
        </p:nvSpPr>
        <p:spPr>
          <a:xfrm>
            <a:off x="311700" y="1215900"/>
            <a:ext cx="8618544" cy="3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Tools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The model was trained in about 150-200 epochs</a:t>
            </a: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 for MATLAB, 2500 epochs for Python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NNtool is very simple to use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On the other hand, TensorFlow more sophisticated tool and it requires moderate </a:t>
            </a: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ython skills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TensorFlow is FREE!!</a:t>
            </a: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With the help CUDA-support, TensorFlow can also handle big data and much more sophisticated hidden layers and neurons.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Future works and Utilization in real life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Capability of ANN to predict wind turbine performance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Necessity of ANN modeling  as a metamodel</a:t>
            </a: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Neuro-Fuzzy methods</a:t>
            </a:r>
            <a:r>
              <a:rPr lang="tr" dirty="0">
                <a:latin typeface="Proxima Nova"/>
                <a:ea typeface="Proxima Nova"/>
                <a:cs typeface="Proxima Nova"/>
                <a:sym typeface="Proxima Nova"/>
              </a:rPr>
              <a:t> in turbine control and blade design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514800" y="154400"/>
            <a:ext cx="8114400" cy="15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/>
              <a:t>Thank you for listening! 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18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Aerodynamics of H-rotor Turbines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938" y="1017725"/>
            <a:ext cx="6788124" cy="38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Performance Curves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5091025" y="1152475"/>
            <a:ext cx="37413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Power Coefficient: Power of wind / The torque generated on the blades * angular velocity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Cp ----&gt; efficiency!!!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TSR : linear velocity of the blades / Uinf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50" y="1152475"/>
            <a:ext cx="4734240" cy="32307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86850" y="4564500"/>
            <a:ext cx="87456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latin typeface="Proxima Nova"/>
                <a:ea typeface="Proxima Nova"/>
                <a:cs typeface="Proxima Nova"/>
                <a:sym typeface="Proxima Nova"/>
              </a:rPr>
              <a:t>Picture : Eriksson, S., Bernhoff, H. ve Leijon, M. (2008). Evaluation of different turbine concepts for wind power, Renewable and Sustainable Energy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latin typeface="Proxima Nova"/>
                <a:ea typeface="Proxima Nova"/>
                <a:cs typeface="Proxima Nova"/>
                <a:sym typeface="Proxima Nova"/>
              </a:rPr>
              <a:t>Reviews, 12(5), 1419 – 1434, http://www.sciencedirect.com/science/article/pii/S1364032107000111.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Numerical Method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Potential Flows based on some assumptions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Irrotational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Inviscid ( alike non-frictional)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Linear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Double multiple-streamtube model (DMST)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Advantages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3D (in Qblade even more developed, some semi empirical corrections)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CHEAP!!! (in CFD, a 2D analysis can be completed 1-2 days with a standart laptop)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Disadvantages (in comparison with CFD)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Inviscid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Non-turbulent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Overprediction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Unsatisfied results at extreme TSRs because of lackness of dynamic stall model and turbulent model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QBlade 64bit v0.963 (Berlin TU)</a:t>
            </a: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Generation-I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Flow Parameters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TSR (1~7, 0.25)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Global Parameters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Blade Number (2,3,4)----&gt;classes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Rotor Diameter (0.5, 1, 1.5, 2) -----&gt;classes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Foil Geometry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sigma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tr"/>
              <a:t>chord length/rotor diameter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tr"/>
              <a:t>0.18-0.72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tau 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tr"/>
              <a:t>blade thickness/chord length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 sz="1400"/>
              <a:t>0.12-0.21</a:t>
            </a:r>
            <a:r>
              <a:rPr lang="tr"/>
              <a:t>Ref:SPC307-Introductio</a:t>
            </a:r>
            <a:r>
              <a:rPr lang="tr" sz="900"/>
              <a:t>n to Aerodynamics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Output: Cp</a:t>
            </a:r>
            <a:endParaRPr sz="900"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949" y="899175"/>
            <a:ext cx="4787351" cy="36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86850" y="4564500"/>
            <a:ext cx="87456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latin typeface="Proxima Nova"/>
                <a:ea typeface="Proxima Nova"/>
                <a:cs typeface="Proxima Nova"/>
                <a:sym typeface="Proxima Nova"/>
              </a:rPr>
              <a:t>Picture : Eriksson, S., Bernhoff, H. ve Leijon, M. (2008). Evaluation of different turbine concepts for wind power, Renewable and Sustainable Energy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latin typeface="Proxima Nova"/>
                <a:ea typeface="Proxima Nova"/>
                <a:cs typeface="Proxima Nova"/>
                <a:sym typeface="Proxima Nova"/>
              </a:rPr>
              <a:t>Reviews, 12(5), 1419 – 1434, http://www.sciencedirect.com/science/article/pii/S1364032107000111.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ANN with NNtool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1222500"/>
            <a:ext cx="90678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38725" y="2799075"/>
            <a:ext cx="85206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1 input, 3 hidden and 1 output layers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activation fun.s are TANSIG and PURELIN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optimizer : GDM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loss : mse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max_fail : 100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NNtool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Feed-forward backpropagation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Levenberg-Marquardt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Scaled-conjugate gradient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Learning function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Gradient-descent momentum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Training evaluation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MSE : metric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Max_fail no. in validation : preventing overfit :6, </a:t>
            </a:r>
            <a:r>
              <a:rPr lang="tr" b="1"/>
              <a:t>100,</a:t>
            </a:r>
            <a:r>
              <a:rPr lang="tr"/>
              <a:t> 150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Linear regression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neurons in hidden layer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5,</a:t>
            </a:r>
            <a:r>
              <a:rPr lang="tr" b="1"/>
              <a:t>10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Number of layers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1,</a:t>
            </a:r>
            <a:r>
              <a:rPr lang="tr" b="1"/>
              <a:t>3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3975 samples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part. ratio : %70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tr"/>
              <a:t>train: 2783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part. ratio : %80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tr"/>
              <a:t>train: 3179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tr"/>
              <a:t>part. ratio : %90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tr"/>
              <a:t>train: 3577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with a data manipulation (Cp&gt;0)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with a data manipulation (Cp&gt;0.01)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1195</Words>
  <Application>Microsoft Office PowerPoint</Application>
  <PresentationFormat>On-screen Show (16:9)</PresentationFormat>
  <Paragraphs>225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Alfa Slab One</vt:lpstr>
      <vt:lpstr>Cambria Math</vt:lpstr>
      <vt:lpstr>Arial</vt:lpstr>
      <vt:lpstr>Proxima Nova</vt:lpstr>
      <vt:lpstr>Gameday</vt:lpstr>
      <vt:lpstr>Vertical Axis Wind Turbine Performance Prediction</vt:lpstr>
      <vt:lpstr>Outline</vt:lpstr>
      <vt:lpstr>H-rotor Turbines</vt:lpstr>
      <vt:lpstr>Aerodynamics of H-rotor Turbines</vt:lpstr>
      <vt:lpstr>The Performance Curves</vt:lpstr>
      <vt:lpstr>The Numerical Method</vt:lpstr>
      <vt:lpstr>Data Generation-I</vt:lpstr>
      <vt:lpstr>ANN with NNtool</vt:lpstr>
      <vt:lpstr>NNtool</vt:lpstr>
      <vt:lpstr>NNtool-Part. Rat %100</vt:lpstr>
      <vt:lpstr>NNtool-Part. Rat %100</vt:lpstr>
      <vt:lpstr>NNtool-Part. Rat %100</vt:lpstr>
      <vt:lpstr>NNtool-Part. Rat %100</vt:lpstr>
      <vt:lpstr>NNtool-Part. Rat %100</vt:lpstr>
      <vt:lpstr>NNTool- Part. Rat. %70-R</vt:lpstr>
      <vt:lpstr>NNTool- Part. Rat. %80-R</vt:lpstr>
      <vt:lpstr>NNTool- Part. Rat. %90-R</vt:lpstr>
      <vt:lpstr>NNtool- Loss functions</vt:lpstr>
      <vt:lpstr>ANN with TensorFlow</vt:lpstr>
      <vt:lpstr>ANN with TensorFlow</vt:lpstr>
      <vt:lpstr>ANN with TensorFlow</vt:lpstr>
      <vt:lpstr>ANN with TensorFlow</vt:lpstr>
      <vt:lpstr>TensorFlow- Part. Rat. %70-R</vt:lpstr>
      <vt:lpstr>TensorFlow- Part. Rat. %80-R</vt:lpstr>
      <vt:lpstr>TensorFlow- Part. Rat. %90-R</vt:lpstr>
      <vt:lpstr>TensorFlow- Loss functions</vt:lpstr>
      <vt:lpstr>TensorFlow- Loss functions</vt:lpstr>
      <vt:lpstr>TensorFlow- Results for cl=0.1</vt:lpstr>
      <vt:lpstr>TensorFlow- Results for cl=0.2</vt:lpstr>
      <vt:lpstr>Conclusions</vt:lpstr>
      <vt:lpstr>Conclusions</vt:lpstr>
      <vt:lpstr>Thank you for listening!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Axis Wind Turbine Performance Prediction</dc:title>
  <cp:lastModifiedBy>Batuhan ATASOY</cp:lastModifiedBy>
  <cp:revision>11</cp:revision>
  <dcterms:modified xsi:type="dcterms:W3CDTF">2021-01-10T11:54:59Z</dcterms:modified>
</cp:coreProperties>
</file>