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60" r:id="rId9"/>
    <p:sldId id="263" r:id="rId10"/>
    <p:sldId id="268" r:id="rId11"/>
    <p:sldId id="264" r:id="rId12"/>
    <p:sldId id="265" r:id="rId13"/>
    <p:sldId id="274" r:id="rId14"/>
    <p:sldId id="27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20" y="-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2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6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57832-D97A-4841-BC36-C70D6054B630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57832-D97A-4841-BC36-C70D6054B630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F3D1-04E4-40ED-A1C6-AE950A79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leaders do?</a:t>
            </a:r>
            <a:br>
              <a:rPr lang="en-US" dirty="0" smtClean="0"/>
            </a:br>
            <a:r>
              <a:rPr lang="en-US" b="1" dirty="0"/>
              <a:t>CORES-AD 66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Pablo Hernandez-Lagos</a:t>
            </a:r>
          </a:p>
          <a:p>
            <a:endParaRPr lang="en-US" dirty="0" smtClean="0"/>
          </a:p>
          <a:p>
            <a:r>
              <a:rPr lang="en-US" dirty="0" smtClean="0"/>
              <a:t>January 28,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4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First leader: Gilgamesh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leader: Gilgamesh</a:t>
            </a:r>
            <a:endParaRPr lang="en-US" dirty="0"/>
          </a:p>
        </p:txBody>
      </p:sp>
      <p:pic>
        <p:nvPicPr>
          <p:cNvPr id="1028" name="Picture 4" descr="Hérosmaîtrisantunlion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71" y="1600200"/>
            <a:ext cx="276605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36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leader: Gilgamesh</a:t>
            </a:r>
            <a:endParaRPr lang="en-US" dirty="0"/>
          </a:p>
        </p:txBody>
      </p:sp>
      <p:pic>
        <p:nvPicPr>
          <p:cNvPr id="1026" name="Picture 2" descr="http://uruk-warka.dk/uruk/uruk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340936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a/ad/Uruk_Archaealogical_site_at_Warka%2C_Iraq_MOD_45156521.jpg/1920px-Uruk_Archaealogical_site_at_Warka%2C_Iraq_MOD_451565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28537"/>
            <a:ext cx="3246641" cy="21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orvetteforum.com/forums/attachments/politics-religion-and-controversy/47733404d1377038881-can-anyone-guess-where-this-castle-is-located-uru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38600"/>
            <a:ext cx="2343150" cy="252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45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leader: Gilgamesh</a:t>
            </a:r>
            <a:endParaRPr lang="en-US" dirty="0"/>
          </a:p>
        </p:txBody>
      </p:sp>
      <p:pic>
        <p:nvPicPr>
          <p:cNvPr id="1026" name="Picture 2" descr="http://uruk-warka.dk/uruk/uruk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18401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88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leader: Gilgamesh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30" y="1600200"/>
            <a:ext cx="719093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0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leader: Gilgamesh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coincidence the story is in stone</a:t>
            </a:r>
          </a:p>
          <a:p>
            <a:endParaRPr lang="en-US" dirty="0" smtClean="0"/>
          </a:p>
          <a:p>
            <a:r>
              <a:rPr lang="en-US" dirty="0" smtClean="0"/>
              <a:t>It was meant to persist</a:t>
            </a:r>
          </a:p>
          <a:p>
            <a:endParaRPr lang="en-US" dirty="0" smtClean="0"/>
          </a:p>
          <a:p>
            <a:r>
              <a:rPr lang="en-US" dirty="0" smtClean="0"/>
              <a:t>It was meant for people to believe there are “superior” humans</a:t>
            </a:r>
          </a:p>
          <a:p>
            <a:endParaRPr lang="en-US" dirty="0" smtClean="0"/>
          </a:p>
          <a:p>
            <a:r>
              <a:rPr lang="en-US" dirty="0" smtClean="0"/>
              <a:t>The hero is the first leader we know of.</a:t>
            </a:r>
            <a:endParaRPr lang="en-US" dirty="0"/>
          </a:p>
        </p:txBody>
      </p:sp>
      <p:pic>
        <p:nvPicPr>
          <p:cNvPr id="3074" name="Picture 2" descr="https://upload.wikimedia.org/wikipedia/commons/thumb/1/18/Tablet_V_of_the_Epic_of_Gligamesh._Newly_discovered._The_Sulaymaniyah_Museum%2C_Iraq..JPG/1920px-Tablet_V_of_the_Epic_of_Gligamesh._Newly_discovered._The_Sulaymaniyah_Museum%2C_Iraq.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2438400" cy="162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16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 Pablo Hernandez                     </a:t>
            </a:r>
          </a:p>
          <a:p>
            <a:r>
              <a:rPr lang="en-US" dirty="0"/>
              <a:t>Office: A5-1137,			                    </a:t>
            </a:r>
          </a:p>
          <a:p>
            <a:r>
              <a:rPr lang="en-US" dirty="0" smtClean="0"/>
              <a:t>Office </a:t>
            </a:r>
            <a:r>
              <a:rPr lang="en-US" dirty="0"/>
              <a:t>hours: Tuesday 12pm </a:t>
            </a:r>
            <a:r>
              <a:rPr lang="en-US" dirty="0" smtClean="0"/>
              <a:t>                                </a:t>
            </a:r>
            <a:endParaRPr lang="en-US" dirty="0"/>
          </a:p>
          <a:p>
            <a:r>
              <a:rPr lang="en-US" dirty="0"/>
              <a:t>Email: pablo.hernandez@nyu.edu                                      </a:t>
            </a:r>
          </a:p>
          <a:p>
            <a:r>
              <a:rPr lang="en-US" dirty="0" smtClean="0"/>
              <a:t>Lectures</a:t>
            </a:r>
            <a:r>
              <a:rPr lang="en-US" dirty="0"/>
              <a:t>: </a:t>
            </a:r>
            <a:r>
              <a:rPr lang="en-US" dirty="0" err="1"/>
              <a:t>TuTh</a:t>
            </a:r>
            <a:r>
              <a:rPr lang="en-US" dirty="0"/>
              <a:t> 10:40AM - 11:55AM. Room A5-001.</a:t>
            </a:r>
          </a:p>
        </p:txBody>
      </p:sp>
    </p:spTree>
    <p:extLst>
      <p:ext uri="{BB962C8B-B14F-4D97-AF65-F5344CB8AC3E}">
        <p14:creationId xmlns:p14="http://schemas.microsoft.com/office/powerpoint/2010/main" val="397255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Grades</a:t>
            </a:r>
          </a:p>
          <a:p>
            <a:pPr lvl="1"/>
            <a:r>
              <a:rPr lang="en-US" sz="1800" dirty="0"/>
              <a:t>Class participation </a:t>
            </a:r>
            <a:r>
              <a:rPr lang="en-US" sz="1800" dirty="0" smtClean="0"/>
              <a:t>(Thursdays): </a:t>
            </a:r>
            <a:r>
              <a:rPr lang="en-US" sz="1800" dirty="0"/>
              <a:t>10%</a:t>
            </a:r>
          </a:p>
          <a:p>
            <a:pPr lvl="1"/>
            <a:r>
              <a:rPr lang="en-US" sz="1800" dirty="0"/>
              <a:t>Weekly one-page </a:t>
            </a:r>
            <a:r>
              <a:rPr lang="en-US" sz="1800" dirty="0" smtClean="0"/>
              <a:t>reports (30%) </a:t>
            </a:r>
            <a:r>
              <a:rPr lang="en-US" sz="1800" dirty="0"/>
              <a:t>and </a:t>
            </a:r>
            <a:r>
              <a:rPr lang="en-US" sz="1800" dirty="0" smtClean="0"/>
              <a:t>presentations (10%, some Tuesdays): </a:t>
            </a:r>
            <a:r>
              <a:rPr lang="en-US" sz="1800" dirty="0"/>
              <a:t>40</a:t>
            </a:r>
            <a:r>
              <a:rPr lang="en-US" sz="1800" dirty="0" smtClean="0"/>
              <a:t>%</a:t>
            </a:r>
          </a:p>
          <a:p>
            <a:pPr lvl="2"/>
            <a:r>
              <a:rPr lang="en-US" sz="1400" dirty="0" smtClean="0"/>
              <a:t>One-page reports: Almost weekly, assigned on Tuesday, due next Tuesday. </a:t>
            </a:r>
            <a:endParaRPr lang="en-US" sz="1400" dirty="0"/>
          </a:p>
          <a:p>
            <a:pPr lvl="2"/>
            <a:r>
              <a:rPr lang="en-US" sz="1400" dirty="0" smtClean="0"/>
              <a:t>Structure of the one-page reports</a:t>
            </a:r>
          </a:p>
          <a:p>
            <a:pPr lvl="3"/>
            <a:r>
              <a:rPr lang="en-US" sz="1000" dirty="0" smtClean="0"/>
              <a:t>First paragraph: Why do we care about what it is written in the report?</a:t>
            </a:r>
          </a:p>
          <a:p>
            <a:pPr lvl="3"/>
            <a:r>
              <a:rPr lang="en-US" sz="1000" dirty="0" smtClean="0"/>
              <a:t>Second paragraph: Brief description of the situation that is supposed to be relevant using facts and data</a:t>
            </a:r>
          </a:p>
          <a:p>
            <a:pPr lvl="3"/>
            <a:r>
              <a:rPr lang="en-US" sz="1000" dirty="0" smtClean="0"/>
              <a:t>Third paragraph: Why this situation involves leadership </a:t>
            </a:r>
          </a:p>
          <a:p>
            <a:pPr lvl="3"/>
            <a:r>
              <a:rPr lang="en-US" sz="1000" dirty="0" smtClean="0"/>
              <a:t>Fourth paragraph: what do we learn from reading this report.</a:t>
            </a:r>
          </a:p>
          <a:p>
            <a:pPr lvl="2"/>
            <a:r>
              <a:rPr lang="en-US" sz="1400" dirty="0" smtClean="0"/>
              <a:t>Structure of presentations: on Tuesdays, present the report in 5 minutes or less. Convince others those five minutes are well spent.</a:t>
            </a:r>
            <a:endParaRPr lang="en-US" sz="1000" dirty="0"/>
          </a:p>
          <a:p>
            <a:pPr lvl="1"/>
            <a:r>
              <a:rPr lang="en-US" sz="1800" dirty="0"/>
              <a:t>Midterm draft: 20</a:t>
            </a:r>
            <a:r>
              <a:rPr lang="en-US" sz="1800" dirty="0" smtClean="0"/>
              <a:t>% (due on April 5)</a:t>
            </a:r>
          </a:p>
          <a:p>
            <a:pPr lvl="2"/>
            <a:r>
              <a:rPr lang="en-US" sz="1400" dirty="0"/>
              <a:t>Structure of </a:t>
            </a:r>
            <a:r>
              <a:rPr lang="en-US" sz="1400" dirty="0" smtClean="0"/>
              <a:t>midterm draft: 4 pages</a:t>
            </a:r>
            <a:endParaRPr lang="en-US" sz="1400" dirty="0"/>
          </a:p>
          <a:p>
            <a:pPr lvl="3"/>
            <a:r>
              <a:rPr lang="en-US" sz="1000" dirty="0" smtClean="0"/>
              <a:t>Why </a:t>
            </a:r>
            <a:r>
              <a:rPr lang="en-US" sz="1000" dirty="0"/>
              <a:t>do we care about what it is written in the </a:t>
            </a:r>
            <a:r>
              <a:rPr lang="en-US" sz="1000" dirty="0" smtClean="0"/>
              <a:t>report?</a:t>
            </a:r>
            <a:endParaRPr lang="en-US" sz="1000" dirty="0"/>
          </a:p>
          <a:p>
            <a:pPr lvl="3"/>
            <a:r>
              <a:rPr lang="en-US" sz="1000" dirty="0" smtClean="0"/>
              <a:t>Brief </a:t>
            </a:r>
            <a:r>
              <a:rPr lang="en-US" sz="1000" dirty="0"/>
              <a:t>description of the situation that is supposed to be </a:t>
            </a:r>
            <a:r>
              <a:rPr lang="en-US" sz="1000" dirty="0" smtClean="0"/>
              <a:t>relevant </a:t>
            </a:r>
            <a:r>
              <a:rPr lang="en-US" sz="1000" dirty="0"/>
              <a:t>using facts and data</a:t>
            </a:r>
          </a:p>
          <a:p>
            <a:pPr lvl="3"/>
            <a:r>
              <a:rPr lang="en-US" sz="1000" dirty="0" smtClean="0"/>
              <a:t>Why </a:t>
            </a:r>
            <a:r>
              <a:rPr lang="en-US" sz="1000" dirty="0"/>
              <a:t>this situation involves leadership</a:t>
            </a:r>
          </a:p>
          <a:p>
            <a:pPr lvl="3"/>
            <a:r>
              <a:rPr lang="en-US" sz="1000" dirty="0" smtClean="0"/>
              <a:t>what </a:t>
            </a:r>
            <a:r>
              <a:rPr lang="en-US" sz="1000" dirty="0"/>
              <a:t>do we learn from reading this report</a:t>
            </a:r>
            <a:r>
              <a:rPr lang="en-US" sz="1000" dirty="0" smtClean="0"/>
              <a:t>.</a:t>
            </a:r>
            <a:endParaRPr lang="en-US" sz="1400" dirty="0"/>
          </a:p>
          <a:p>
            <a:pPr lvl="1"/>
            <a:r>
              <a:rPr lang="en-US" sz="1800" dirty="0"/>
              <a:t>Final paper: 30</a:t>
            </a:r>
            <a:r>
              <a:rPr lang="en-US" sz="1800" dirty="0" smtClean="0"/>
              <a:t>% (due on May 10)</a:t>
            </a:r>
          </a:p>
          <a:p>
            <a:pPr lvl="2"/>
            <a:r>
              <a:rPr lang="en-US" sz="1400" dirty="0" smtClean="0"/>
              <a:t>A revision of the midterm draft 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5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do leaders do?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managerial approach to leadership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hings leaders </a:t>
            </a:r>
            <a:r>
              <a:rPr lang="en-US" dirty="0"/>
              <a:t>do (</a:t>
            </a:r>
            <a:r>
              <a:rPr lang="en-US" dirty="0" err="1"/>
              <a:t>Llopis</a:t>
            </a:r>
            <a:r>
              <a:rPr lang="en-US" dirty="0"/>
              <a:t>, </a:t>
            </a:r>
            <a:r>
              <a:rPr lang="en-US" dirty="0" smtClean="0"/>
              <a:t>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knowledge from others (make them think, ask questions, allocate talent)</a:t>
            </a:r>
          </a:p>
          <a:p>
            <a:r>
              <a:rPr lang="en-US" dirty="0" smtClean="0"/>
              <a:t>Instinct decision making</a:t>
            </a:r>
          </a:p>
          <a:p>
            <a:r>
              <a:rPr lang="en-US" dirty="0" smtClean="0"/>
              <a:t>Manage and convey expectations (measure, feedback)</a:t>
            </a:r>
          </a:p>
          <a:p>
            <a:r>
              <a:rPr lang="en-US" dirty="0" smtClean="0"/>
              <a:t>Be accountable</a:t>
            </a:r>
          </a:p>
          <a:p>
            <a:r>
              <a:rPr lang="en-US" dirty="0" smtClean="0"/>
              <a:t>Initiative and example (No procrastination, energy)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3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will </a:t>
            </a:r>
            <a:r>
              <a:rPr lang="en-US" b="1" i="1" u="sng" dirty="0" smtClean="0"/>
              <a:t>not</a:t>
            </a:r>
            <a:r>
              <a:rPr lang="en-US" dirty="0" smtClean="0"/>
              <a:t> spend much time on these type of recipes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leaders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+100,000 of books, articles, blogs, videos, movies, etc.</a:t>
            </a:r>
          </a:p>
          <a:p>
            <a:endParaRPr lang="en-US" dirty="0" smtClean="0"/>
          </a:p>
          <a:p>
            <a:r>
              <a:rPr lang="en-US" dirty="0" smtClean="0"/>
              <a:t>None of them provides the leading theory as to what leaders do.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8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(…)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4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385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What do leaders do? CORES-AD 66</vt:lpstr>
      <vt:lpstr>Introduction: Syllabus</vt:lpstr>
      <vt:lpstr>Introduction: </vt:lpstr>
      <vt:lpstr>What do leaders do?</vt:lpstr>
      <vt:lpstr>Current managerial approach to leadership</vt:lpstr>
      <vt:lpstr>Things leaders do (Llopis, 2015)</vt:lpstr>
      <vt:lpstr>We will not spend much time on these type of recipes </vt:lpstr>
      <vt:lpstr>What do leaders do?</vt:lpstr>
      <vt:lpstr>(…)</vt:lpstr>
      <vt:lpstr>First leader: Gilgamesh</vt:lpstr>
      <vt:lpstr>First leader: Gilgamesh</vt:lpstr>
      <vt:lpstr>First leader: Gilgamesh</vt:lpstr>
      <vt:lpstr>First leader: Gilgamesh</vt:lpstr>
      <vt:lpstr>First leader: Gilgamesh</vt:lpstr>
      <vt:lpstr>First leader: Gilgamesh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 leaders do?</dc:title>
  <dc:creator>Pablo Ignacio Hernandez-Lagos</dc:creator>
  <cp:lastModifiedBy>Pablo Ignacio Hernandez-Lagos</cp:lastModifiedBy>
  <cp:revision>14</cp:revision>
  <dcterms:created xsi:type="dcterms:W3CDTF">2016-01-24T17:38:43Z</dcterms:created>
  <dcterms:modified xsi:type="dcterms:W3CDTF">2016-01-28T04:58:02Z</dcterms:modified>
</cp:coreProperties>
</file>