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0" r:id="rId7"/>
    <p:sldId id="283" r:id="rId8"/>
    <p:sldId id="284" r:id="rId9"/>
    <p:sldId id="263" r:id="rId10"/>
    <p:sldId id="266" r:id="rId11"/>
    <p:sldId id="264" r:id="rId12"/>
    <p:sldId id="270" r:id="rId13"/>
    <p:sldId id="271" r:id="rId14"/>
    <p:sldId id="272" r:id="rId15"/>
    <p:sldId id="279" r:id="rId16"/>
    <p:sldId id="273" r:id="rId17"/>
    <p:sldId id="280" r:id="rId18"/>
    <p:sldId id="265" r:id="rId19"/>
    <p:sldId id="274" r:id="rId20"/>
    <p:sldId id="281" r:id="rId21"/>
    <p:sldId id="282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pPr/>
              <a:t>2022/6/28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52358" y="2459626"/>
            <a:ext cx="6885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31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 PROGRAMI İLE PARAMETRİK BİSİKLET TASARIMININ OLUŞTURULMASI</a:t>
            </a:r>
            <a:endParaRPr lang="en-US" altLang="zh-CN" sz="31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49158" y="4131905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18294" y="4212910"/>
            <a:ext cx="431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BATUHAN AKGÜN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86C9F3C-E179-8478-14B6-0D51EB6DEBAA}"/>
              </a:ext>
            </a:extLst>
          </p:cNvPr>
          <p:cNvSpPr txBox="1"/>
          <p:nvPr/>
        </p:nvSpPr>
        <p:spPr>
          <a:xfrm>
            <a:off x="5649157" y="4746356"/>
            <a:ext cx="465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DANIŞMAN : DR. ÖĞR. ÜYESİ CÜNEYT ERTAL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NEDİR ?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4662B3C-A1DD-AC1D-528E-C4CC7A8919C2}"/>
              </a:ext>
            </a:extLst>
          </p:cNvPr>
          <p:cNvSpPr txBox="1"/>
          <p:nvPr/>
        </p:nvSpPr>
        <p:spPr>
          <a:xfrm>
            <a:off x="2363372" y="1227317"/>
            <a:ext cx="8060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, nesne yönelimli, yorumlamalı, modüler ve yüksek seviyeli bir programlama dilidir.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1980’lerin sonunda ABC programlama diline alternatif olarak tasarlanmıştı ve ilk kez 2000 yılında </a:t>
            </a:r>
            <a:r>
              <a:rPr lang="tr-TR" dirty="0" err="1"/>
              <a:t>Python</a:t>
            </a:r>
            <a:r>
              <a:rPr lang="tr-TR" dirty="0"/>
              <a:t> 2.0 ile ilk kez yayınlandı.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02122"/>
                </a:solidFill>
                <a:effectLst/>
              </a:rPr>
              <a:t>Girintilere dayalı basit söz dizimi, dilin öğrenilmesini ve akılda kalmasını kolaylaştırır.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021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02122"/>
                </a:solidFill>
                <a:effectLst/>
              </a:rPr>
              <a:t>Modüler yapısı, sınıf dizgesini (sistem) ve her türlü veri alanı girişini destekler.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021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02122"/>
                </a:solidFill>
                <a:effectLst/>
              </a:rPr>
              <a:t>Python</a:t>
            </a:r>
            <a:r>
              <a:rPr lang="tr-TR" b="0" i="0" dirty="0">
                <a:solidFill>
                  <a:srgbClr val="202122"/>
                </a:solidFill>
                <a:effectLst/>
              </a:rPr>
              <a:t> ile sistem programlama, kullanıcı arabirimi programlama, ağ programlama, web programlama, uygulama ve </a:t>
            </a:r>
            <a:r>
              <a:rPr lang="tr-TR" b="0" i="0" dirty="0">
                <a:effectLst/>
              </a:rPr>
              <a:t>veri tabanı </a:t>
            </a:r>
            <a:r>
              <a:rPr lang="tr-TR" b="0" i="0" dirty="0">
                <a:solidFill>
                  <a:srgbClr val="202122"/>
                </a:solidFill>
                <a:effectLst/>
              </a:rPr>
              <a:t>yazılımı programlama gibi birçok alanda yazılım geliştirebiliriz.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555BB5-9D09-2D7D-9B26-F3B61DA66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9" y="5356291"/>
            <a:ext cx="1307239" cy="13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6217" y="5101596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KODLAR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Silindir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F7B9581-1CBA-08C2-FD71-93DFDC82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1" y="1032324"/>
            <a:ext cx="11203528" cy="56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Silindir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E29C2CC-84BB-D955-8B73-00D97F83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24" y="1181069"/>
            <a:ext cx="10067045" cy="51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Katı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D5601C-4FD3-54A5-6ABF-CDCBB7FD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5" y="1145517"/>
            <a:ext cx="10092065" cy="50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>
            <a:extLst>
              <a:ext uri="{FF2B5EF4-FFF2-40B4-BE49-F238E27FC236}">
                <a16:creationId xmlns:a16="http://schemas.microsoft.com/office/drawing/2014/main" id="{7AC9691A-34CD-0F84-CB2F-F91CBD856519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" name="椭圆 58">
              <a:extLst>
                <a:ext uri="{FF2B5EF4-FFF2-40B4-BE49-F238E27FC236}">
                  <a16:creationId xmlns:a16="http://schemas.microsoft.com/office/drawing/2014/main" id="{46075680-4412-699D-0CF1-EE5F756430AB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59">
              <a:extLst>
                <a:ext uri="{FF2B5EF4-FFF2-40B4-BE49-F238E27FC236}">
                  <a16:creationId xmlns:a16="http://schemas.microsoft.com/office/drawing/2014/main" id="{02C180C9-3AF0-F9EC-CAE3-7516FC9AEFCE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60">
              <a:extLst>
                <a:ext uri="{FF2B5EF4-FFF2-40B4-BE49-F238E27FC236}">
                  <a16:creationId xmlns:a16="http://schemas.microsoft.com/office/drawing/2014/main" id="{F88A909E-1028-8ABB-CB6C-62450DEF5F20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61">
              <a:extLst>
                <a:ext uri="{FF2B5EF4-FFF2-40B4-BE49-F238E27FC236}">
                  <a16:creationId xmlns:a16="http://schemas.microsoft.com/office/drawing/2014/main" id="{4DF52058-02A9-914A-90FA-5DBF0EFD3434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2">
              <a:extLst>
                <a:ext uri="{FF2B5EF4-FFF2-40B4-BE49-F238E27FC236}">
                  <a16:creationId xmlns:a16="http://schemas.microsoft.com/office/drawing/2014/main" id="{4D2084E3-6CD0-42D9-85F7-3483256817B0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63">
              <a:extLst>
                <a:ext uri="{FF2B5EF4-FFF2-40B4-BE49-F238E27FC236}">
                  <a16:creationId xmlns:a16="http://schemas.microsoft.com/office/drawing/2014/main" id="{6C5492CE-0256-FF14-1C0E-A125513705BA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64">
              <a:extLst>
                <a:ext uri="{FF2B5EF4-FFF2-40B4-BE49-F238E27FC236}">
                  <a16:creationId xmlns:a16="http://schemas.microsoft.com/office/drawing/2014/main" id="{DEA135FE-9407-3B8A-254F-FFC2F5A2ED75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2C7A0CAE-4DF4-7702-12D6-DA8522E92C2E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66">
              <a:extLst>
                <a:ext uri="{FF2B5EF4-FFF2-40B4-BE49-F238E27FC236}">
                  <a16:creationId xmlns:a16="http://schemas.microsoft.com/office/drawing/2014/main" id="{2EF0793D-D27B-3B57-7A17-818CC0E305D4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67">
              <a:extLst>
                <a:ext uri="{FF2B5EF4-FFF2-40B4-BE49-F238E27FC236}">
                  <a16:creationId xmlns:a16="http://schemas.microsoft.com/office/drawing/2014/main" id="{F62EAA01-454E-4D09-FF42-E704F6E373EE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68">
              <a:extLst>
                <a:ext uri="{FF2B5EF4-FFF2-40B4-BE49-F238E27FC236}">
                  <a16:creationId xmlns:a16="http://schemas.microsoft.com/office/drawing/2014/main" id="{ED0E6706-EC0B-CF1B-DEE1-1F58415D81F0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69">
              <a:extLst>
                <a:ext uri="{FF2B5EF4-FFF2-40B4-BE49-F238E27FC236}">
                  <a16:creationId xmlns:a16="http://schemas.microsoft.com/office/drawing/2014/main" id="{A02F5394-9C65-3AE4-5C90-9A2416AC6587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70">
              <a:extLst>
                <a:ext uri="{FF2B5EF4-FFF2-40B4-BE49-F238E27FC236}">
                  <a16:creationId xmlns:a16="http://schemas.microsoft.com/office/drawing/2014/main" id="{73CE865F-8708-B327-9738-8FED2567FE15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71">
            <a:extLst>
              <a:ext uri="{FF2B5EF4-FFF2-40B4-BE49-F238E27FC236}">
                <a16:creationId xmlns:a16="http://schemas.microsoft.com/office/drawing/2014/main" id="{50D20411-10E5-3D61-2506-B216636C01E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72">
            <a:extLst>
              <a:ext uri="{FF2B5EF4-FFF2-40B4-BE49-F238E27FC236}">
                <a16:creationId xmlns:a16="http://schemas.microsoft.com/office/drawing/2014/main" id="{F392849E-D8D0-7906-CCE6-9437E8FDE21C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73">
            <a:extLst>
              <a:ext uri="{FF2B5EF4-FFF2-40B4-BE49-F238E27FC236}">
                <a16:creationId xmlns:a16="http://schemas.microsoft.com/office/drawing/2014/main" id="{01AFEEAC-A39A-CC60-2A77-CE2EEE2841D8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Katı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96971FAD-D91F-AC8C-1F86-D57A5B3E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4" y="1145517"/>
            <a:ext cx="10166034" cy="52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193DDFA-4AB8-4085-25A4-1F1B1482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9" y="1001931"/>
            <a:ext cx="10253770" cy="54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8">
            <a:extLst>
              <a:ext uri="{FF2B5EF4-FFF2-40B4-BE49-F238E27FC236}">
                <a16:creationId xmlns:a16="http://schemas.microsoft.com/office/drawing/2014/main" id="{247D8695-65C1-9470-7E2B-605DEF9C8E8C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49">
            <a:extLst>
              <a:ext uri="{FF2B5EF4-FFF2-40B4-BE49-F238E27FC236}">
                <a16:creationId xmlns:a16="http://schemas.microsoft.com/office/drawing/2014/main" id="{90E0DB4E-E774-90E8-B673-C6F1EE004302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50">
            <a:extLst>
              <a:ext uri="{FF2B5EF4-FFF2-40B4-BE49-F238E27FC236}">
                <a16:creationId xmlns:a16="http://schemas.microsoft.com/office/drawing/2014/main" id="{C14FA299-8035-4C33-354C-00F85AB0BB90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Fusion</a:t>
            </a:r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Oluşturma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4">
            <a:extLst>
              <a:ext uri="{FF2B5EF4-FFF2-40B4-BE49-F238E27FC236}">
                <a16:creationId xmlns:a16="http://schemas.microsoft.com/office/drawing/2014/main" id="{8A51FE0C-438B-86C7-B286-B74A26724810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6" name="椭圆 35">
              <a:extLst>
                <a:ext uri="{FF2B5EF4-FFF2-40B4-BE49-F238E27FC236}">
                  <a16:creationId xmlns:a16="http://schemas.microsoft.com/office/drawing/2014/main" id="{9AAC7F89-FFB9-6307-041E-77B3CDD4899D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36">
              <a:extLst>
                <a:ext uri="{FF2B5EF4-FFF2-40B4-BE49-F238E27FC236}">
                  <a16:creationId xmlns:a16="http://schemas.microsoft.com/office/drawing/2014/main" id="{4C3B4349-ADF9-6058-2931-8A8684D8756B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37">
              <a:extLst>
                <a:ext uri="{FF2B5EF4-FFF2-40B4-BE49-F238E27FC236}">
                  <a16:creationId xmlns:a16="http://schemas.microsoft.com/office/drawing/2014/main" id="{771978E8-409F-D685-6D7B-4CE80DB6F778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38">
              <a:extLst>
                <a:ext uri="{FF2B5EF4-FFF2-40B4-BE49-F238E27FC236}">
                  <a16:creationId xmlns:a16="http://schemas.microsoft.com/office/drawing/2014/main" id="{3B22EC37-29A0-3203-7F18-BE0E6A3D4FC6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39">
              <a:extLst>
                <a:ext uri="{FF2B5EF4-FFF2-40B4-BE49-F238E27FC236}">
                  <a16:creationId xmlns:a16="http://schemas.microsoft.com/office/drawing/2014/main" id="{A585021C-FF85-3D1A-FFF5-E75892683A44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40">
              <a:extLst>
                <a:ext uri="{FF2B5EF4-FFF2-40B4-BE49-F238E27FC236}">
                  <a16:creationId xmlns:a16="http://schemas.microsoft.com/office/drawing/2014/main" id="{C45567C2-F39E-7357-9EA6-627BC8E877B3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41">
              <a:extLst>
                <a:ext uri="{FF2B5EF4-FFF2-40B4-BE49-F238E27FC236}">
                  <a16:creationId xmlns:a16="http://schemas.microsoft.com/office/drawing/2014/main" id="{560D2C0B-F207-2B53-5B3F-23D8F093AA34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42">
              <a:extLst>
                <a:ext uri="{FF2B5EF4-FFF2-40B4-BE49-F238E27FC236}">
                  <a16:creationId xmlns:a16="http://schemas.microsoft.com/office/drawing/2014/main" id="{B47257A7-0AEB-B940-0084-3DE8DFC4B0E0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43">
              <a:extLst>
                <a:ext uri="{FF2B5EF4-FFF2-40B4-BE49-F238E27FC236}">
                  <a16:creationId xmlns:a16="http://schemas.microsoft.com/office/drawing/2014/main" id="{C35DD843-2405-CC28-EE51-E05D972573EE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44">
              <a:extLst>
                <a:ext uri="{FF2B5EF4-FFF2-40B4-BE49-F238E27FC236}">
                  <a16:creationId xmlns:a16="http://schemas.microsoft.com/office/drawing/2014/main" id="{D2A4C0BF-FD07-3F17-0AD1-4DF2BAED79A5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45">
              <a:extLst>
                <a:ext uri="{FF2B5EF4-FFF2-40B4-BE49-F238E27FC236}">
                  <a16:creationId xmlns:a16="http://schemas.microsoft.com/office/drawing/2014/main" id="{02A99517-76B5-5222-901B-277C8CBA92F2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46">
              <a:extLst>
                <a:ext uri="{FF2B5EF4-FFF2-40B4-BE49-F238E27FC236}">
                  <a16:creationId xmlns:a16="http://schemas.microsoft.com/office/drawing/2014/main" id="{BE98AA6C-5800-DDE0-D234-ECF9B13B1F8D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7">
              <a:extLst>
                <a:ext uri="{FF2B5EF4-FFF2-40B4-BE49-F238E27FC236}">
                  <a16:creationId xmlns:a16="http://schemas.microsoft.com/office/drawing/2014/main" id="{AD2CDB02-071D-CF00-4DBC-BD3426CDF87A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26F26D1D-FEA7-B995-64E7-9219898A8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7" y="1099269"/>
            <a:ext cx="10363484" cy="53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1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5444" y="5151672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BİSİKLET TASARIMI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BİSİKLET TASARIMI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EE28C13-39BB-72D5-E515-D1D8CDAC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8" y="1313646"/>
            <a:ext cx="10824516" cy="4889614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74449" y="862037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</a:t>
            </a:r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Nedir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485" y="2636505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Nedir?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6379" y="406205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Kodlar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5579" y="3027269"/>
            <a:ext cx="32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Bisiklet Tasarımı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0">
            <a:extLst>
              <a:ext uri="{FF2B5EF4-FFF2-40B4-BE49-F238E27FC236}">
                <a16:creationId xmlns:a16="http://schemas.microsoft.com/office/drawing/2014/main" id="{559E3C80-83FA-1323-7A3B-627D2298AD8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91">
            <a:extLst>
              <a:ext uri="{FF2B5EF4-FFF2-40B4-BE49-F238E27FC236}">
                <a16:creationId xmlns:a16="http://schemas.microsoft.com/office/drawing/2014/main" id="{85091158-F729-91B7-C846-16B11A9E8C15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92">
            <a:extLst>
              <a:ext uri="{FF2B5EF4-FFF2-40B4-BE49-F238E27FC236}">
                <a16:creationId xmlns:a16="http://schemas.microsoft.com/office/drawing/2014/main" id="{46E89C25-49EC-1AAC-25B8-03BC1748FFDC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BİSİKLET TASARIMI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76">
            <a:extLst>
              <a:ext uri="{FF2B5EF4-FFF2-40B4-BE49-F238E27FC236}">
                <a16:creationId xmlns:a16="http://schemas.microsoft.com/office/drawing/2014/main" id="{14872A3A-8830-4E95-DC02-0BDB48DEFCF8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6" name="椭圆 77">
              <a:extLst>
                <a:ext uri="{FF2B5EF4-FFF2-40B4-BE49-F238E27FC236}">
                  <a16:creationId xmlns:a16="http://schemas.microsoft.com/office/drawing/2014/main" id="{E30752A7-E5F7-799C-AFE9-40104E56DB90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78">
              <a:extLst>
                <a:ext uri="{FF2B5EF4-FFF2-40B4-BE49-F238E27FC236}">
                  <a16:creationId xmlns:a16="http://schemas.microsoft.com/office/drawing/2014/main" id="{C2419701-75F7-15B2-458F-44461D126DF6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9">
              <a:extLst>
                <a:ext uri="{FF2B5EF4-FFF2-40B4-BE49-F238E27FC236}">
                  <a16:creationId xmlns:a16="http://schemas.microsoft.com/office/drawing/2014/main" id="{B01C2FC2-36E0-0D2F-ABFD-A95AAF024F41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0">
              <a:extLst>
                <a:ext uri="{FF2B5EF4-FFF2-40B4-BE49-F238E27FC236}">
                  <a16:creationId xmlns:a16="http://schemas.microsoft.com/office/drawing/2014/main" id="{025FAA55-6BBA-1637-441C-78FA14DF664B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81">
              <a:extLst>
                <a:ext uri="{FF2B5EF4-FFF2-40B4-BE49-F238E27FC236}">
                  <a16:creationId xmlns:a16="http://schemas.microsoft.com/office/drawing/2014/main" id="{A0468B28-091E-6A6D-8316-3F601DB12785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82">
              <a:extLst>
                <a:ext uri="{FF2B5EF4-FFF2-40B4-BE49-F238E27FC236}">
                  <a16:creationId xmlns:a16="http://schemas.microsoft.com/office/drawing/2014/main" id="{655D3571-299A-6DBF-3924-B4535B69D358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83">
              <a:extLst>
                <a:ext uri="{FF2B5EF4-FFF2-40B4-BE49-F238E27FC236}">
                  <a16:creationId xmlns:a16="http://schemas.microsoft.com/office/drawing/2014/main" id="{1ED13DDC-3E48-24F2-E1E5-F4E55303B7CE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84">
              <a:extLst>
                <a:ext uri="{FF2B5EF4-FFF2-40B4-BE49-F238E27FC236}">
                  <a16:creationId xmlns:a16="http://schemas.microsoft.com/office/drawing/2014/main" id="{781843CA-B65A-376D-621A-2474406759AC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85">
              <a:extLst>
                <a:ext uri="{FF2B5EF4-FFF2-40B4-BE49-F238E27FC236}">
                  <a16:creationId xmlns:a16="http://schemas.microsoft.com/office/drawing/2014/main" id="{63591536-F331-8F31-F580-E01C85E3E374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86">
              <a:extLst>
                <a:ext uri="{FF2B5EF4-FFF2-40B4-BE49-F238E27FC236}">
                  <a16:creationId xmlns:a16="http://schemas.microsoft.com/office/drawing/2014/main" id="{80D5AE66-EA07-2F38-CF67-5823F8A57117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87">
              <a:extLst>
                <a:ext uri="{FF2B5EF4-FFF2-40B4-BE49-F238E27FC236}">
                  <a16:creationId xmlns:a16="http://schemas.microsoft.com/office/drawing/2014/main" id="{DFCA866E-0022-CDAE-79F2-7CE66DAF2CD7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88">
              <a:extLst>
                <a:ext uri="{FF2B5EF4-FFF2-40B4-BE49-F238E27FC236}">
                  <a16:creationId xmlns:a16="http://schemas.microsoft.com/office/drawing/2014/main" id="{D324FF1F-91D1-3391-3FB3-C4F9556DF1B0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89">
              <a:extLst>
                <a:ext uri="{FF2B5EF4-FFF2-40B4-BE49-F238E27FC236}">
                  <a16:creationId xmlns:a16="http://schemas.microsoft.com/office/drawing/2014/main" id="{BAD583A7-A5CD-54DB-F581-CD6CEF40979B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8FF2649D-6CB8-8F84-38DC-2556D3C0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1014075"/>
            <a:ext cx="107647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6">
            <a:extLst>
              <a:ext uri="{FF2B5EF4-FFF2-40B4-BE49-F238E27FC236}">
                <a16:creationId xmlns:a16="http://schemas.microsoft.com/office/drawing/2014/main" id="{95BA3808-48D1-F6E6-C9C3-DCE6261F26B0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" name="椭圆 77">
              <a:extLst>
                <a:ext uri="{FF2B5EF4-FFF2-40B4-BE49-F238E27FC236}">
                  <a16:creationId xmlns:a16="http://schemas.microsoft.com/office/drawing/2014/main" id="{82156A75-0DEF-BE61-30F9-403C6C7D4731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78">
              <a:extLst>
                <a:ext uri="{FF2B5EF4-FFF2-40B4-BE49-F238E27FC236}">
                  <a16:creationId xmlns:a16="http://schemas.microsoft.com/office/drawing/2014/main" id="{70F14E8F-E61C-6995-8FA3-27E3225A23AE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79">
              <a:extLst>
                <a:ext uri="{FF2B5EF4-FFF2-40B4-BE49-F238E27FC236}">
                  <a16:creationId xmlns:a16="http://schemas.microsoft.com/office/drawing/2014/main" id="{4779CDD2-1247-124D-B41B-EB03ADFBACD1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80">
              <a:extLst>
                <a:ext uri="{FF2B5EF4-FFF2-40B4-BE49-F238E27FC236}">
                  <a16:creationId xmlns:a16="http://schemas.microsoft.com/office/drawing/2014/main" id="{CB060901-B44C-CF87-42F1-85AB69DECE8E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81">
              <a:extLst>
                <a:ext uri="{FF2B5EF4-FFF2-40B4-BE49-F238E27FC236}">
                  <a16:creationId xmlns:a16="http://schemas.microsoft.com/office/drawing/2014/main" id="{87FEC5E9-CC62-0EA6-9330-C51C9D77248C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82">
              <a:extLst>
                <a:ext uri="{FF2B5EF4-FFF2-40B4-BE49-F238E27FC236}">
                  <a16:creationId xmlns:a16="http://schemas.microsoft.com/office/drawing/2014/main" id="{9CC592E3-0EDF-39CA-206D-446EC0C6DB91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3">
              <a:extLst>
                <a:ext uri="{FF2B5EF4-FFF2-40B4-BE49-F238E27FC236}">
                  <a16:creationId xmlns:a16="http://schemas.microsoft.com/office/drawing/2014/main" id="{CF5597F7-76F2-B16F-7E62-70F7B6AFD9B1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84">
              <a:extLst>
                <a:ext uri="{FF2B5EF4-FFF2-40B4-BE49-F238E27FC236}">
                  <a16:creationId xmlns:a16="http://schemas.microsoft.com/office/drawing/2014/main" id="{E14B20D4-F57A-3E54-A5D9-D7B19904AAE2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85">
              <a:extLst>
                <a:ext uri="{FF2B5EF4-FFF2-40B4-BE49-F238E27FC236}">
                  <a16:creationId xmlns:a16="http://schemas.microsoft.com/office/drawing/2014/main" id="{6DB3E271-BB8A-B5C9-B859-CB92CD776C45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86">
              <a:extLst>
                <a:ext uri="{FF2B5EF4-FFF2-40B4-BE49-F238E27FC236}">
                  <a16:creationId xmlns:a16="http://schemas.microsoft.com/office/drawing/2014/main" id="{431C8F12-DC2D-59E4-B634-647BFB065550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87">
              <a:extLst>
                <a:ext uri="{FF2B5EF4-FFF2-40B4-BE49-F238E27FC236}">
                  <a16:creationId xmlns:a16="http://schemas.microsoft.com/office/drawing/2014/main" id="{272E05D5-153A-2F9B-0F12-0351CDC57E65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88">
              <a:extLst>
                <a:ext uri="{FF2B5EF4-FFF2-40B4-BE49-F238E27FC236}">
                  <a16:creationId xmlns:a16="http://schemas.microsoft.com/office/drawing/2014/main" id="{7D1AA29E-F527-232A-26D2-D337BDD3B384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89">
              <a:extLst>
                <a:ext uri="{FF2B5EF4-FFF2-40B4-BE49-F238E27FC236}">
                  <a16:creationId xmlns:a16="http://schemas.microsoft.com/office/drawing/2014/main" id="{492BBE62-FE41-1F0C-65F8-184A8FBE3B2F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90">
            <a:extLst>
              <a:ext uri="{FF2B5EF4-FFF2-40B4-BE49-F238E27FC236}">
                <a16:creationId xmlns:a16="http://schemas.microsoft.com/office/drawing/2014/main" id="{6675B458-01C9-1FDA-35C8-1AA24E1EC53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91">
            <a:extLst>
              <a:ext uri="{FF2B5EF4-FFF2-40B4-BE49-F238E27FC236}">
                <a16:creationId xmlns:a16="http://schemas.microsoft.com/office/drawing/2014/main" id="{FD5A0301-6CAA-C66A-F363-326A93786837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92">
            <a:extLst>
              <a:ext uri="{FF2B5EF4-FFF2-40B4-BE49-F238E27FC236}">
                <a16:creationId xmlns:a16="http://schemas.microsoft.com/office/drawing/2014/main" id="{5150754F-151F-7F85-E65C-F9F2E3940066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BİSİKLET TASARIMI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E54877C4-D5D2-8830-568C-E1D4A86A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42" y="1685934"/>
            <a:ext cx="7648258" cy="340073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F3545329-877B-5745-6252-C333101D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" y="1685934"/>
            <a:ext cx="7453927" cy="34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1960" y="2768731"/>
            <a:ext cx="6220444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tr-TR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TEŞEKKÜRLER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4" y="51239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 NEDİR ?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 NEDİR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4542A3D-182F-8FDE-CC8E-BCA43A0D25C7}"/>
              </a:ext>
            </a:extLst>
          </p:cNvPr>
          <p:cNvSpPr txBox="1"/>
          <p:nvPr/>
        </p:nvSpPr>
        <p:spPr>
          <a:xfrm>
            <a:off x="2048858" y="957202"/>
            <a:ext cx="8420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</a:t>
            </a:r>
            <a:r>
              <a:rPr lang="tr-TR" sz="2200" dirty="0"/>
              <a:t>, genel amaçlı , açık kaynak kodlu ve herkesin ücretsiz kullanabileceği bir parametrik 3D CAD </a:t>
            </a:r>
            <a:r>
              <a:rPr lang="tr-TR" sz="2200" dirty="0" err="1"/>
              <a:t>modelleyicisidir</a:t>
            </a:r>
            <a:r>
              <a:rPr lang="tr-TR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</a:t>
            </a:r>
            <a:r>
              <a:rPr lang="tr-TR" sz="2200" dirty="0"/>
              <a:t> doğrudan Makine Mühendisliği ve ürün </a:t>
            </a:r>
            <a:r>
              <a:rPr lang="tr-TR" sz="2200" dirty="0" err="1"/>
              <a:t>tasarımı’nı</a:t>
            </a:r>
            <a:r>
              <a:rPr lang="tr-TR" sz="2200" dirty="0"/>
              <a:t> hedef almaktadır, ancak aynı zamanda daha geniş bir kullanım alanına da uygundur. Mimarlık vb.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</a:t>
            </a:r>
            <a:r>
              <a:rPr lang="tr-TR" sz="2200" dirty="0"/>
              <a:t>, </a:t>
            </a:r>
            <a:r>
              <a:rPr lang="tr-TR" sz="2200" dirty="0" err="1"/>
              <a:t>SolidWorks</a:t>
            </a:r>
            <a:r>
              <a:rPr lang="tr-TR" sz="2200" dirty="0"/>
              <a:t> ve </a:t>
            </a:r>
            <a:r>
              <a:rPr lang="tr-TR" sz="2200" dirty="0" err="1"/>
              <a:t>Catia</a:t>
            </a:r>
            <a:r>
              <a:rPr lang="tr-TR" sz="2200" dirty="0"/>
              <a:t> gibi programlarda kullanılan araçların benzerlerine sahiptir. Çekirdek sistemi değişmeden , özellik tabanlı parametrik </a:t>
            </a:r>
            <a:r>
              <a:rPr lang="tr-TR" sz="2200" dirty="0" err="1"/>
              <a:t>modelleyici</a:t>
            </a:r>
            <a:r>
              <a:rPr lang="tr-TR" sz="2200" dirty="0"/>
              <a:t> olarak, ek işlevsellik sağlamayı kolaylaştıran modüler bir yazılım mimarisine sahiptir.</a:t>
            </a:r>
          </a:p>
        </p:txBody>
      </p:sp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 NEDİR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ECA7992-DB17-8790-255C-D4646F80D478}"/>
              </a:ext>
            </a:extLst>
          </p:cNvPr>
          <p:cNvSpPr txBox="1"/>
          <p:nvPr/>
        </p:nvSpPr>
        <p:spPr>
          <a:xfrm>
            <a:off x="2158567" y="1156143"/>
            <a:ext cx="78013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</a:t>
            </a:r>
            <a:r>
              <a:rPr lang="tr-TR" sz="2200" dirty="0"/>
              <a:t>, </a:t>
            </a:r>
            <a:r>
              <a:rPr lang="tr-TR" sz="2200" dirty="0" err="1"/>
              <a:t>Scientific</a:t>
            </a:r>
            <a:r>
              <a:rPr lang="tr-TR" sz="2200" dirty="0"/>
              <a:t> Computing alanında bulunan tüm açık kaynak kodlu kütüphanelerden yoğun olarak faydalanmaktadır.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</a:t>
            </a:r>
            <a:r>
              <a:rPr lang="tr-TR" sz="2200" dirty="0"/>
              <a:t> , kullanıcıları tarafından </a:t>
            </a:r>
            <a:r>
              <a:rPr lang="tr-TR" sz="2200" dirty="0" err="1"/>
              <a:t>Python</a:t>
            </a:r>
            <a:r>
              <a:rPr lang="tr-TR" sz="2200" dirty="0"/>
              <a:t> programlama dili kullanılarak genişletilebilir.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/>
              <a:t>FreeCAD’in</a:t>
            </a:r>
            <a:r>
              <a:rPr lang="tr-TR" sz="2200" dirty="0"/>
              <a:t> kendisi </a:t>
            </a:r>
            <a:r>
              <a:rPr lang="tr-TR" sz="2200" dirty="0" err="1"/>
              <a:t>Python</a:t>
            </a:r>
            <a:r>
              <a:rPr lang="tr-TR" sz="2200" dirty="0"/>
              <a:t> programlama dili üzerinden başka programlar tarafından kütüphane olarak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5EF590-7DB9-5A5A-8BD0-59C535629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2" y="5006424"/>
            <a:ext cx="1417282" cy="141728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9C378ED-65D6-0534-3EEE-FF158CA83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46" y="5240761"/>
            <a:ext cx="984713" cy="94860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05E8D00-9397-55C3-C7F3-D28E58C89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51" y="4916210"/>
            <a:ext cx="1597707" cy="159770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C1A007C-B6C1-4A4B-944E-23DDA6DF2566}"/>
              </a:ext>
            </a:extLst>
          </p:cNvPr>
          <p:cNvSpPr txBox="1"/>
          <p:nvPr/>
        </p:nvSpPr>
        <p:spPr>
          <a:xfrm>
            <a:off x="7480289" y="5468797"/>
            <a:ext cx="45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>
                <a:solidFill>
                  <a:srgbClr val="336600"/>
                </a:solidFill>
              </a:rPr>
              <a:t>import</a:t>
            </a:r>
            <a:r>
              <a:rPr lang="tr-TR" sz="3200" dirty="0"/>
              <a:t> </a:t>
            </a:r>
            <a:r>
              <a:rPr lang="tr-TR" sz="3200" dirty="0" err="1"/>
              <a:t>FreeCAD</a:t>
            </a:r>
            <a:r>
              <a:rPr lang="tr-TR" sz="3200" dirty="0"/>
              <a:t> </a:t>
            </a:r>
            <a:r>
              <a:rPr lang="tr-TR" sz="3200" b="1" dirty="0">
                <a:solidFill>
                  <a:srgbClr val="336600"/>
                </a:solidFill>
              </a:rPr>
              <a:t>as</a:t>
            </a:r>
            <a:r>
              <a:rPr lang="tr-TR" sz="3200" dirty="0"/>
              <a:t> FC</a:t>
            </a:r>
          </a:p>
        </p:txBody>
      </p:sp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 rot="18910944">
            <a:off x="4863944" y="2363598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2539750">
            <a:off x="6136084" y="2339725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167764">
            <a:off x="6141511" y="364010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80226" y="369727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48991" y="1576926"/>
            <a:ext cx="2632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Açık Kaynak Kodlu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Dilersek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FreeCAD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arayüzüne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eklemeler yapabiliriz. Örneğin çizdiğimiz bir tekeri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arayüze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ekleyip diğer kullanıcılar tarafından kolayca erişilebilir hale getirebiliriz ve bu bize zamandan kazanç sağlar.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04873" y="4647790"/>
            <a:ext cx="23815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MACRO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FreeCAD’in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macro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özelliği ile sadece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Python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kodları kullanarak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macro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dosyası içine kod yazarak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FreeCAD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programına çizim yaptırabiliriz.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48543" y="4176135"/>
            <a:ext cx="19385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PYTHON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FreeCAD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programında dilersek </a:t>
            </a:r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Python’un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farklı kütüphanelerini kullanıp çizimlerimizi zenginleştirebiliriz.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59118" y="1479767"/>
            <a:ext cx="2046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Ücretsiz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FreeCAD</a:t>
            </a:r>
            <a:r>
              <a:rPr lang="tr-TR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herkes tarafından ücretsiz bir şekilde ulaşılabilen bir CAD programıdır.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FREECAD’İN AVANTAJLARI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9A1857AB-D1C8-C74F-4931-E74E7FBB07B7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" name="椭圆 30">
              <a:extLst>
                <a:ext uri="{FF2B5EF4-FFF2-40B4-BE49-F238E27FC236}">
                  <a16:creationId xmlns:a16="http://schemas.microsoft.com/office/drawing/2014/main" id="{256D4E5A-9DFE-91F7-52A0-5296650FBD63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1">
              <a:extLst>
                <a:ext uri="{FF2B5EF4-FFF2-40B4-BE49-F238E27FC236}">
                  <a16:creationId xmlns:a16="http://schemas.microsoft.com/office/drawing/2014/main" id="{273A0C7F-620F-2329-F667-A7A55ED01F85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32">
              <a:extLst>
                <a:ext uri="{FF2B5EF4-FFF2-40B4-BE49-F238E27FC236}">
                  <a16:creationId xmlns:a16="http://schemas.microsoft.com/office/drawing/2014/main" id="{B1836E75-F95C-CF02-EB71-28655DB76954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33">
              <a:extLst>
                <a:ext uri="{FF2B5EF4-FFF2-40B4-BE49-F238E27FC236}">
                  <a16:creationId xmlns:a16="http://schemas.microsoft.com/office/drawing/2014/main" id="{B4D2A1FE-05CC-46B4-6C6C-3DF30F0D12A3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34">
              <a:extLst>
                <a:ext uri="{FF2B5EF4-FFF2-40B4-BE49-F238E27FC236}">
                  <a16:creationId xmlns:a16="http://schemas.microsoft.com/office/drawing/2014/main" id="{AA6A135A-FFA4-6D5A-5638-476A4231AF82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35">
              <a:extLst>
                <a:ext uri="{FF2B5EF4-FFF2-40B4-BE49-F238E27FC236}">
                  <a16:creationId xmlns:a16="http://schemas.microsoft.com/office/drawing/2014/main" id="{38A877DA-907B-BFC4-71F3-ACAFD98DAD82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36">
              <a:extLst>
                <a:ext uri="{FF2B5EF4-FFF2-40B4-BE49-F238E27FC236}">
                  <a16:creationId xmlns:a16="http://schemas.microsoft.com/office/drawing/2014/main" id="{59E7CF5B-34D3-3DDB-ED63-264ED4E466C6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37">
              <a:extLst>
                <a:ext uri="{FF2B5EF4-FFF2-40B4-BE49-F238E27FC236}">
                  <a16:creationId xmlns:a16="http://schemas.microsoft.com/office/drawing/2014/main" id="{132B1356-7AE7-B77F-0D8B-8D6E51295AFB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38">
              <a:extLst>
                <a:ext uri="{FF2B5EF4-FFF2-40B4-BE49-F238E27FC236}">
                  <a16:creationId xmlns:a16="http://schemas.microsoft.com/office/drawing/2014/main" id="{E9756E58-C1E3-C7BF-BABA-E3125E67467A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39">
              <a:extLst>
                <a:ext uri="{FF2B5EF4-FFF2-40B4-BE49-F238E27FC236}">
                  <a16:creationId xmlns:a16="http://schemas.microsoft.com/office/drawing/2014/main" id="{C0E5DD24-1D7A-8B68-49B3-1356C5BBEF85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40">
              <a:extLst>
                <a:ext uri="{FF2B5EF4-FFF2-40B4-BE49-F238E27FC236}">
                  <a16:creationId xmlns:a16="http://schemas.microsoft.com/office/drawing/2014/main" id="{ECE49699-67B0-23A4-DD75-DC941EB3FF44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41">
              <a:extLst>
                <a:ext uri="{FF2B5EF4-FFF2-40B4-BE49-F238E27FC236}">
                  <a16:creationId xmlns:a16="http://schemas.microsoft.com/office/drawing/2014/main" id="{3C4E2A3F-C8AF-0EB9-2AE4-D18867658C3F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42">
              <a:extLst>
                <a:ext uri="{FF2B5EF4-FFF2-40B4-BE49-F238E27FC236}">
                  <a16:creationId xmlns:a16="http://schemas.microsoft.com/office/drawing/2014/main" id="{487B38F1-98EB-E508-6B76-E3638816C268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43">
            <a:extLst>
              <a:ext uri="{FF2B5EF4-FFF2-40B4-BE49-F238E27FC236}">
                <a16:creationId xmlns:a16="http://schemas.microsoft.com/office/drawing/2014/main" id="{66343446-75F6-1573-4BE2-43EC55C5C367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44">
            <a:extLst>
              <a:ext uri="{FF2B5EF4-FFF2-40B4-BE49-F238E27FC236}">
                <a16:creationId xmlns:a16="http://schemas.microsoft.com/office/drawing/2014/main" id="{1AE9C7AA-E111-D976-30E5-E0A7A58FF8FE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45">
            <a:extLst>
              <a:ext uri="{FF2B5EF4-FFF2-40B4-BE49-F238E27FC236}">
                <a16:creationId xmlns:a16="http://schemas.microsoft.com/office/drawing/2014/main" id="{6FF1805C-DC7A-532E-FDF9-AEDA151FA7EF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FREECAD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1E237505-09F4-3418-40D3-A13D07CC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04" y="875146"/>
            <a:ext cx="9943791" cy="5322853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3D6765C0-BAAF-4A8E-8D8F-742682D14D98}"/>
              </a:ext>
            </a:extLst>
          </p:cNvPr>
          <p:cNvSpPr txBox="1"/>
          <p:nvPr/>
        </p:nvSpPr>
        <p:spPr>
          <a:xfrm>
            <a:off x="4769913" y="6244492"/>
            <a:ext cx="389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Çizim Alanı</a:t>
            </a:r>
          </a:p>
        </p:txBody>
      </p:sp>
    </p:spTree>
    <p:extLst>
      <p:ext uri="{BB962C8B-B14F-4D97-AF65-F5344CB8AC3E}">
        <p14:creationId xmlns:p14="http://schemas.microsoft.com/office/powerpoint/2010/main" val="27398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3">
            <a:extLst>
              <a:ext uri="{FF2B5EF4-FFF2-40B4-BE49-F238E27FC236}">
                <a16:creationId xmlns:a16="http://schemas.microsoft.com/office/drawing/2014/main" id="{2C3ABF54-9064-F7D0-223D-D2D26DC6B6A3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44">
            <a:extLst>
              <a:ext uri="{FF2B5EF4-FFF2-40B4-BE49-F238E27FC236}">
                <a16:creationId xmlns:a16="http://schemas.microsoft.com/office/drawing/2014/main" id="{353571E8-C3D9-735B-7BF9-AECE356A781D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45">
            <a:extLst>
              <a:ext uri="{FF2B5EF4-FFF2-40B4-BE49-F238E27FC236}">
                <a16:creationId xmlns:a16="http://schemas.microsoft.com/office/drawing/2014/main" id="{26F75E47-65C2-9C9A-49D1-94C658B405B2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MAKRO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9">
            <a:extLst>
              <a:ext uri="{FF2B5EF4-FFF2-40B4-BE49-F238E27FC236}">
                <a16:creationId xmlns:a16="http://schemas.microsoft.com/office/drawing/2014/main" id="{15AD6572-0C3D-A884-3380-7F1C2C5956C4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6" name="椭圆 30">
              <a:extLst>
                <a:ext uri="{FF2B5EF4-FFF2-40B4-BE49-F238E27FC236}">
                  <a16:creationId xmlns:a16="http://schemas.microsoft.com/office/drawing/2014/main" id="{D8E58A0C-2588-E199-7E26-0CA6CF820F36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31">
              <a:extLst>
                <a:ext uri="{FF2B5EF4-FFF2-40B4-BE49-F238E27FC236}">
                  <a16:creationId xmlns:a16="http://schemas.microsoft.com/office/drawing/2014/main" id="{3434AFB2-76DC-F87D-C84D-3DCB10FA364F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32">
              <a:extLst>
                <a:ext uri="{FF2B5EF4-FFF2-40B4-BE49-F238E27FC236}">
                  <a16:creationId xmlns:a16="http://schemas.microsoft.com/office/drawing/2014/main" id="{6F6C5F00-B5FA-AFFE-9B66-D970E60CA0F9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33">
              <a:extLst>
                <a:ext uri="{FF2B5EF4-FFF2-40B4-BE49-F238E27FC236}">
                  <a16:creationId xmlns:a16="http://schemas.microsoft.com/office/drawing/2014/main" id="{DA73B220-2EFD-2718-4F6B-E13F77FF5345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34">
              <a:extLst>
                <a:ext uri="{FF2B5EF4-FFF2-40B4-BE49-F238E27FC236}">
                  <a16:creationId xmlns:a16="http://schemas.microsoft.com/office/drawing/2014/main" id="{6B622007-DA69-163A-D5F2-9BE995653623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35">
              <a:extLst>
                <a:ext uri="{FF2B5EF4-FFF2-40B4-BE49-F238E27FC236}">
                  <a16:creationId xmlns:a16="http://schemas.microsoft.com/office/drawing/2014/main" id="{93CEC250-A2B1-4E16-BFDB-42EE844426BA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36">
              <a:extLst>
                <a:ext uri="{FF2B5EF4-FFF2-40B4-BE49-F238E27FC236}">
                  <a16:creationId xmlns:a16="http://schemas.microsoft.com/office/drawing/2014/main" id="{EEE4A7B7-0042-EFB6-2B3A-D7B457B12D10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37">
              <a:extLst>
                <a:ext uri="{FF2B5EF4-FFF2-40B4-BE49-F238E27FC236}">
                  <a16:creationId xmlns:a16="http://schemas.microsoft.com/office/drawing/2014/main" id="{0FAF5E18-AEA7-CBE7-B314-525912E546D2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38">
              <a:extLst>
                <a:ext uri="{FF2B5EF4-FFF2-40B4-BE49-F238E27FC236}">
                  <a16:creationId xmlns:a16="http://schemas.microsoft.com/office/drawing/2014/main" id="{14F33F0F-B435-1B89-3183-8D4BBFEFEE6B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39">
              <a:extLst>
                <a:ext uri="{FF2B5EF4-FFF2-40B4-BE49-F238E27FC236}">
                  <a16:creationId xmlns:a16="http://schemas.microsoft.com/office/drawing/2014/main" id="{85E42209-2FB1-12F8-8504-40C8F0A9EEDD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40">
              <a:extLst>
                <a:ext uri="{FF2B5EF4-FFF2-40B4-BE49-F238E27FC236}">
                  <a16:creationId xmlns:a16="http://schemas.microsoft.com/office/drawing/2014/main" id="{81F9EACE-1839-8899-9A5B-9255FA2C6210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41">
              <a:extLst>
                <a:ext uri="{FF2B5EF4-FFF2-40B4-BE49-F238E27FC236}">
                  <a16:creationId xmlns:a16="http://schemas.microsoft.com/office/drawing/2014/main" id="{5D059D22-E912-B234-5D25-3904365F963A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2">
              <a:extLst>
                <a:ext uri="{FF2B5EF4-FFF2-40B4-BE49-F238E27FC236}">
                  <a16:creationId xmlns:a16="http://schemas.microsoft.com/office/drawing/2014/main" id="{D9A7A4B0-E8F3-CD9E-C503-F78BEA5D44E8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F084336A-754F-580B-886A-ECA922766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1" y="1055680"/>
            <a:ext cx="9654141" cy="51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4" y="5140300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NEDİR ?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368</Words>
  <Application>Microsoft Office PowerPoint</Application>
  <PresentationFormat>Geniş ekran</PresentationFormat>
  <Paragraphs>75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主题1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Batuhan Akgün</cp:lastModifiedBy>
  <cp:revision>83</cp:revision>
  <dcterms:created xsi:type="dcterms:W3CDTF">2015-01-07T12:23:28Z</dcterms:created>
  <dcterms:modified xsi:type="dcterms:W3CDTF">2022-06-28T21:03:44Z</dcterms:modified>
</cp:coreProperties>
</file>