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handoutMasterIdLst>
    <p:handoutMasterId r:id="rId8"/>
  </p:handoutMasterIdLst>
  <p:sldIdLst>
    <p:sldId id="257" r:id="rId2"/>
    <p:sldId id="261" r:id="rId3"/>
    <p:sldId id="262" r:id="rId4"/>
    <p:sldId id="263" r:id="rId5"/>
    <p:sldId id="264" r:id="rId6"/>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374" y="62"/>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4D3CDC-3F0F-4E7D-A9FE-D29078F267AD}" type="datetime1">
              <a:rPr lang="tr-TR" smtClean="0"/>
              <a:t>13.02.2021</a:t>
            </a:fld>
            <a:endParaRPr lang="en-US"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0094158-4469-4125-8F9C-7F0A160A9CEC}" type="datetime1">
              <a:rPr lang="tr-TR" smtClean="0"/>
              <a:t>13.02.2021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
              <a:t>Asıl metin stillerini düzenlemek için tıklayın</a:t>
            </a:r>
            <a:endParaRPr lang="en-US"/>
          </a:p>
          <a:p>
            <a:pPr lvl="1" rtl="0"/>
            <a:r>
              <a:rPr lang="tr"/>
              <a:t>İkinci düzey</a:t>
            </a:r>
          </a:p>
          <a:p>
            <a:pPr lvl="2" rtl="0"/>
            <a:r>
              <a:rPr lang="tr"/>
              <a:t>Üçüncü düzey</a:t>
            </a:r>
          </a:p>
          <a:p>
            <a:pPr lvl="3" rtl="0"/>
            <a:r>
              <a:rPr lang="tr"/>
              <a:t>Dördüncü düzey</a:t>
            </a:r>
          </a:p>
          <a:p>
            <a:pPr lvl="4" rtl="0"/>
            <a:r>
              <a:rPr lang="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Dikdörtgen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Dikdörtgen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Dikdörtgen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Düz Bağlayıcı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Başlık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000" b="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sp>
        <p:nvSpPr>
          <p:cNvPr id="3" name="Alt Başlık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a:t>Asıl alt başlık stilini düzenlemek için tıklayın</a:t>
            </a:r>
            <a:endParaRPr lang="en-US" dirty="0"/>
          </a:p>
        </p:txBody>
      </p:sp>
      <p:sp>
        <p:nvSpPr>
          <p:cNvPr id="20" name="Tarih Yer Tutucusu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1B0951D9-850C-477F-AF83-3FB30EA67492}" type="datetime1">
              <a:rPr lang="tr-TR" smtClean="0"/>
              <a:t>13.02.2021</a:t>
            </a:fld>
            <a:endParaRPr lang="en-US" dirty="0"/>
          </a:p>
        </p:txBody>
      </p:sp>
      <p:sp>
        <p:nvSpPr>
          <p:cNvPr id="21" name="Alt Bilgi Yer Tutucusu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ayt Numarası Yer Tutucusu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7F1C87B0-0BF1-4D20-8B57-A71E86EF9595}" type="datetime1">
              <a:rPr lang="tr-TR" smtClean="0"/>
              <a:t>13.02.2021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991600" y="762000"/>
            <a:ext cx="2362200" cy="5257800"/>
          </a:xfrm>
        </p:spPr>
        <p:txBody>
          <a:bodyPr vert="eaVert" rtlCol="0"/>
          <a:lstStyle/>
          <a:p>
            <a:pPr rtl="0"/>
            <a:r>
              <a:rPr lang="tr-TR"/>
              <a:t>Asıl başlık stilini düzenlemek için tıklayın</a:t>
            </a:r>
            <a:endParaRPr lang="en-US" dirty="0"/>
          </a:p>
        </p:txBody>
      </p:sp>
      <p:sp>
        <p:nvSpPr>
          <p:cNvPr id="3" name="Dikey Metin Yer Tutucusu 2"/>
          <p:cNvSpPr>
            <a:spLocks noGrp="1"/>
          </p:cNvSpPr>
          <p:nvPr>
            <p:ph type="body" orient="vert" idx="1"/>
          </p:nvPr>
        </p:nvSpPr>
        <p:spPr>
          <a:xfrm>
            <a:off x="838200" y="762000"/>
            <a:ext cx="8077200" cy="5257800"/>
          </a:xfrm>
        </p:spPr>
        <p:txBody>
          <a:bodyPr vert="eaVert"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AA52BFC5-D222-482D-B154-0698E276F0F9}" type="datetime1">
              <a:rPr lang="tr-TR" smtClean="0"/>
              <a:t>13.02.2021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Tarih Yer Tutucusu 3"/>
          <p:cNvSpPr>
            <a:spLocks noGrp="1"/>
          </p:cNvSpPr>
          <p:nvPr>
            <p:ph type="dt" sz="half" idx="10"/>
          </p:nvPr>
        </p:nvSpPr>
        <p:spPr/>
        <p:txBody>
          <a:bodyPr rtlCol="0"/>
          <a:lstStyle/>
          <a:p>
            <a:pPr rtl="0"/>
            <a:fld id="{FE387474-1390-41C9-9718-AAC5629B5D0B}" type="datetime1">
              <a:rPr lang="tr-TR" smtClean="0"/>
              <a:t>13.02.2021</a:t>
            </a:fld>
            <a:endParaRPr lang="en-US"/>
          </a:p>
        </p:txBody>
      </p:sp>
      <p:sp>
        <p:nvSpPr>
          <p:cNvPr id="5" name="Alt Bilgi Yer Tutucusu 4"/>
          <p:cNvSpPr>
            <a:spLocks noGrp="1"/>
          </p:cNvSpPr>
          <p:nvPr>
            <p:ph type="ftr" sz="quarter" idx="11"/>
          </p:nvPr>
        </p:nvSpPr>
        <p:spPr/>
        <p:txBody>
          <a:bodyPr rtlCol="0"/>
          <a:lstStyle/>
          <a:p>
            <a:pPr rtl="0"/>
            <a:endParaRPr lang="en-US"/>
          </a:p>
        </p:txBody>
      </p:sp>
      <p:sp>
        <p:nvSpPr>
          <p:cNvPr id="6" name="Slayt Numarası Yer Tutucusu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5" name="Dikdörtgen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Dikdörtgen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Dikdörtgen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Dikdörtgen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1629156" y="2275165"/>
            <a:ext cx="8933688" cy="2406895"/>
          </a:xfrm>
        </p:spPr>
        <p:txBody>
          <a:bodyPr rtlCol="0" anchor="ctr">
            <a:noAutofit/>
          </a:bodyPr>
          <a:lstStyle>
            <a:lvl1pPr algn="ctr">
              <a:lnSpc>
                <a:spcPct val="83000"/>
              </a:lnSpc>
              <a:defRPr lang="en-US" sz="6000" kern="1200" cap="all" spc="-100" baseline="0" dirty="0">
                <a:solidFill>
                  <a:schemeClr val="tx1">
                    <a:lumMod val="85000"/>
                    <a:lumOff val="15000"/>
                  </a:schemeClr>
                </a:solidFill>
                <a:effectLst/>
                <a:latin typeface="+mj-lt"/>
                <a:ea typeface="+mn-ea"/>
                <a:cs typeface="+mn-cs"/>
              </a:defRPr>
            </a:lvl1pPr>
          </a:lstStyle>
          <a:p>
            <a:pPr rtl="0"/>
            <a:r>
              <a:rPr lang="tr-TR"/>
              <a:t>Asıl başlık stilini düzenlemek için tıklayın</a:t>
            </a:r>
            <a:endParaRPr lang="en-US" dirty="0"/>
          </a:p>
        </p:txBody>
      </p:sp>
      <p:grpSp>
        <p:nvGrpSpPr>
          <p:cNvPr id="16" name="Gr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Düz Bağlayıcı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Düz Bağlayıcı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Metin Yer Tutucusu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4" name="Tarih Yer Tutucusu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84A148F7-A76F-401F-AD5E-B004E6B76CB0}" type="datetime1">
              <a:rPr lang="tr-TR" smtClean="0"/>
              <a:t>13.02.2021</a:t>
            </a:fld>
            <a:endParaRPr lang="en-US" dirty="0"/>
          </a:p>
        </p:txBody>
      </p:sp>
      <p:sp>
        <p:nvSpPr>
          <p:cNvPr id="5" name="Alt Bilgi Yer Tutucusu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Başlık 7"/>
          <p:cNvSpPr>
            <a:spLocks noGrp="1"/>
          </p:cNvSpPr>
          <p:nvPr>
            <p:ph type="title"/>
          </p:nvPr>
        </p:nvSpPr>
        <p:spPr/>
        <p:txBody>
          <a:bodyPr rtlCol="0"/>
          <a:lstStyle/>
          <a:p>
            <a:pPr rtl="0"/>
            <a:r>
              <a:rPr lang="tr-TR"/>
              <a:t>Asıl başlık stilini düzenlemek için tıklayın</a:t>
            </a:r>
            <a:endParaRPr lang="en-US" dirty="0"/>
          </a:p>
        </p:txBody>
      </p:sp>
      <p:sp>
        <p:nvSpPr>
          <p:cNvPr id="3" name="İçerik Yer Tutucus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İçerik Yer Tutucus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5" name="Tarih Yer Tutucusu 4"/>
          <p:cNvSpPr>
            <a:spLocks noGrp="1"/>
          </p:cNvSpPr>
          <p:nvPr>
            <p:ph type="dt" sz="half" idx="10"/>
          </p:nvPr>
        </p:nvSpPr>
        <p:spPr/>
        <p:txBody>
          <a:bodyPr rtlCol="0"/>
          <a:lstStyle/>
          <a:p>
            <a:pPr rtl="0"/>
            <a:fld id="{8C3045A1-20C0-4B0A-AD84-4C1E818C0034}" type="datetime1">
              <a:rPr lang="tr-TR" smtClean="0"/>
              <a:t>13.02.2021</a:t>
            </a:fld>
            <a:endParaRPr lang="en-US"/>
          </a:p>
        </p:txBody>
      </p:sp>
      <p:sp>
        <p:nvSpPr>
          <p:cNvPr id="6" name="Alt Bilgi Yer Tutucusu 5"/>
          <p:cNvSpPr>
            <a:spLocks noGrp="1"/>
          </p:cNvSpPr>
          <p:nvPr>
            <p:ph type="ftr" sz="quarter" idx="11"/>
          </p:nvPr>
        </p:nvSpPr>
        <p:spPr/>
        <p:txBody>
          <a:bodyPr rtlCol="0"/>
          <a:lstStyle/>
          <a:p>
            <a:pPr rtl="0"/>
            <a:endParaRPr lang="en-US"/>
          </a:p>
        </p:txBody>
      </p:sp>
      <p:sp>
        <p:nvSpPr>
          <p:cNvPr id="7" name="Slayt Numarası Yer Tutucusu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Metin Yer Tutucusu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5" name="Metin Yer Tutucusu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6" name="İçerik Yer Tutucus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
          </a:p>
        </p:txBody>
      </p:sp>
      <p:sp>
        <p:nvSpPr>
          <p:cNvPr id="7" name="Tarih Yer Tutucusu 6"/>
          <p:cNvSpPr>
            <a:spLocks noGrp="1"/>
          </p:cNvSpPr>
          <p:nvPr>
            <p:ph type="dt" sz="half" idx="10"/>
          </p:nvPr>
        </p:nvSpPr>
        <p:spPr/>
        <p:txBody>
          <a:bodyPr rtlCol="0"/>
          <a:lstStyle/>
          <a:p>
            <a:pPr rtl="0"/>
            <a:fld id="{7283C5DB-0E5C-47AB-804D-13751DF54259}" type="datetime1">
              <a:rPr lang="tr-TR" smtClean="0"/>
              <a:t>13.02.2021</a:t>
            </a:fld>
            <a:endParaRPr lang="en-US"/>
          </a:p>
        </p:txBody>
      </p:sp>
      <p:sp>
        <p:nvSpPr>
          <p:cNvPr id="8" name="Alt Bilgi Yer Tutucusu 7"/>
          <p:cNvSpPr>
            <a:spLocks noGrp="1"/>
          </p:cNvSpPr>
          <p:nvPr>
            <p:ph type="ftr" sz="quarter" idx="11"/>
          </p:nvPr>
        </p:nvSpPr>
        <p:spPr/>
        <p:txBody>
          <a:bodyPr rtlCol="0"/>
          <a:lstStyle/>
          <a:p>
            <a:pPr rtl="0"/>
            <a:endParaRPr lang="en-US"/>
          </a:p>
        </p:txBody>
      </p:sp>
      <p:sp>
        <p:nvSpPr>
          <p:cNvPr id="9" name="Slayt Numarası Yer Tutucusu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8B912638-4A84-4EE0-98F1-3BC2BFB48209}" type="datetime1">
              <a:rPr lang="tr-TR" smtClean="0"/>
              <a:t>13.02.2021</a:t>
            </a:fld>
            <a:endParaRPr lang="en-US"/>
          </a:p>
        </p:txBody>
      </p:sp>
      <p:sp>
        <p:nvSpPr>
          <p:cNvPr id="4" name="Alt Bilgi Yer Tutucusu 3"/>
          <p:cNvSpPr>
            <a:spLocks noGrp="1"/>
          </p:cNvSpPr>
          <p:nvPr>
            <p:ph type="ftr" sz="quarter" idx="11"/>
          </p:nvPr>
        </p:nvSpPr>
        <p:spPr/>
        <p:txBody>
          <a:bodyPr rtlCol="0"/>
          <a:lstStyle/>
          <a:p>
            <a:pPr rtl="0"/>
            <a:endParaRPr lang="en-US"/>
          </a:p>
        </p:txBody>
      </p:sp>
      <p:sp>
        <p:nvSpPr>
          <p:cNvPr id="5" name="Slayt Numarası Yer Tutucusu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07545FB2-DB73-4453-9716-EA32A8F7CEFF}" type="datetime1">
              <a:rPr lang="tr-TR" smtClean="0"/>
              <a:t>13.02.2021</a:t>
            </a:fld>
            <a:endParaRPr lang="en-US"/>
          </a:p>
        </p:txBody>
      </p:sp>
      <p:sp>
        <p:nvSpPr>
          <p:cNvPr id="3" name="Alt Bilgi Yer Tutucusu 2"/>
          <p:cNvSpPr>
            <a:spLocks noGrp="1"/>
          </p:cNvSpPr>
          <p:nvPr>
            <p:ph type="ftr" sz="quarter" idx="11"/>
          </p:nvPr>
        </p:nvSpPr>
        <p:spPr/>
        <p:txBody>
          <a:bodyPr rtlCol="0"/>
          <a:lstStyle/>
          <a:p>
            <a:pPr rtl="0"/>
            <a:endParaRPr lang="en-US"/>
          </a:p>
        </p:txBody>
      </p:sp>
      <p:sp>
        <p:nvSpPr>
          <p:cNvPr id="4" name="Slayt Numarası Yer Tutucusu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10" name="Dikdörtgen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ikdörtgen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tr-TR"/>
              <a:t>Asıl başlık stilini düzenlemek için tıklayın</a:t>
            </a:r>
            <a:endParaRPr lang="en-US" dirty="0"/>
          </a:p>
        </p:txBody>
      </p:sp>
      <p:sp>
        <p:nvSpPr>
          <p:cNvPr id="3" name="İçerik Yer Tutucus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en-US" dirty="0"/>
          </a:p>
        </p:txBody>
      </p:sp>
      <p:sp>
        <p:nvSpPr>
          <p:cNvPr id="4" name="Metin Yer Tutucusu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8" name="Tarih Yer Tutucusu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FA75E80-C511-491E-AC9E-79B0B38D1D0B}" type="datetime1">
              <a:rPr lang="tr-TR" smtClean="0"/>
              <a:t>13.02.2021</a:t>
            </a:fld>
            <a:endParaRPr lang="en-US"/>
          </a:p>
        </p:txBody>
      </p:sp>
      <p:sp>
        <p:nvSpPr>
          <p:cNvPr id="9" name="Alt Bilgi Yer Tutucusu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ayt Numarası Yer Tutucusu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sı İçeren Resim">
    <p:spTree>
      <p:nvGrpSpPr>
        <p:cNvPr id="1" name=""/>
        <p:cNvGrpSpPr/>
        <p:nvPr/>
      </p:nvGrpSpPr>
      <p:grpSpPr>
        <a:xfrm>
          <a:off x="0" y="0"/>
          <a:ext cx="0" cy="0"/>
          <a:chOff x="0" y="0"/>
          <a:chExt cx="0" cy="0"/>
        </a:xfrm>
      </p:grpSpPr>
      <p:sp>
        <p:nvSpPr>
          <p:cNvPr id="11" name="Dikdörtgen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sim Yer Tutucusu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en-US" dirty="0"/>
          </a:p>
        </p:txBody>
      </p:sp>
      <p:sp>
        <p:nvSpPr>
          <p:cNvPr id="5" name="Tarih Yer Tutucusu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F49DBFF-013E-4A49-8439-D50202EB6B14}" type="datetime1">
              <a:rPr lang="tr-TR" smtClean="0"/>
              <a:t>13.02.2021</a:t>
            </a:fld>
            <a:endParaRPr lang="en-US" dirty="0"/>
          </a:p>
        </p:txBody>
      </p:sp>
      <p:sp>
        <p:nvSpPr>
          <p:cNvPr id="6" name="Alt Bilgi Yer Tutucusu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ayt Numarası Yer Tutucusu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Dikdörtgen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tr-TR"/>
              <a:t>Asıl başlık stilini düzenlemek için tıklayın</a:t>
            </a:r>
            <a:endParaRPr lang="en-US" dirty="0"/>
          </a:p>
        </p:txBody>
      </p:sp>
      <p:sp>
        <p:nvSpPr>
          <p:cNvPr id="4" name="Metin Yer Tutucusu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Dikdörtgen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Dikdörtgen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Dikdörtgen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Başlık Yer Tutucusu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tr" dirty="0"/>
              <a:t>Asıl başlık stilini düzenlemek için tıklayın</a:t>
            </a:r>
            <a:endParaRPr lang="en-US" dirty="0"/>
          </a:p>
        </p:txBody>
      </p:sp>
      <p:sp>
        <p:nvSpPr>
          <p:cNvPr id="3" name="Metin Yer Tutucusu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2EF5B999-57E2-470C-85A4-8AC7B2DA0B4E}" type="datetime1">
              <a:rPr lang="tr-TR" smtClean="0"/>
              <a:t>13.02.2021</a:t>
            </a:fld>
            <a:endParaRPr lang="en-US" dirty="0"/>
          </a:p>
        </p:txBody>
      </p:sp>
      <p:sp>
        <p:nvSpPr>
          <p:cNvPr id="5" name="Alt Bilgi Yer Tutucusu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ayt Numarası Yer Tutucusu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Logonun yakından görünümü&#10;&#10;Otomatik oluşturulan açıklama">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Dikdörtgen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Dikdörtgen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Başlık 1">
            <a:extLst>
              <a:ext uri="{FF2B5EF4-FFF2-40B4-BE49-F238E27FC236}">
                <a16:creationId xmlns:a16="http://schemas.microsoft.com/office/drawing/2014/main" id="{18C3B467-088C-4F3D-A9A7-105C4E1E20CD}"/>
              </a:ext>
            </a:extLst>
          </p:cNvPr>
          <p:cNvSpPr>
            <a:spLocks noGrp="1"/>
          </p:cNvSpPr>
          <p:nvPr>
            <p:ph type="ctrTitle"/>
          </p:nvPr>
        </p:nvSpPr>
        <p:spPr>
          <a:xfrm>
            <a:off x="6033792" y="2272910"/>
            <a:ext cx="4775075" cy="1630907"/>
          </a:xfrm>
        </p:spPr>
        <p:txBody>
          <a:bodyPr rtlCol="0">
            <a:normAutofit/>
          </a:bodyPr>
          <a:lstStyle/>
          <a:p>
            <a:pPr rtl="0"/>
            <a:r>
              <a:rPr lang="tr" sz="4400" dirty="0">
                <a:solidFill>
                  <a:schemeClr val="tx1"/>
                </a:solidFill>
              </a:rPr>
              <a:t>OHEKA</a:t>
            </a:r>
          </a:p>
        </p:txBody>
      </p:sp>
      <p:sp>
        <p:nvSpPr>
          <p:cNvPr id="3" name="Alt Başlık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92500" lnSpcReduction="20000"/>
          </a:bodyPr>
          <a:lstStyle/>
          <a:p>
            <a:pPr rtl="0">
              <a:spcAft>
                <a:spcPts val="600"/>
              </a:spcAft>
            </a:pPr>
            <a:r>
              <a:rPr lang="tr" dirty="0">
                <a:solidFill>
                  <a:schemeClr val="tx1"/>
                </a:solidFill>
              </a:rPr>
              <a:t>Omurilik Hastalarının Engellerini Kaldıran Araç</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tr" dirty="0"/>
              <a:t>OHEKA Nedir?</a:t>
            </a:r>
            <a:endParaRPr lang="tr"/>
          </a:p>
        </p:txBody>
      </p:sp>
      <p:pic>
        <p:nvPicPr>
          <p:cNvPr id="8" name="Resim Yer Tutucusu 7" descr="koltuk, çizilmiş içeren bir resim&#10;&#10;Açıklama otomatik olarak oluşturuldu">
            <a:extLst>
              <a:ext uri="{FF2B5EF4-FFF2-40B4-BE49-F238E27FC236}">
                <a16:creationId xmlns:a16="http://schemas.microsoft.com/office/drawing/2014/main" id="{B486615E-C317-44F1-8099-701ACC6D57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228849"/>
            <a:ext cx="4663440" cy="3497582"/>
          </a:xfrm>
          <a:noFill/>
        </p:spPr>
      </p:pic>
      <p:sp>
        <p:nvSpPr>
          <p:cNvPr id="4" name="İçerik Yer Tutucusu 3">
            <a:extLst>
              <a:ext uri="{FF2B5EF4-FFF2-40B4-BE49-F238E27FC236}">
                <a16:creationId xmlns:a16="http://schemas.microsoft.com/office/drawing/2014/main" id="{93FC2AEA-D612-487A-8993-D58A440FC328}"/>
              </a:ext>
            </a:extLst>
          </p:cNvPr>
          <p:cNvSpPr>
            <a:spLocks noGrp="1"/>
          </p:cNvSpPr>
          <p:nvPr>
            <p:ph sz="half" idx="2"/>
          </p:nvPr>
        </p:nvSpPr>
        <p:spPr>
          <a:xfrm>
            <a:off x="6461760" y="2103120"/>
            <a:ext cx="4663440" cy="3749040"/>
          </a:xfrm>
        </p:spPr>
        <p:txBody>
          <a:bodyPr>
            <a:normAutofit/>
          </a:bodyPr>
          <a:lstStyle/>
          <a:p>
            <a:pPr>
              <a:lnSpc>
                <a:spcPct val="100000"/>
              </a:lnSpc>
            </a:pPr>
            <a:r>
              <a:rPr lang="tr-TR" sz="1400"/>
              <a:t>OHEKA (Omurilik Hastalarının Engellerini Kaldıran Araç) genel anlamda omurilik hastalarının öz güvenini arttırmak, bir şeyleri başarmanın verdiği haz ile hayata daha güçlü bağlanmalarını sağlamak amacıyla tasarlanmış bir nevi tekerlekli sandalyedir. Engelli bireylerin teknolojiden yararlanarak özgürlüklerine kavuşmalarını, onların öz güvenini arttırmayı ve başarmanın verdiği hazzı onlara yaşatmayı istiyoruz. Bu amaç doğrultusunda çalışan ekibimiz, engelli bireylerin (bakıcı gözetimi olmadan) özgürce hareket edebilmesi için bir araç üretmeyi hedeflemektedir. Söz konusu araç, engelli bireyin yüzünü algılayarak algılanan kişinin kafa hareketiyle tekerlekli sandalyenin kontrol edilmesi üzerine tasarlanmaktadır.</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tr" dirty="0"/>
              <a:t>OHEKA Nasıl Çalışır?</a:t>
            </a:r>
          </a:p>
        </p:txBody>
      </p:sp>
      <p:sp>
        <p:nvSpPr>
          <p:cNvPr id="11" name="Content Placeholder 3">
            <a:extLst>
              <a:ext uri="{FF2B5EF4-FFF2-40B4-BE49-F238E27FC236}">
                <a16:creationId xmlns:a16="http://schemas.microsoft.com/office/drawing/2014/main" id="{25053571-5BF0-4255-A7CC-56BB1EAD9BB8}"/>
              </a:ext>
            </a:extLst>
          </p:cNvPr>
          <p:cNvSpPr>
            <a:spLocks noGrp="1"/>
          </p:cNvSpPr>
          <p:nvPr>
            <p:ph sz="half" idx="1"/>
          </p:nvPr>
        </p:nvSpPr>
        <p:spPr>
          <a:xfrm>
            <a:off x="1066800" y="2704336"/>
            <a:ext cx="4663440" cy="3147824"/>
          </a:xfrm>
        </p:spPr>
        <p:txBody>
          <a:bodyPr>
            <a:normAutofit/>
          </a:bodyPr>
          <a:lstStyle/>
          <a:p>
            <a:r>
              <a:rPr lang="tr-TR" dirty="0" err="1">
                <a:effectLst/>
              </a:rPr>
              <a:t>Raspberry</a:t>
            </a:r>
            <a:r>
              <a:rPr lang="tr-TR" dirty="0">
                <a:effectLst/>
              </a:rPr>
              <a:t> Pi 4 üzerinde bulunan USB girişleri sayesinde herhangi bir kamera (modül </a:t>
            </a:r>
            <a:r>
              <a:rPr lang="tr-TR" spc="-20" dirty="0">
                <a:effectLst/>
              </a:rPr>
              <a:t>ya </a:t>
            </a:r>
            <a:r>
              <a:rPr lang="tr-TR" dirty="0">
                <a:effectLst/>
              </a:rPr>
              <a:t>da web cam olabilir) ile engelli bireyin araç üzerindeki görüntüsü işlenmek üzere alınmaktadır.</a:t>
            </a:r>
          </a:p>
        </p:txBody>
      </p:sp>
      <p:pic>
        <p:nvPicPr>
          <p:cNvPr id="6" name="İçerik Yer Tutucusu 5">
            <a:extLst>
              <a:ext uri="{FF2B5EF4-FFF2-40B4-BE49-F238E27FC236}">
                <a16:creationId xmlns:a16="http://schemas.microsoft.com/office/drawing/2014/main" id="{12ADCC67-F676-4F37-9679-2B08B8799481}"/>
              </a:ext>
            </a:extLst>
          </p:cNvPr>
          <p:cNvPicPr>
            <a:picLocks noGrp="1" noChangeAspect="1"/>
          </p:cNvPicPr>
          <p:nvPr>
            <p:ph sz="half" idx="2"/>
          </p:nvPr>
        </p:nvPicPr>
        <p:blipFill>
          <a:blip r:embed="rId2"/>
          <a:stretch>
            <a:fillRect/>
          </a:stretch>
        </p:blipFill>
        <p:spPr>
          <a:xfrm>
            <a:off x="6122310" y="2174600"/>
            <a:ext cx="5002890" cy="3376952"/>
          </a:xfrm>
          <a:prstGeom prst="rect">
            <a:avLst/>
          </a:prstGeom>
          <a:noFill/>
        </p:spPr>
      </p:pic>
      <p:sp>
        <p:nvSpPr>
          <p:cNvPr id="9" name="Metin kutusu 8">
            <a:extLst>
              <a:ext uri="{FF2B5EF4-FFF2-40B4-BE49-F238E27FC236}">
                <a16:creationId xmlns:a16="http://schemas.microsoft.com/office/drawing/2014/main" id="{C42EE99E-1B74-4619-BB78-AF96D6D75E70}"/>
              </a:ext>
            </a:extLst>
          </p:cNvPr>
          <p:cNvSpPr txBox="1"/>
          <p:nvPr/>
        </p:nvSpPr>
        <p:spPr>
          <a:xfrm>
            <a:off x="1232452" y="2174599"/>
            <a:ext cx="4663440" cy="369332"/>
          </a:xfrm>
          <a:prstGeom prst="rect">
            <a:avLst/>
          </a:prstGeom>
          <a:noFill/>
        </p:spPr>
        <p:txBody>
          <a:bodyPr wrap="square" rtlCol="0">
            <a:spAutoFit/>
          </a:bodyPr>
          <a:lstStyle/>
          <a:p>
            <a:r>
              <a:rPr lang="tr-TR" b="1" dirty="0">
                <a:solidFill>
                  <a:schemeClr val="accent2">
                    <a:lumMod val="75000"/>
                  </a:schemeClr>
                </a:solidFill>
              </a:rPr>
              <a:t>Kameradan Görüntünün Alınması</a:t>
            </a:r>
          </a:p>
        </p:txBody>
      </p:sp>
    </p:spTree>
    <p:extLst>
      <p:ext uri="{BB962C8B-B14F-4D97-AF65-F5344CB8AC3E}">
        <p14:creationId xmlns:p14="http://schemas.microsoft.com/office/powerpoint/2010/main" val="361971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vert="horz" lIns="91440" tIns="45720" rIns="91440" bIns="45720" rtlCol="0" anchor="ctr">
            <a:normAutofit/>
          </a:bodyPr>
          <a:lstStyle/>
          <a:p>
            <a:r>
              <a:rPr lang="tr"/>
              <a:t>OHEKA Nasıl Çalışır?</a:t>
            </a:r>
          </a:p>
        </p:txBody>
      </p:sp>
      <p:pic>
        <p:nvPicPr>
          <p:cNvPr id="14" name="image4.jpeg">
            <a:extLst>
              <a:ext uri="{FF2B5EF4-FFF2-40B4-BE49-F238E27FC236}">
                <a16:creationId xmlns:a16="http://schemas.microsoft.com/office/drawing/2014/main" id="{F9FEF195-39D9-4864-8A05-EF3447199749}"/>
              </a:ext>
            </a:extLst>
          </p:cNvPr>
          <p:cNvPicPr/>
          <p:nvPr/>
        </p:nvPicPr>
        <p:blipFill>
          <a:blip r:embed="rId2" cstate="print"/>
          <a:stretch>
            <a:fillRect/>
          </a:stretch>
        </p:blipFill>
        <p:spPr>
          <a:xfrm>
            <a:off x="984070" y="2452145"/>
            <a:ext cx="4942964" cy="2689205"/>
          </a:xfrm>
          <a:prstGeom prst="rect">
            <a:avLst/>
          </a:prstGeom>
          <a:noFill/>
          <a:ln>
            <a:noFill/>
          </a:ln>
        </p:spPr>
      </p:pic>
      <p:sp>
        <p:nvSpPr>
          <p:cNvPr id="6" name="Metin kutusu 5">
            <a:extLst>
              <a:ext uri="{FF2B5EF4-FFF2-40B4-BE49-F238E27FC236}">
                <a16:creationId xmlns:a16="http://schemas.microsoft.com/office/drawing/2014/main" id="{F1465B55-09DB-4477-8738-C274BD40F0B6}"/>
              </a:ext>
            </a:extLst>
          </p:cNvPr>
          <p:cNvSpPr txBox="1"/>
          <p:nvPr/>
        </p:nvSpPr>
        <p:spPr>
          <a:xfrm>
            <a:off x="6461759" y="2623739"/>
            <a:ext cx="4746171" cy="3280671"/>
          </a:xfrm>
          <a:prstGeom prst="rect">
            <a:avLst/>
          </a:prstGeom>
        </p:spPr>
        <p:txBody>
          <a:bodyPr vert="horz" lIns="91440" tIns="45720" rIns="91440" bIns="45720" rtlCol="0">
            <a:normAutofit/>
          </a:bodyPr>
          <a:lstStyle/>
          <a:p>
            <a:pPr indent="-182880">
              <a:spcBef>
                <a:spcPts val="800"/>
              </a:spcBef>
              <a:buClr>
                <a:schemeClr val="tx1">
                  <a:lumMod val="85000"/>
                  <a:lumOff val="15000"/>
                </a:schemeClr>
              </a:buClr>
              <a:buFont typeface="Garamond" pitchFamily="18" charset="0"/>
              <a:buChar char="◦"/>
            </a:pPr>
            <a:r>
              <a:rPr lang="tr-TR" dirty="0">
                <a:effectLst/>
              </a:rPr>
              <a:t>Kamera ile alınan görüntü, açık kaynak kodlu programlama kütüphanelerinden biri olan </a:t>
            </a:r>
            <a:r>
              <a:rPr lang="tr-TR" dirty="0" err="1">
                <a:effectLst/>
              </a:rPr>
              <a:t>OpenCV</a:t>
            </a:r>
            <a:r>
              <a:rPr lang="tr-TR" dirty="0">
                <a:effectLst/>
              </a:rPr>
              <a:t> ile işlenmektedir. Elde edilen görüntüden </a:t>
            </a:r>
            <a:r>
              <a:rPr lang="tr-TR" dirty="0" err="1">
                <a:effectLst/>
              </a:rPr>
              <a:t>Haarcascade</a:t>
            </a:r>
            <a:r>
              <a:rPr lang="tr-TR" dirty="0">
                <a:effectLst/>
              </a:rPr>
              <a:t> protokolü yardımıyla engelli bireyin yüzünün, gözlerinin ve ağzının yeri tespit edilip koordinatlar alınmaktadır. Böylece aracın kalibrasyon ayarları engelli bireye göre yapılmaktadır.</a:t>
            </a:r>
            <a:endParaRPr lang="tr-TR" dirty="0"/>
          </a:p>
        </p:txBody>
      </p:sp>
      <p:sp>
        <p:nvSpPr>
          <p:cNvPr id="21" name="Metin kutusu 20">
            <a:extLst>
              <a:ext uri="{FF2B5EF4-FFF2-40B4-BE49-F238E27FC236}">
                <a16:creationId xmlns:a16="http://schemas.microsoft.com/office/drawing/2014/main" id="{21AB9CB3-B773-49DC-924D-5CC13CC630CC}"/>
              </a:ext>
            </a:extLst>
          </p:cNvPr>
          <p:cNvSpPr txBox="1"/>
          <p:nvPr/>
        </p:nvSpPr>
        <p:spPr>
          <a:xfrm>
            <a:off x="6292794" y="2048503"/>
            <a:ext cx="4832406" cy="369332"/>
          </a:xfrm>
          <a:prstGeom prst="rect">
            <a:avLst/>
          </a:prstGeom>
          <a:noFill/>
        </p:spPr>
        <p:txBody>
          <a:bodyPr wrap="square" rtlCol="0">
            <a:spAutoFit/>
          </a:bodyPr>
          <a:lstStyle/>
          <a:p>
            <a:r>
              <a:rPr lang="tr-TR" b="1" dirty="0">
                <a:solidFill>
                  <a:schemeClr val="accent2">
                    <a:lumMod val="75000"/>
                  </a:schemeClr>
                </a:solidFill>
              </a:rPr>
              <a:t>Kameradan Gelen Görüntünün İşlenmesi</a:t>
            </a:r>
          </a:p>
        </p:txBody>
      </p:sp>
    </p:spTree>
    <p:extLst>
      <p:ext uri="{BB962C8B-B14F-4D97-AF65-F5344CB8AC3E}">
        <p14:creationId xmlns:p14="http://schemas.microsoft.com/office/powerpoint/2010/main" val="1607107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chor="ctr">
            <a:normAutofit/>
          </a:bodyPr>
          <a:lstStyle/>
          <a:p>
            <a:pPr rtl="0"/>
            <a:r>
              <a:rPr lang="tr" dirty="0"/>
              <a:t>OHEKA Nasıl Çalışır?</a:t>
            </a:r>
          </a:p>
        </p:txBody>
      </p:sp>
      <p:sp>
        <p:nvSpPr>
          <p:cNvPr id="4" name="İçerik Yer Tutucusu 3">
            <a:extLst>
              <a:ext uri="{FF2B5EF4-FFF2-40B4-BE49-F238E27FC236}">
                <a16:creationId xmlns:a16="http://schemas.microsoft.com/office/drawing/2014/main" id="{93FC2AEA-D612-487A-8993-D58A440FC328}"/>
              </a:ext>
            </a:extLst>
          </p:cNvPr>
          <p:cNvSpPr>
            <a:spLocks noGrp="1"/>
          </p:cNvSpPr>
          <p:nvPr>
            <p:ph sz="half" idx="1"/>
          </p:nvPr>
        </p:nvSpPr>
        <p:spPr>
          <a:xfrm>
            <a:off x="1066800" y="2643808"/>
            <a:ext cx="4663440" cy="3208351"/>
          </a:xfrm>
        </p:spPr>
        <p:txBody>
          <a:bodyPr>
            <a:normAutofit fontScale="92500"/>
          </a:bodyPr>
          <a:lstStyle/>
          <a:p>
            <a:pPr>
              <a:lnSpc>
                <a:spcPct val="100000"/>
              </a:lnSpc>
            </a:pPr>
            <a:r>
              <a:rPr lang="tr-TR" dirty="0" err="1"/>
              <a:t>Python</a:t>
            </a:r>
            <a:r>
              <a:rPr lang="tr-TR" dirty="0"/>
              <a:t> programlama dili sayesinde anlamlaştırılan veriler, </a:t>
            </a:r>
            <a:r>
              <a:rPr lang="tr-TR" dirty="0" err="1"/>
              <a:t>Raspberry</a:t>
            </a:r>
            <a:r>
              <a:rPr lang="tr-TR" dirty="0"/>
              <a:t> Pi 4B kartının ilgili </a:t>
            </a:r>
            <a:r>
              <a:rPr lang="tr-TR" dirty="0" err="1"/>
              <a:t>pinlerine</a:t>
            </a:r>
            <a:r>
              <a:rPr lang="tr-TR" dirty="0"/>
              <a:t> takılmış motorların hareket etmesini sağlayacaktır. Böylece OHEKA, engelli bireyin sağ gözünü kapalı tutmasıyla sağa, sol gözünü kapalı tutmasıyla sola dönecektir. Başın belli bir oranda ileri hareket ettirilmesiyle ileri giderken, başın geriye yaslanması ile de geri gidebilecek, başın olması gereken pozisyonda durmasıyla da aracın sabit kalması sağlanacaktır.</a:t>
            </a:r>
          </a:p>
        </p:txBody>
      </p:sp>
      <p:sp>
        <p:nvSpPr>
          <p:cNvPr id="6" name="Metin kutusu 5">
            <a:extLst>
              <a:ext uri="{FF2B5EF4-FFF2-40B4-BE49-F238E27FC236}">
                <a16:creationId xmlns:a16="http://schemas.microsoft.com/office/drawing/2014/main" id="{1BBDAC76-7165-47C2-9A78-7BC4F168E824}"/>
              </a:ext>
            </a:extLst>
          </p:cNvPr>
          <p:cNvSpPr txBox="1"/>
          <p:nvPr/>
        </p:nvSpPr>
        <p:spPr>
          <a:xfrm>
            <a:off x="1066800" y="2044183"/>
            <a:ext cx="4832406" cy="369332"/>
          </a:xfrm>
          <a:prstGeom prst="rect">
            <a:avLst/>
          </a:prstGeom>
          <a:noFill/>
        </p:spPr>
        <p:txBody>
          <a:bodyPr wrap="square" rtlCol="0">
            <a:spAutoFit/>
          </a:bodyPr>
          <a:lstStyle/>
          <a:p>
            <a:r>
              <a:rPr lang="tr-TR" b="1" dirty="0">
                <a:solidFill>
                  <a:schemeClr val="accent2">
                    <a:lumMod val="75000"/>
                  </a:schemeClr>
                </a:solidFill>
              </a:rPr>
              <a:t>Motorlarının Hareketinin Kodlanması</a:t>
            </a:r>
          </a:p>
        </p:txBody>
      </p:sp>
      <p:pic>
        <p:nvPicPr>
          <p:cNvPr id="9" name="oheka_turntable_video">
            <a:hlinkClick r:id="" action="ppaction://media"/>
            <a:extLst>
              <a:ext uri="{FF2B5EF4-FFF2-40B4-BE49-F238E27FC236}">
                <a16:creationId xmlns:a16="http://schemas.microsoft.com/office/drawing/2014/main" id="{FD3DB552-9F4C-494D-86CC-162C70589AD2}"/>
              </a:ext>
            </a:extLst>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6461125" y="2227263"/>
            <a:ext cx="4664075" cy="3498850"/>
          </a:xfrm>
        </p:spPr>
      </p:pic>
    </p:spTree>
    <p:extLst>
      <p:ext uri="{BB962C8B-B14F-4D97-AF65-F5344CB8AC3E}">
        <p14:creationId xmlns:p14="http://schemas.microsoft.com/office/powerpoint/2010/main" val="411678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10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094_TF78438558.potx" id="{331D76EE-CBE5-4448-9BD9-A6268519B9FD}" vid="{23FB2CC5-E433-4EFB-8AC9-A965FA993A4F}"/>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{361EF21D-3643-46BF-B4CE-0B759F5B6ED5}tf78438558_win32</Template>
  <TotalTime>44</TotalTime>
  <Words>264</Words>
  <Application>Microsoft Office PowerPoint</Application>
  <PresentationFormat>Geniş ekran</PresentationFormat>
  <Paragraphs>13</Paragraphs>
  <Slides>5</Slides>
  <Notes>0</Notes>
  <HiddenSlides>0</HiddenSlides>
  <MMClips>1</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vt:i4>
      </vt:variant>
    </vt:vector>
  </HeadingPairs>
  <TitlesOfParts>
    <vt:vector size="10" baseType="lpstr">
      <vt:lpstr>Arial</vt:lpstr>
      <vt:lpstr>Calibri</vt:lpstr>
      <vt:lpstr>Century Gothic</vt:lpstr>
      <vt:lpstr>Garamond</vt:lpstr>
      <vt:lpstr>SavonVTI</vt:lpstr>
      <vt:lpstr>OHEKA</vt:lpstr>
      <vt:lpstr>OHEKA Nedir?</vt:lpstr>
      <vt:lpstr>OHEKA Nasıl Çalışır?</vt:lpstr>
      <vt:lpstr>OHEKA Nasıl Çalışır?</vt:lpstr>
      <vt:lpstr>OHEKA Nasıl Çalışır?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OHEKA</dc:title>
  <dc:creator>Batuhan BURAL</dc:creator>
  <cp:lastModifiedBy>Batuhan BURAL</cp:lastModifiedBy>
  <cp:revision>5</cp:revision>
  <dcterms:created xsi:type="dcterms:W3CDTF">2021-02-13T11:03:56Z</dcterms:created>
  <dcterms:modified xsi:type="dcterms:W3CDTF">2021-02-13T11:48:23Z</dcterms:modified>
</cp:coreProperties>
</file>