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77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7" r:id="rId12"/>
    <p:sldId id="268" r:id="rId13"/>
    <p:sldId id="269" r:id="rId14"/>
    <p:sldId id="264" r:id="rId15"/>
    <p:sldId id="270" r:id="rId16"/>
    <p:sldId id="271" r:id="rId17"/>
    <p:sldId id="265" r:id="rId18"/>
    <p:sldId id="272" r:id="rId19"/>
    <p:sldId id="273" r:id="rId20"/>
    <p:sldId id="274" r:id="rId21"/>
    <p:sldId id="266" r:id="rId22"/>
    <p:sldId id="278" r:id="rId23"/>
    <p:sldId id="279" r:id="rId24"/>
    <p:sldId id="280" r:id="rId25"/>
    <p:sldId id="281" r:id="rId26"/>
    <p:sldId id="282" r:id="rId27"/>
    <p:sldId id="283" r:id="rId28"/>
    <p:sldId id="275" r:id="rId29"/>
  </p:sldIdLst>
  <p:sldSz cx="12192000" cy="6858000"/>
  <p:notesSz cx="6858000" cy="9144000"/>
  <p:defaultTextStyle>
    <a:defPPr lvl="0">
      <a:defRPr lang="tr-T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0FC2D-5938-43A4-80AB-4252853F2943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80D07-8E85-483C-AAD3-2B7CCC0AA2E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65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340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1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83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9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03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7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8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2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70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8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29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28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2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CF55BA-7729-490D-936E-9D4BC7CF73AC}" type="datetimeFigureOut">
              <a:rPr lang="tr-TR" smtClean="0"/>
              <a:pPr/>
              <a:t>9.05.2019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8511A9-9BAB-4B24-9C27-B7D883CDB7E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907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Restoran/</a:t>
            </a:r>
            <a:r>
              <a:rPr lang="tr-TR" dirty="0" err="1" smtClean="0"/>
              <a:t>cafe</a:t>
            </a:r>
            <a:r>
              <a:rPr lang="tr-TR" dirty="0" smtClean="0"/>
              <a:t> otomasyonu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Sistem analizi ve tasarımı</a:t>
            </a:r>
            <a:br>
              <a:rPr lang="tr-TR" dirty="0" smtClean="0"/>
            </a:br>
            <a:r>
              <a:rPr lang="tr-TR" dirty="0" smtClean="0"/>
              <a:t>proje 2. sunumu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20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416" y="188640"/>
            <a:ext cx="10131425" cy="55517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GARSON FORMUNUN HAZIRLANMASI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980728"/>
            <a:ext cx="5867040" cy="429959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977108"/>
            <a:ext cx="3489891" cy="429438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88032" y="5397023"/>
            <a:ext cx="11712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Garson ve Garson Bildirim formunda 1’er adet </a:t>
            </a:r>
            <a:r>
              <a:rPr lang="tr-TR" dirty="0" err="1" smtClean="0"/>
              <a:t>FlowLayoutPanel</a:t>
            </a:r>
            <a:r>
              <a:rPr lang="tr-TR" dirty="0" smtClean="0"/>
              <a:t> bulunmaktadır. Ayrıca her ikisinde üst kısımda 3 adet Panel ve 1 </a:t>
            </a:r>
            <a:r>
              <a:rPr lang="tr-TR" dirty="0" err="1" smtClean="0"/>
              <a:t>Label</a:t>
            </a:r>
            <a:r>
              <a:rPr lang="tr-TR" dirty="0" smtClean="0"/>
              <a:t> bulunmaktadır. Görünen tüm </a:t>
            </a:r>
            <a:r>
              <a:rPr lang="tr-TR" dirty="0" err="1" smtClean="0"/>
              <a:t>Button’lar</a:t>
            </a:r>
            <a:r>
              <a:rPr lang="tr-TR" dirty="0" smtClean="0"/>
              <a:t> bu panelin içindedir. Bu yüzden </a:t>
            </a:r>
            <a:r>
              <a:rPr lang="tr-TR" dirty="0" err="1" smtClean="0"/>
              <a:t>Button</a:t>
            </a:r>
            <a:r>
              <a:rPr lang="tr-TR" dirty="0" smtClean="0"/>
              <a:t> nesneleri dinamik olarak veri tabanındaki verilere göre değişmektedir. Ayrıca görünmese de formda 1 adet </a:t>
            </a:r>
            <a:r>
              <a:rPr lang="tr-TR" dirty="0" err="1" smtClean="0"/>
              <a:t>Timer</a:t>
            </a:r>
            <a:r>
              <a:rPr lang="tr-TR" dirty="0" smtClean="0"/>
              <a:t> ve 1 adet </a:t>
            </a:r>
            <a:r>
              <a:rPr lang="tr-TR" dirty="0" err="1" smtClean="0"/>
              <a:t>ContextMenuStrip</a:t>
            </a:r>
            <a:r>
              <a:rPr lang="tr-TR" dirty="0" smtClean="0"/>
              <a:t> bulunmaktadır.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63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6664" y="235674"/>
            <a:ext cx="12025336" cy="1456267"/>
          </a:xfrm>
        </p:spPr>
        <p:txBody>
          <a:bodyPr/>
          <a:lstStyle/>
          <a:p>
            <a:r>
              <a:rPr lang="tr-TR" dirty="0" smtClean="0"/>
              <a:t>GARSON FORM İŞLEMLERİNİN HAZIRLANMASI – sipariş ekleme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559696"/>
            <a:ext cx="6264696" cy="45445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556873"/>
            <a:ext cx="3743189" cy="214344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681403" y="3861048"/>
            <a:ext cx="4245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İlk ekranda sipariş eklenecek masaya sağ</a:t>
            </a:r>
          </a:p>
          <a:p>
            <a:r>
              <a:rPr lang="tr-TR" dirty="0" smtClean="0"/>
              <a:t>Tıklanır ve Sipariş </a:t>
            </a:r>
            <a:r>
              <a:rPr lang="tr-TR" dirty="0" err="1" smtClean="0"/>
              <a:t>Ekle’ye</a:t>
            </a:r>
            <a:r>
              <a:rPr lang="tr-TR" dirty="0" smtClean="0"/>
              <a:t> tıklanır. Bu sayede</a:t>
            </a:r>
          </a:p>
          <a:p>
            <a:r>
              <a:rPr lang="tr-TR" dirty="0" smtClean="0"/>
              <a:t>O masaya sipariş ekleme formu açılır.</a:t>
            </a:r>
          </a:p>
          <a:p>
            <a:endParaRPr lang="tr-TR" dirty="0"/>
          </a:p>
          <a:p>
            <a:r>
              <a:rPr lang="tr-TR" dirty="0" smtClean="0"/>
              <a:t>Bu formda sipariş eklenecek ürün ve adeti</a:t>
            </a:r>
          </a:p>
          <a:p>
            <a:r>
              <a:rPr lang="tr-TR" dirty="0" smtClean="0"/>
              <a:t>girilerek Ekle butonuna tıklanır. Ve sipariş </a:t>
            </a:r>
          </a:p>
          <a:p>
            <a:r>
              <a:rPr lang="tr-TR" dirty="0" smtClean="0"/>
              <a:t>eklenir.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49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8762" y="366332"/>
            <a:ext cx="11339886" cy="936104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GARSOn</a:t>
            </a:r>
            <a:r>
              <a:rPr lang="tr-TR" sz="3200" dirty="0" smtClean="0"/>
              <a:t> form işlemlerinin hazırlanması – sipariş gösterme</a:t>
            </a:r>
            <a:endParaRPr lang="tr-TR" sz="32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69061"/>
            <a:ext cx="5472608" cy="3992978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19" y="1569061"/>
            <a:ext cx="4752529" cy="400831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94551" y="5805264"/>
            <a:ext cx="1141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İlk ekranda Sipariş Göster tıklanır ve sonra ikinci ekranda açılan formda o masaya ait olan siparişler görünür. Bu siparişler</a:t>
            </a:r>
          </a:p>
          <a:p>
            <a:r>
              <a:rPr lang="tr-TR" dirty="0" smtClean="0"/>
              <a:t>Sağ tıklanarak iptal edilebilir.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00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1745" y="431809"/>
            <a:ext cx="11746903" cy="996072"/>
          </a:xfrm>
        </p:spPr>
        <p:txBody>
          <a:bodyPr/>
          <a:lstStyle/>
          <a:p>
            <a:r>
              <a:rPr lang="tr-TR" dirty="0" smtClean="0"/>
              <a:t>Garson form işlemlerinin hazırlanması – masa taşıma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8" y="1628800"/>
            <a:ext cx="6240296" cy="455530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01" y="1628801"/>
            <a:ext cx="4169916" cy="187220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605411" y="3961203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İlk ekranda Masa Taşıya tıklanır ve daha sonra ikinci ekranda görünen form açılır ve bu formda boş masalar listelenir. Taşınacak masa seçilir ve Taşı butonuna tıklanarak masanın içindeki tüm siparişler o masaya taşınır.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34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392" y="188641"/>
            <a:ext cx="10131425" cy="1224136"/>
          </a:xfrm>
        </p:spPr>
        <p:txBody>
          <a:bodyPr/>
          <a:lstStyle/>
          <a:p>
            <a:r>
              <a:rPr lang="tr-TR" dirty="0" smtClean="0"/>
              <a:t>Mutfak formunun hazırlanması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"/>
          <a:stretch/>
        </p:blipFill>
        <p:spPr>
          <a:xfrm>
            <a:off x="312325" y="1628800"/>
            <a:ext cx="7276218" cy="469788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752184" y="1647214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Mutfak formu solda görüldüğü gibi tasarlanmıştır. Formda bir adet </a:t>
            </a:r>
            <a:r>
              <a:rPr lang="tr-TR" sz="2800" dirty="0" err="1" smtClean="0"/>
              <a:t>FlowLayoutPanel</a:t>
            </a:r>
            <a:r>
              <a:rPr lang="tr-TR" sz="2800" dirty="0" smtClean="0"/>
              <a:t>, bir adet </a:t>
            </a:r>
            <a:r>
              <a:rPr lang="tr-TR" sz="2800" dirty="0" err="1" smtClean="0"/>
              <a:t>ContextMenuStrip</a:t>
            </a:r>
            <a:r>
              <a:rPr lang="tr-TR" sz="2800" dirty="0" smtClean="0"/>
              <a:t>, bir adet </a:t>
            </a:r>
            <a:r>
              <a:rPr lang="tr-TR" sz="2800" dirty="0" err="1" smtClean="0"/>
              <a:t>ToolTip</a:t>
            </a:r>
            <a:r>
              <a:rPr lang="tr-TR" sz="2800" dirty="0" smtClean="0"/>
              <a:t> ve bir adet </a:t>
            </a:r>
            <a:r>
              <a:rPr lang="tr-TR" sz="2800" dirty="0" err="1" smtClean="0"/>
              <a:t>Timer</a:t>
            </a:r>
            <a:r>
              <a:rPr lang="tr-TR" sz="2800" dirty="0" smtClean="0"/>
              <a:t> kullanılmıştır. Ayrıca üst kısımda 3 adet Panel ve 1 adet </a:t>
            </a:r>
            <a:r>
              <a:rPr lang="tr-TR" sz="2800" dirty="0" err="1" smtClean="0"/>
              <a:t>Label</a:t>
            </a:r>
            <a:r>
              <a:rPr lang="tr-TR" sz="2800" dirty="0" smtClean="0"/>
              <a:t> bulunmaktadır.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9480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Mutfak form işlemlerinin hazırlanması – sipariş durum değiştirme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3" y="2204865"/>
            <a:ext cx="5474853" cy="3536008"/>
          </a:xfrm>
        </p:spPr>
      </p:pic>
      <p:sp>
        <p:nvSpPr>
          <p:cNvPr id="5" name="Metin kutusu 4"/>
          <p:cNvSpPr txBox="1"/>
          <p:nvPr/>
        </p:nvSpPr>
        <p:spPr>
          <a:xfrm>
            <a:off x="5881219" y="2204865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Solda görüldüğü gibi mutfak formunda siparişler listelenmektedir</a:t>
            </a:r>
          </a:p>
          <a:p>
            <a:r>
              <a:rPr lang="tr-TR" sz="2000" dirty="0" smtClean="0"/>
              <a:t>Renklendirme ise Alınmış siparişler Sarı, Hazırlanıyor olan</a:t>
            </a:r>
          </a:p>
          <a:p>
            <a:r>
              <a:rPr lang="tr-TR" sz="2000" dirty="0" smtClean="0"/>
              <a:t>Siparişler turuncu, hazır olan siparişler kırmızı olarak</a:t>
            </a:r>
          </a:p>
          <a:p>
            <a:r>
              <a:rPr lang="tr-TR" sz="2000" dirty="0" smtClean="0"/>
              <a:t>Renklendirilmiştir. Teslim edilmiş olan siparişler ise bu ekranda</a:t>
            </a:r>
          </a:p>
          <a:p>
            <a:r>
              <a:rPr lang="tr-TR" sz="2000" dirty="0" smtClean="0"/>
              <a:t>Gözükmez. Sipariş durumunu değiştirmek için sağ tıklayarak</a:t>
            </a:r>
          </a:p>
          <a:p>
            <a:r>
              <a:rPr lang="tr-TR" sz="2000" dirty="0" smtClean="0"/>
              <a:t>Sipariş durumun yan tarafında istenilen seçenek seçilir ve</a:t>
            </a:r>
          </a:p>
          <a:p>
            <a:r>
              <a:rPr lang="tr-TR" sz="2000" dirty="0" smtClean="0"/>
              <a:t>Siparişin durumu değiştirilmiş olur. Hazır olarak ayarlanmış</a:t>
            </a:r>
          </a:p>
          <a:p>
            <a:r>
              <a:rPr lang="tr-TR" sz="2000" dirty="0" smtClean="0"/>
              <a:t>Siparişler Garson formunun bildirim ekranına düşer.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740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392" y="476672"/>
            <a:ext cx="10131425" cy="109120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Mutfak form işlemlerinin hazırlanması – sipariş iptali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916832"/>
            <a:ext cx="6384843" cy="4102561"/>
          </a:xfrm>
        </p:spPr>
      </p:pic>
      <p:sp>
        <p:nvSpPr>
          <p:cNvPr id="5" name="Metin kutusu 4"/>
          <p:cNvSpPr txBox="1"/>
          <p:nvPr/>
        </p:nvSpPr>
        <p:spPr>
          <a:xfrm>
            <a:off x="6879263" y="3156252"/>
            <a:ext cx="527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Sipariş iptali için sağ tıklanır ve Sipariş İptal seçeneği</a:t>
            </a:r>
          </a:p>
          <a:p>
            <a:r>
              <a:rPr lang="tr-TR" dirty="0" smtClean="0"/>
              <a:t>Seçilir daha sonra onay ekranında Evet seçeneği seçilir.</a:t>
            </a:r>
          </a:p>
          <a:p>
            <a:r>
              <a:rPr lang="tr-TR" dirty="0" smtClean="0"/>
              <a:t>Sipariş iptal edilmiştir.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60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5184"/>
          </a:xfrm>
        </p:spPr>
        <p:txBody>
          <a:bodyPr/>
          <a:lstStyle/>
          <a:p>
            <a:r>
              <a:rPr lang="tr-TR" dirty="0" smtClean="0"/>
              <a:t>Kasa formunun hazırlanması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458802"/>
            <a:ext cx="6336703" cy="5092832"/>
          </a:xfrm>
        </p:spPr>
      </p:pic>
      <p:sp>
        <p:nvSpPr>
          <p:cNvPr id="6" name="Metin kutusu 5"/>
          <p:cNvSpPr txBox="1"/>
          <p:nvPr/>
        </p:nvSpPr>
        <p:spPr>
          <a:xfrm>
            <a:off x="7608168" y="1484785"/>
            <a:ext cx="37444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Kasa formu da yanda görüldüğü gibi tasarlanmıştır. Yine diğer formlarda olduğu gibi bir adet </a:t>
            </a:r>
            <a:r>
              <a:rPr lang="tr-TR" sz="2800" dirty="0" err="1" smtClean="0"/>
              <a:t>ContextMenuStrip</a:t>
            </a:r>
            <a:r>
              <a:rPr lang="tr-TR" sz="2800" dirty="0" smtClean="0"/>
              <a:t> ve bir adet </a:t>
            </a:r>
            <a:r>
              <a:rPr lang="tr-TR" sz="2800" dirty="0" err="1" smtClean="0"/>
              <a:t>Timer</a:t>
            </a:r>
            <a:r>
              <a:rPr lang="tr-TR" sz="2800" dirty="0" smtClean="0"/>
              <a:t> bulunmaktadır. Ayrıca üst kısımda 3 adet Panel ve 1 adet </a:t>
            </a:r>
            <a:r>
              <a:rPr lang="tr-TR" sz="2800" dirty="0" err="1" smtClean="0"/>
              <a:t>Label</a:t>
            </a:r>
            <a:r>
              <a:rPr lang="tr-TR" sz="2800" dirty="0" smtClean="0"/>
              <a:t> bulunmaktadır.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8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392" y="395198"/>
            <a:ext cx="10131425" cy="1327357"/>
          </a:xfrm>
        </p:spPr>
        <p:txBody>
          <a:bodyPr/>
          <a:lstStyle/>
          <a:p>
            <a:r>
              <a:rPr lang="tr-TR" dirty="0" smtClean="0"/>
              <a:t>KASA FORM İŞLEMLERİNİN HAZIRLANMASI – MASA ÖZETİ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5" y="1749733"/>
            <a:ext cx="4764719" cy="3845367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89" y="1808142"/>
            <a:ext cx="5407113" cy="3709089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79376" y="6093296"/>
            <a:ext cx="1154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İlk ekranda Masa Özeti tıklanır ve Masanın özeti ile ilgili form gelir. Bu formda Masa ile ilgili sipariş ve ücret bilgileri yer alır.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13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Kasa form işlemlerinin hazırlanması – borç ödeme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065867"/>
            <a:ext cx="5472608" cy="4398355"/>
          </a:xfrm>
        </p:spPr>
      </p:pic>
      <p:sp>
        <p:nvSpPr>
          <p:cNvPr id="5" name="Metin kutusu 4"/>
          <p:cNvSpPr txBox="1"/>
          <p:nvPr/>
        </p:nvSpPr>
        <p:spPr>
          <a:xfrm>
            <a:off x="6960096" y="3501008"/>
            <a:ext cx="4855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Soldaki ekranda görüldüğü gibi Borç Öde seçeneği</a:t>
            </a:r>
          </a:p>
          <a:p>
            <a:r>
              <a:rPr lang="tr-TR" dirty="0" smtClean="0"/>
              <a:t>Seçilir ve gelen onay ekranında Evet seçilir. Borç</a:t>
            </a:r>
          </a:p>
          <a:p>
            <a:r>
              <a:rPr lang="tr-TR" dirty="0" smtClean="0"/>
              <a:t>Ödenmiş olur.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36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67408" y="0"/>
            <a:ext cx="10131425" cy="58108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içindekiler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581082"/>
            <a:ext cx="10131425" cy="627691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PROJENİN TANITIMI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PROJENİN VERİ TABANININ HAZIRLANMASI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PROJENİN VERİ TABANININ İLİŞKİLENDİRİLMESİ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PROJENİN VERİ TABANINDAKİ VERİLERİ SAKLAYABİLMEK İÇİN GEREKLİ SINIFLARIN OLUŞTURULMASI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PROJENİN VERİ TABANI İŞLEMLERİ İÇİN KULLANILACAK SINIFIN OLUŞTURULMASI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GİRİŞ FORMUNUN HAZIRLANMASI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GARSON FORMUNUN HAZIRLANMASI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SİPARİŞ EKLEME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SİPARİŞ GÖSTERME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MASA TAŞIMA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MUTFAK FORMUNUN HAZIRLANMASI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SİPARİŞ DURUM DEĞİŞTİRME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SİPARİŞ İPTALİ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KASA FORMUNUN HAZIRLANMASI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MASA ÖZETİ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BORÇ ÖDEME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MASA BOŞALTMA</a:t>
            </a:r>
          </a:p>
        </p:txBody>
      </p:sp>
    </p:spTree>
    <p:extLst>
      <p:ext uri="{BB962C8B-B14F-4D97-AF65-F5344CB8AC3E}">
        <p14:creationId xmlns:p14="http://schemas.microsoft.com/office/powerpoint/2010/main" val="15997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Kasa form işlemlerinin hazırlanması – masa boşaltma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047384"/>
            <a:ext cx="5688632" cy="4563524"/>
          </a:xfrm>
        </p:spPr>
      </p:pic>
      <p:sp>
        <p:nvSpPr>
          <p:cNvPr id="5" name="Metin kutusu 4"/>
          <p:cNvSpPr txBox="1"/>
          <p:nvPr/>
        </p:nvSpPr>
        <p:spPr>
          <a:xfrm>
            <a:off x="7248128" y="3645024"/>
            <a:ext cx="4644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Solda görüldüğü gibi Masayı Boşalt seçeneği </a:t>
            </a:r>
          </a:p>
          <a:p>
            <a:r>
              <a:rPr lang="tr-TR" dirty="0" smtClean="0"/>
              <a:t>Seçilir ve onay ekranında Evet seçilir daha sonra</a:t>
            </a:r>
          </a:p>
          <a:p>
            <a:r>
              <a:rPr lang="tr-TR" dirty="0" smtClean="0"/>
              <a:t>Masadaki tüm siparişler silinmiş olur.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75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9336" y="260649"/>
            <a:ext cx="10131425" cy="864096"/>
          </a:xfrm>
        </p:spPr>
        <p:txBody>
          <a:bodyPr/>
          <a:lstStyle/>
          <a:p>
            <a:r>
              <a:rPr lang="tr-TR" dirty="0" smtClean="0"/>
              <a:t>YÖNETİCİ FORMUNUN HAZIRLANMASI – Genel kısım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" y="1889255"/>
            <a:ext cx="5604813" cy="4344817"/>
          </a:xfrm>
        </p:spPr>
      </p:pic>
      <p:sp>
        <p:nvSpPr>
          <p:cNvPr id="5" name="Metin kutusu 4"/>
          <p:cNvSpPr txBox="1"/>
          <p:nvPr/>
        </p:nvSpPr>
        <p:spPr>
          <a:xfrm>
            <a:off x="6023992" y="2507391"/>
            <a:ext cx="6048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Yönetici formu yan tarafta görüldüğü gibi tasarlanmıştır. Sol tarafta 7 adet </a:t>
            </a:r>
            <a:r>
              <a:rPr lang="tr-TR" sz="2800" dirty="0" err="1" smtClean="0"/>
              <a:t>BunifuFlatButton</a:t>
            </a:r>
            <a:r>
              <a:rPr lang="tr-TR" sz="2800" dirty="0" smtClean="0"/>
              <a:t>; üst sol kısımda 2 adet Panel ve 1 adet </a:t>
            </a:r>
            <a:r>
              <a:rPr lang="tr-TR" sz="2800" dirty="0" err="1" smtClean="0"/>
              <a:t>Label</a:t>
            </a:r>
            <a:r>
              <a:rPr lang="tr-TR" sz="2800" dirty="0"/>
              <a:t>;</a:t>
            </a:r>
            <a:r>
              <a:rPr lang="tr-TR" sz="2800" dirty="0" smtClean="0"/>
              <a:t> üst orta kısımda 3 adet Panel ve 1 adet </a:t>
            </a:r>
            <a:r>
              <a:rPr lang="tr-TR" sz="2800" dirty="0" err="1" smtClean="0"/>
              <a:t>Label</a:t>
            </a:r>
            <a:r>
              <a:rPr lang="tr-TR" sz="2800" dirty="0"/>
              <a:t>;</a:t>
            </a:r>
            <a:r>
              <a:rPr lang="tr-TR" sz="2800" dirty="0" smtClean="0"/>
              <a:t> orta kısımda ise 1 adet </a:t>
            </a:r>
            <a:r>
              <a:rPr lang="tr-TR" sz="2800" dirty="0" err="1" smtClean="0"/>
              <a:t>FlowLayoutPanel</a:t>
            </a:r>
            <a:r>
              <a:rPr lang="tr-TR" sz="2800" dirty="0" smtClean="0"/>
              <a:t>, 3 adet </a:t>
            </a:r>
            <a:r>
              <a:rPr lang="tr-TR" sz="2800" dirty="0" err="1" smtClean="0"/>
              <a:t>Button</a:t>
            </a:r>
            <a:r>
              <a:rPr lang="tr-TR" sz="2800" dirty="0" smtClean="0"/>
              <a:t>, 12 adet </a:t>
            </a:r>
            <a:r>
              <a:rPr lang="tr-TR" sz="2800" dirty="0" err="1" smtClean="0"/>
              <a:t>Label</a:t>
            </a:r>
            <a:r>
              <a:rPr lang="tr-TR" sz="2800" dirty="0" smtClean="0"/>
              <a:t> bulunmaktadır.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541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593287" cy="1877227"/>
          </a:xfrm>
        </p:spPr>
        <p:txBody>
          <a:bodyPr/>
          <a:lstStyle/>
          <a:p>
            <a:r>
              <a:rPr lang="tr-TR" dirty="0"/>
              <a:t>YÖNETİCİ FORMUNUN HAZIRLANMASI – </a:t>
            </a:r>
            <a:r>
              <a:rPr lang="tr-TR" dirty="0" smtClean="0"/>
              <a:t>kullanıcılar kısmı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556792"/>
            <a:ext cx="6541571" cy="504056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536160" y="1683849"/>
            <a:ext cx="446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Sağ tıklanıp Ekle seçildiğinde aşağıdaki form açılmaktadır.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7" y="2420888"/>
            <a:ext cx="4216291" cy="338030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540437" y="591814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İstenilen bilgiler girilerek Ekle butonuna tıklanır.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62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188640"/>
            <a:ext cx="10666784" cy="1877227"/>
          </a:xfrm>
        </p:spPr>
        <p:txBody>
          <a:bodyPr/>
          <a:lstStyle/>
          <a:p>
            <a:r>
              <a:rPr lang="tr-TR" dirty="0" smtClean="0"/>
              <a:t>YÖNETİCİ FORMUNUN HAZIRLANMASI – ÜRÜNLER KISMI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28800"/>
            <a:ext cx="6294160" cy="489654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439472" y="1633050"/>
            <a:ext cx="434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Sağ tıklanıp Ekle seçildiğinde aşağıdaki form açılır.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2492896"/>
            <a:ext cx="4084657" cy="268134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464152" y="55172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Gerekli bilgiler girildikten sonra Ekle butonuna tıklanır.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7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10799" cy="1019200"/>
          </a:xfrm>
        </p:spPr>
        <p:txBody>
          <a:bodyPr/>
          <a:lstStyle/>
          <a:p>
            <a:r>
              <a:rPr lang="tr-TR" dirty="0" smtClean="0"/>
              <a:t>Yönetici formunun hazırlanması – masalar kısmı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72816"/>
            <a:ext cx="6144482" cy="474411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248128" y="2420888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Sona masa eklemek için sağ tıklanarak Sona Masa Ekle seçilir.</a:t>
            </a:r>
          </a:p>
          <a:p>
            <a:r>
              <a:rPr lang="tr-TR" sz="2800" dirty="0" smtClean="0"/>
              <a:t>Sondan masa silmek için ise sağ tıklanarak Sondaki Masayı Sil seçilir.</a:t>
            </a:r>
          </a:p>
        </p:txBody>
      </p:sp>
    </p:spTree>
    <p:extLst>
      <p:ext uri="{BB962C8B-B14F-4D97-AF65-F5344CB8AC3E}">
        <p14:creationId xmlns:p14="http://schemas.microsoft.com/office/powerpoint/2010/main" val="34540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5400" y="620688"/>
            <a:ext cx="10585176" cy="94719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Yönetici formunun hazırlanması – optimizasyon kısmı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9" y="1567880"/>
            <a:ext cx="6144482" cy="476316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176120" y="1628800"/>
            <a:ext cx="4680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Belirli tarihten önceki siparişleri silmek için Belirtilen Tarihten Öncekileri Temizle seçeneği seçilir ve sayı kısmına istenilen sayı kayar çubuktan da istenilen zaman birimi seçilir ve Temizle tıklanır.</a:t>
            </a:r>
          </a:p>
          <a:p>
            <a:endParaRPr lang="tr-TR" sz="2400" dirty="0"/>
          </a:p>
          <a:p>
            <a:r>
              <a:rPr lang="tr-TR" sz="2400" dirty="0" smtClean="0"/>
              <a:t>Tüm siparişleri temizlemek için Tamamını Temizle seçeneği seçilir ve Temizle tıklanır.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339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738791" cy="94719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Yönetici formunun hazırlanması – son durumlar kısmı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556792"/>
            <a:ext cx="6134956" cy="475363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392144" y="2276872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Herhangi bir işlem yapılmayan bu kısımda, yalnızca tüm kullanıcıların son işlemlerinin ne olduğuna dair bilgilendirme yapılmaktadır.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34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5183"/>
          </a:xfrm>
        </p:spPr>
        <p:txBody>
          <a:bodyPr/>
          <a:lstStyle/>
          <a:p>
            <a:r>
              <a:rPr lang="tr-TR" dirty="0" smtClean="0"/>
              <a:t>Yönetici formunun hazırlanması – çıkış kısmı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705486"/>
            <a:ext cx="6144482" cy="474411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248128" y="2420888"/>
            <a:ext cx="46085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Bu kısımda ise Oturumu Kapat seçeneğine tıklanarak yönetici panelinden çıkılır.</a:t>
            </a:r>
          </a:p>
          <a:p>
            <a:endParaRPr lang="tr-TR" sz="2800" dirty="0"/>
          </a:p>
          <a:p>
            <a:r>
              <a:rPr lang="tr-TR" sz="2800" dirty="0" smtClean="0"/>
              <a:t>Ayrıca sağ üstte bulunan çarpı ikonuna tıklayarak da çıkılabilir.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5361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67408" y="836712"/>
            <a:ext cx="10131425" cy="4835624"/>
          </a:xfrm>
        </p:spPr>
        <p:txBody>
          <a:bodyPr>
            <a:normAutofit/>
          </a:bodyPr>
          <a:lstStyle/>
          <a:p>
            <a:r>
              <a:rPr lang="tr-TR" dirty="0" smtClean="0"/>
              <a:t>Bizi dinlediğiniz için teşekkürler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hazırlayanlar: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halit</a:t>
            </a:r>
            <a:r>
              <a:rPr lang="tr-TR" dirty="0" smtClean="0"/>
              <a:t> ızgın</a:t>
            </a:r>
            <a:br>
              <a:rPr lang="tr-TR" dirty="0" smtClean="0"/>
            </a:br>
            <a:r>
              <a:rPr lang="tr-TR" smtClean="0"/>
              <a:t>(gizli)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(Gizli)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7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67408" y="0"/>
            <a:ext cx="10131425" cy="58108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içindekiler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581082"/>
            <a:ext cx="10131425" cy="62769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/>
              <a:t>YÖNETİCİ FORMUNUN HAZIRLANMASI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GENEL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KULLANICILAR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000" dirty="0" smtClean="0"/>
              <a:t>KULLANICI EKLEME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000" dirty="0" smtClean="0"/>
              <a:t>KULLANICI SİLME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000" dirty="0" smtClean="0"/>
              <a:t>KULLANICI GÜNCELLEME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ÜRÜNLER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000" dirty="0" smtClean="0"/>
              <a:t>ÜRÜN EKLEME, SİLME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MASALAR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000" dirty="0" smtClean="0"/>
              <a:t>MASA EKLEME, SİLME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OPTİMİZASYON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000" dirty="0" smtClean="0"/>
              <a:t>ESKİ SİPARİŞLERİ SİLME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SON DURUM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/>
              <a:t>SON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839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416" y="620688"/>
            <a:ext cx="10131425" cy="1091208"/>
          </a:xfrm>
        </p:spPr>
        <p:txBody>
          <a:bodyPr/>
          <a:lstStyle/>
          <a:p>
            <a:r>
              <a:rPr lang="tr-TR" dirty="0" smtClean="0"/>
              <a:t>Projenin tanıtımı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9416" y="1703166"/>
            <a:ext cx="9937104" cy="424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 smtClean="0"/>
              <a:t>Restoran/</a:t>
            </a:r>
            <a:r>
              <a:rPr lang="tr-TR" sz="2800" dirty="0" err="1" smtClean="0"/>
              <a:t>Cafe</a:t>
            </a:r>
            <a:r>
              <a:rPr lang="tr-TR" sz="2800" dirty="0" smtClean="0"/>
              <a:t> yazılımı; restoran, </a:t>
            </a:r>
            <a:r>
              <a:rPr lang="tr-TR" sz="2800" dirty="0" err="1" smtClean="0"/>
              <a:t>cafe</a:t>
            </a:r>
            <a:r>
              <a:rPr lang="tr-TR" sz="2800" dirty="0" smtClean="0"/>
              <a:t> gibi kurum ve kuruluşlarda kullanılmak üzere tasarlanmış; sipariş, masa ve ürün kontrolü sağlamanın yanı sıra ciro takibi gibi işlemlerin kolaylaşmasını sağlayan bir otomasyon yazılımıdır. Proje Access veri tabanı motoru ile tasarlanmış veri tabanını kullanarak C# Windows Form uygulaması olarak geliştirilmiştir.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5787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121374"/>
            <a:ext cx="10131425" cy="1456267"/>
          </a:xfrm>
        </p:spPr>
        <p:txBody>
          <a:bodyPr/>
          <a:lstStyle/>
          <a:p>
            <a:r>
              <a:rPr lang="tr-TR" dirty="0" smtClean="0"/>
              <a:t>Projenin veri tabanının hazırlanması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96958"/>
            <a:ext cx="7535863" cy="165560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671933"/>
            <a:ext cx="4316228" cy="135881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2" y="3789040"/>
            <a:ext cx="6189241" cy="9540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" y="5157191"/>
            <a:ext cx="4778030" cy="155860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96" y="5370726"/>
            <a:ext cx="4255371" cy="11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veri tabanının ilişkilendirilmesi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3" y="2065572"/>
            <a:ext cx="5421174" cy="4320480"/>
          </a:xfrm>
        </p:spPr>
      </p:pic>
      <p:sp>
        <p:nvSpPr>
          <p:cNvPr id="5" name="Metin kutusu 4"/>
          <p:cNvSpPr txBox="1"/>
          <p:nvPr/>
        </p:nvSpPr>
        <p:spPr>
          <a:xfrm>
            <a:off x="6672064" y="2132856"/>
            <a:ext cx="5112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İlişki yapısı sol tarafta görüldüğü gibidir.</a:t>
            </a:r>
          </a:p>
          <a:p>
            <a:endParaRPr lang="tr-TR" dirty="0" smtClean="0"/>
          </a:p>
          <a:p>
            <a:r>
              <a:rPr lang="tr-TR" dirty="0" smtClean="0"/>
              <a:t>Masalar tablosunun birincil anahtarı Siparişler tablosundaki </a:t>
            </a:r>
            <a:r>
              <a:rPr lang="tr-TR" dirty="0" err="1" smtClean="0"/>
              <a:t>Siparis_Masa</a:t>
            </a:r>
            <a:r>
              <a:rPr lang="tr-TR" dirty="0" smtClean="0"/>
              <a:t> alanıyla ilişkilidir.</a:t>
            </a:r>
          </a:p>
          <a:p>
            <a:endParaRPr lang="tr-TR" dirty="0"/>
          </a:p>
          <a:p>
            <a:r>
              <a:rPr lang="tr-TR" dirty="0" err="1" smtClean="0"/>
              <a:t>Urunler</a:t>
            </a:r>
            <a:r>
              <a:rPr lang="tr-TR" dirty="0" smtClean="0"/>
              <a:t> tablosunun birincil anahtarı </a:t>
            </a:r>
            <a:r>
              <a:rPr lang="tr-TR" dirty="0" err="1" smtClean="0"/>
              <a:t>Siparisler</a:t>
            </a:r>
            <a:r>
              <a:rPr lang="tr-TR" dirty="0" smtClean="0"/>
              <a:t> tablosundaki </a:t>
            </a:r>
            <a:r>
              <a:rPr lang="tr-TR" dirty="0" err="1" smtClean="0"/>
              <a:t>Siparis_Masa</a:t>
            </a:r>
            <a:r>
              <a:rPr lang="tr-TR" dirty="0" smtClean="0"/>
              <a:t> alanıyla ilişkilidir.</a:t>
            </a:r>
          </a:p>
          <a:p>
            <a:endParaRPr lang="tr-TR" dirty="0"/>
          </a:p>
          <a:p>
            <a:r>
              <a:rPr lang="tr-TR" dirty="0" smtClean="0"/>
              <a:t>Bu 2 ilişki bire çok ilişki olarak adlandırılır.</a:t>
            </a:r>
          </a:p>
          <a:p>
            <a:endParaRPr lang="tr-TR" dirty="0"/>
          </a:p>
          <a:p>
            <a:r>
              <a:rPr lang="tr-TR" dirty="0" err="1" smtClean="0"/>
              <a:t>Kayitlar</a:t>
            </a:r>
            <a:r>
              <a:rPr lang="tr-TR" dirty="0" smtClean="0"/>
              <a:t> tablosunun birincil anahtarı ile </a:t>
            </a:r>
            <a:r>
              <a:rPr lang="tr-TR" dirty="0" err="1" smtClean="0"/>
              <a:t>Kullanicilar</a:t>
            </a:r>
            <a:r>
              <a:rPr lang="tr-TR" dirty="0" smtClean="0"/>
              <a:t> tablosunun birincil anahtarı birbiriyle ilişkilidir.</a:t>
            </a:r>
          </a:p>
          <a:p>
            <a:endParaRPr lang="tr-TR" dirty="0" smtClean="0"/>
          </a:p>
          <a:p>
            <a:r>
              <a:rPr lang="tr-TR" dirty="0" smtClean="0"/>
              <a:t>Bu ilişki ise bire bir ilişki olarak adlandırılır.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18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776137" cy="145626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Projenin veri tabanından gelen verileri saklayabilmek için gerekli sınıflarının oluşturulması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348880"/>
            <a:ext cx="10058794" cy="3816424"/>
          </a:xfrm>
        </p:spPr>
      </p:pic>
    </p:spTree>
    <p:extLst>
      <p:ext uri="{BB962C8B-B14F-4D97-AF65-F5344CB8AC3E}">
        <p14:creationId xmlns:p14="http://schemas.microsoft.com/office/powerpoint/2010/main" val="10931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131425" cy="1456267"/>
          </a:xfrm>
        </p:spPr>
        <p:txBody>
          <a:bodyPr/>
          <a:lstStyle/>
          <a:p>
            <a:r>
              <a:rPr lang="tr-TR" dirty="0" smtClean="0"/>
              <a:t>Projenin veri tabanı işlemleri için kullanılacak sınıfın oluşturulması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1855" r="2835" b="4419"/>
          <a:stretch/>
        </p:blipFill>
        <p:spPr>
          <a:xfrm>
            <a:off x="407368" y="1700808"/>
            <a:ext cx="6984776" cy="4968552"/>
          </a:xfrm>
        </p:spPr>
      </p:pic>
      <p:sp>
        <p:nvSpPr>
          <p:cNvPr id="5" name="Metin kutusu 4"/>
          <p:cNvSpPr txBox="1"/>
          <p:nvPr/>
        </p:nvSpPr>
        <p:spPr>
          <a:xfrm>
            <a:off x="7824192" y="263691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Sol tarafta görüldüğü gibi </a:t>
            </a:r>
            <a:r>
              <a:rPr lang="tr-TR" dirty="0" err="1" smtClean="0"/>
              <a:t>CafeDB</a:t>
            </a:r>
            <a:r>
              <a:rPr lang="tr-TR" dirty="0" smtClean="0"/>
              <a:t> adında bir sınıf oluşturulmuştur. Bu sınıf veri tabanı ile ilgili her işlemi alt sınıflara ayırarak gerçekleştirir. </a:t>
            </a:r>
          </a:p>
          <a:p>
            <a:endParaRPr lang="tr-TR" dirty="0"/>
          </a:p>
          <a:p>
            <a:r>
              <a:rPr lang="tr-TR" dirty="0" smtClean="0"/>
              <a:t>Her bir alt sınıfın altında o sınıf ile ilgili metotları bulunmaktadır.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45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7192"/>
          </a:xfrm>
        </p:spPr>
        <p:txBody>
          <a:bodyPr/>
          <a:lstStyle/>
          <a:p>
            <a:r>
              <a:rPr lang="tr-TR" dirty="0" smtClean="0"/>
              <a:t>Giriş formunun hazırlanması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51384" y="1903765"/>
            <a:ext cx="6120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Yukarıda görüldüğü gibi giriş formu 3 adet Panel, 2 </a:t>
            </a:r>
            <a:r>
              <a:rPr lang="tr-TR" sz="2800" dirty="0" err="1" smtClean="0"/>
              <a:t>TextBox</a:t>
            </a:r>
            <a:r>
              <a:rPr lang="tr-TR" sz="2800" dirty="0" smtClean="0"/>
              <a:t>, 3 </a:t>
            </a:r>
            <a:r>
              <a:rPr lang="tr-TR" sz="2800" dirty="0" err="1" smtClean="0"/>
              <a:t>Label</a:t>
            </a:r>
            <a:r>
              <a:rPr lang="tr-TR" sz="2800" dirty="0" smtClean="0"/>
              <a:t>, 2 </a:t>
            </a:r>
            <a:r>
              <a:rPr lang="tr-TR" sz="2800" dirty="0" err="1" smtClean="0"/>
              <a:t>Button</a:t>
            </a:r>
            <a:r>
              <a:rPr lang="tr-TR" sz="2800" dirty="0" smtClean="0"/>
              <a:t> ve 1 Adet </a:t>
            </a:r>
            <a:r>
              <a:rPr lang="tr-TR" sz="2800" dirty="0" err="1" smtClean="0"/>
              <a:t>MenuStrip</a:t>
            </a:r>
            <a:r>
              <a:rPr lang="tr-TR" sz="2800" dirty="0" smtClean="0"/>
              <a:t> ile tasarlanmıştır. </a:t>
            </a:r>
          </a:p>
          <a:p>
            <a:endParaRPr lang="tr-TR" sz="2800" dirty="0"/>
          </a:p>
          <a:p>
            <a:r>
              <a:rPr lang="tr-TR" sz="2800" dirty="0" smtClean="0"/>
              <a:t>Kullanıcı adı ve şifrenin girilerek Giriş Yap butonuna tıklanması ile o kullanıcı adı ve şifreye ait bir kullanıcı var mı kontrol edip, var ise kullanıcı yetkisine göre giriş yaptırmaktadır.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338" y="2780928"/>
            <a:ext cx="4810450" cy="26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991</Words>
  <Application>Microsoft Office PowerPoint</Application>
  <PresentationFormat>Geniş ekran</PresentationFormat>
  <Paragraphs>123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Gökyüzü</vt:lpstr>
      <vt:lpstr>Restoran/cafe otomasyonu</vt:lpstr>
      <vt:lpstr>içindekiler</vt:lpstr>
      <vt:lpstr>içindekiler</vt:lpstr>
      <vt:lpstr>Projenin tanıtımı</vt:lpstr>
      <vt:lpstr>Projenin veri tabanının hazırlanması</vt:lpstr>
      <vt:lpstr>Projenin veri tabanının ilişkilendirilmesi</vt:lpstr>
      <vt:lpstr>Projenin veri tabanından gelen verileri saklayabilmek için gerekli sınıflarının oluşturulması</vt:lpstr>
      <vt:lpstr>Projenin veri tabanı işlemleri için kullanılacak sınıfın oluşturulması</vt:lpstr>
      <vt:lpstr>Giriş formunun hazırlanması</vt:lpstr>
      <vt:lpstr>GARSON FORMUNUN HAZIRLANMASI</vt:lpstr>
      <vt:lpstr>GARSON FORM İŞLEMLERİNİN HAZIRLANMASI – sipariş ekleme</vt:lpstr>
      <vt:lpstr>GARSOn form işlemlerinin hazırlanması – sipariş gösterme</vt:lpstr>
      <vt:lpstr>Garson form işlemlerinin hazırlanması – masa taşıma</vt:lpstr>
      <vt:lpstr>Mutfak formunun hazırlanması</vt:lpstr>
      <vt:lpstr>Mutfak form işlemlerinin hazırlanması – sipariş durum değiştirme</vt:lpstr>
      <vt:lpstr>Mutfak form işlemlerinin hazırlanması – sipariş iptali</vt:lpstr>
      <vt:lpstr>Kasa formunun hazırlanması</vt:lpstr>
      <vt:lpstr>KASA FORM İŞLEMLERİNİN HAZIRLANMASI – MASA ÖZETİ</vt:lpstr>
      <vt:lpstr>Kasa form işlemlerinin hazırlanması – borç ödeme</vt:lpstr>
      <vt:lpstr>Kasa form işlemlerinin hazırlanması – masa boşaltma</vt:lpstr>
      <vt:lpstr>YÖNETİCİ FORMUNUN HAZIRLANMASI – Genel kısım</vt:lpstr>
      <vt:lpstr>YÖNETİCİ FORMUNUN HAZIRLANMASI – kullanıcılar kısmı</vt:lpstr>
      <vt:lpstr>YÖNETİCİ FORMUNUN HAZIRLANMASI – ÜRÜNLER KISMI </vt:lpstr>
      <vt:lpstr>Yönetici formunun hazırlanması – masalar kısmı</vt:lpstr>
      <vt:lpstr>Yönetici formunun hazırlanması – optimizasyon kısmı</vt:lpstr>
      <vt:lpstr>Yönetici formunun hazırlanması – son durumlar kısmı</vt:lpstr>
      <vt:lpstr>Yönetici formunun hazırlanması – çıkış kısmı</vt:lpstr>
      <vt:lpstr>Bizi dinlediğiniz için teşekkürler  hazırlayanlar:  halit ızgın (gizli) (Gizli)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 yönetim sistemi</dc:title>
  <cp:lastModifiedBy>Halit Izgın</cp:lastModifiedBy>
  <cp:revision>225</cp:revision>
  <dcterms:modified xsi:type="dcterms:W3CDTF">2019-05-09T19:01:12Z</dcterms:modified>
</cp:coreProperties>
</file>