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CB9C1-7C48-4970-8323-F141EB2D5708}" type="datetimeFigureOut">
              <a:rPr lang="en-CA" smtClean="0"/>
              <a:t>06/02/2019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547E0-E19C-41B7-8183-886D3F073A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160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89FC3BC-C2B3-484D-9C49-5D57177BDC81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15BF-3760-46BA-AEB9-C40C7E982938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1706-B87F-4AA1-B94F-942818BC7C69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E78C-3C29-4087-B3F8-D2B21DD98737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A8AA6-CC8C-4790-94E4-D591F48BBBE8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B59D-7BCF-4216-8739-E7A15A92D967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ACB8-60F3-4DB4-BE95-19E128E1E864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4A6C-B078-4278-9286-70BDDD2BCD02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A1E29-08D7-44F1-BAF5-17F46703F8AD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5134-DA63-4174-AAAB-496564AB1048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4593-D7C0-4251-BB66-DB0CD35A8684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41247E6-8DB2-4B70-BE7D-D5BFF7E17E12}" type="datetime1">
              <a:rPr lang="en-US" smtClean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52C34-E429-46D7-A7CB-A439C277F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Convolutional Neural Nets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4AC8C-C7F6-4BBB-87AC-8FA30336DB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HLML – 06/02/2019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154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8CE95-E392-40D9-98B0-BF13FA2E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DF52F-D8EB-4542-921C-385960ABA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CA" dirty="0" err="1"/>
              <a:t>Krizhevsky</a:t>
            </a:r>
            <a:r>
              <a:rPr lang="en-CA" dirty="0"/>
              <a:t>, A., I. </a:t>
            </a:r>
            <a:r>
              <a:rPr lang="en-CA" dirty="0" err="1"/>
              <a:t>Sutskever</a:t>
            </a:r>
            <a:r>
              <a:rPr lang="en-CA" dirty="0"/>
              <a:t>, and G. Hinton. 2012. ImageNet Classification with Deep Convolutional Neural Networks. Proceeding NIPS’12 Proc. 25th Int. Conf. Neural Inf. Process. Syst. 1: 1097–1105.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DAT112 Lecture Slides – Erik Spence, </a:t>
            </a:r>
            <a:r>
              <a:rPr lang="en-CA" dirty="0" err="1"/>
              <a:t>SciNet</a:t>
            </a:r>
            <a:r>
              <a:rPr lang="en-CA" dirty="0"/>
              <a:t> HPC Consortium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479AC-05FA-41D1-8B37-E62B4D879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595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AE42F-092E-451B-BAA2-ED281144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paper that started it all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D993E5-7273-4244-A65A-95F41E98F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9894" y="1775983"/>
            <a:ext cx="6438121" cy="501919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092D9-F40A-4997-9D0D-53B5D0F04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27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CF09C-B696-4F39-A09B-60CE83E4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Problem| </a:t>
            </a:r>
            <a:r>
              <a:rPr lang="en-CA" sz="2400" dirty="0"/>
              <a:t>ImageNet Large-Scale Visual Recognition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97057-BC2D-4C11-8675-0E9CCFB87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r>
              <a:rPr lang="en-US" dirty="0"/>
              <a:t>&gt;1.2 million high-res images of different sizes to train with</a:t>
            </a:r>
          </a:p>
          <a:p>
            <a:r>
              <a:rPr lang="en-US" dirty="0"/>
              <a:t>1000 categories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763A4-9984-403A-80FE-B5FA143F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 descr="http://farm4.static.flickr.com/3018/2667392032_c3264ec57c.jpg">
            <a:extLst>
              <a:ext uri="{FF2B5EF4-FFF2-40B4-BE49-F238E27FC236}">
                <a16:creationId xmlns:a16="http://schemas.microsoft.com/office/drawing/2014/main" id="{312E6CA8-CDD8-4AE0-A380-C86C6012D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121" y="3869757"/>
            <a:ext cx="3273879" cy="240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7999F0-A492-4BB4-9B9E-674968C2F637}"/>
              </a:ext>
            </a:extLst>
          </p:cNvPr>
          <p:cNvSpPr txBox="1"/>
          <p:nvPr/>
        </p:nvSpPr>
        <p:spPr>
          <a:xfrm>
            <a:off x="3135085" y="6379899"/>
            <a:ext cx="2631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CHERRY</a:t>
            </a:r>
            <a:endParaRPr lang="en-CA" dirty="0"/>
          </a:p>
        </p:txBody>
      </p:sp>
      <p:pic>
        <p:nvPicPr>
          <p:cNvPr id="1028" name="Picture 4" descr="http://farm3.static.flickr.com/2012/1565097483_c2f46b2310.jpg">
            <a:extLst>
              <a:ext uri="{FF2B5EF4-FFF2-40B4-BE49-F238E27FC236}">
                <a16:creationId xmlns:a16="http://schemas.microsoft.com/office/drawing/2014/main" id="{31813E94-9D7C-4EEB-AC1E-8A0ED94D7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413" y="3799245"/>
            <a:ext cx="3392066" cy="254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EF3E84-3195-4462-A297-783282ACDE73}"/>
              </a:ext>
            </a:extLst>
          </p:cNvPr>
          <p:cNvSpPr txBox="1"/>
          <p:nvPr/>
        </p:nvSpPr>
        <p:spPr>
          <a:xfrm>
            <a:off x="6986209" y="6379899"/>
            <a:ext cx="2631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CHERRY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28318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4B461-47C0-4075-BEB6-ABAEA4194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Approach| </a:t>
            </a:r>
            <a:r>
              <a:rPr lang="en-US" sz="2800" dirty="0"/>
              <a:t>Convolutional Neural Networks</a:t>
            </a:r>
            <a:endParaRPr lang="en-CA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D27A4-D6C1-4F25-814F-0D8A8CB1A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a NN which can extract features from anywhere in an image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3BDD0-34C8-43A6-B888-7CCE6E5B9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FCD174-B0E5-4414-9F58-BA4807765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086" y="2856514"/>
            <a:ext cx="5548310" cy="381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956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0599DC3-6D6A-4816-A6DC-7D8FA3B06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018" y="2353810"/>
            <a:ext cx="7490315" cy="42540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84B461-47C0-4075-BEB6-ABAEA4194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Approach| </a:t>
            </a:r>
            <a:r>
              <a:rPr lang="en-US" sz="2800" dirty="0"/>
              <a:t>Convolutional Neural Networks</a:t>
            </a:r>
            <a:endParaRPr lang="en-CA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D27A4-D6C1-4F25-814F-0D8A8CB1A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 architecture of a CNN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3BDD0-34C8-43A6-B888-7CCE6E5B9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4F32C5D-5984-4D8E-B805-DB27016A15FE}"/>
              </a:ext>
            </a:extLst>
          </p:cNvPr>
          <p:cNvSpPr/>
          <p:nvPr/>
        </p:nvSpPr>
        <p:spPr>
          <a:xfrm rot="3923401">
            <a:off x="3456920" y="3320519"/>
            <a:ext cx="1745652" cy="3085856"/>
          </a:xfrm>
          <a:prstGeom prst="triangle">
            <a:avLst/>
          </a:prstGeom>
          <a:noFill/>
          <a:ln w="34925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FB1B8C8-AF20-415D-B093-B8F7A0255A05}"/>
              </a:ext>
            </a:extLst>
          </p:cNvPr>
          <p:cNvCxnSpPr>
            <a:endCxn id="8" idx="0"/>
          </p:cNvCxnSpPr>
          <p:nvPr/>
        </p:nvCxnSpPr>
        <p:spPr>
          <a:xfrm flipV="1">
            <a:off x="267679" y="4220911"/>
            <a:ext cx="5464841" cy="421069"/>
          </a:xfrm>
          <a:prstGeom prst="line">
            <a:avLst/>
          </a:prstGeom>
          <a:ln w="34925">
            <a:solidFill>
              <a:schemeClr val="tx1">
                <a:alpha val="6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E99AA27-DB3F-446A-963B-3ACC04EFD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79" y="4641980"/>
            <a:ext cx="2986207" cy="1630804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041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C341D-CA18-4C41-92C3-99E319279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a CNN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EA493-C13B-4EF9-8EEA-08B0C5826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“Filters” or “kernels” refer to feature maps</a:t>
            </a:r>
          </a:p>
          <a:p>
            <a:r>
              <a:rPr lang="en-US" dirty="0"/>
              <a:t>There must be multiple filters in a given layer for an effective CNN</a:t>
            </a:r>
          </a:p>
          <a:p>
            <a:r>
              <a:rPr lang="en-US" dirty="0"/>
              <a:t>Max pooling is a quick-and-dirty dimensionality reduction technique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74E77-30E3-4DA3-8DE7-D2D588491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322C16-BC0B-489E-9DE8-E413783AE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444" y="3618711"/>
            <a:ext cx="6683440" cy="312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73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C341D-CA18-4C41-92C3-99E319279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Success of </a:t>
            </a:r>
            <a:r>
              <a:rPr lang="en-US" dirty="0" err="1"/>
              <a:t>AlexNet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BEA493-C13B-4EF9-8EEA-08B0C58267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9813205" cy="4023360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ReLU activation function necessary to train such a large network in reasonable time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BEA493-C13B-4EF9-8EEA-08B0C58267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9813205" cy="4023360"/>
              </a:xfrm>
              <a:blipFill>
                <a:blip r:embed="rId2"/>
                <a:stretch>
                  <a:fillRect l="-1118" t="-1818" r="-43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74E77-30E3-4DA3-8DE7-D2D588491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A0637C-AFA6-456E-BB13-63C138603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778" y="3815714"/>
            <a:ext cx="4937904" cy="265499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3857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C341D-CA18-4C41-92C3-99E319279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Success of </a:t>
            </a:r>
            <a:r>
              <a:rPr lang="en-US" dirty="0" err="1"/>
              <a:t>AlexNet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EA493-C13B-4EF9-8EEA-08B0C5826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813205" cy="4023360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Local response normalization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Overlapping pooling</a:t>
            </a:r>
          </a:p>
          <a:p>
            <a:pPr marL="0" indent="0">
              <a:buNone/>
            </a:pPr>
            <a:r>
              <a:rPr lang="en-US" dirty="0"/>
              <a:t>	Using stride length less than window helps prevent overfitting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74E77-30E3-4DA3-8DE7-D2D588491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E7AD72-4C1A-4710-9409-B42495AD0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12" y="2847975"/>
            <a:ext cx="49053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055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C341D-CA18-4C41-92C3-99E319279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Success of </a:t>
            </a:r>
            <a:r>
              <a:rPr lang="en-US" dirty="0" err="1"/>
              <a:t>AlexNet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EA493-C13B-4EF9-8EEA-08B0C5826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813205" cy="4023360"/>
          </a:xfrm>
        </p:spPr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/>
              <a:t>Data augmentation</a:t>
            </a:r>
          </a:p>
          <a:p>
            <a:pPr marL="630936" lvl="1" indent="-457200"/>
            <a:r>
              <a:rPr lang="en-US" dirty="0"/>
              <a:t>Image translations and horizontal reflections</a:t>
            </a:r>
          </a:p>
          <a:p>
            <a:pPr marL="630936" lvl="1" indent="-457200"/>
            <a:r>
              <a:rPr lang="en-US" dirty="0"/>
              <a:t>Adding colour noise</a:t>
            </a:r>
          </a:p>
          <a:p>
            <a:pPr marL="173736" lvl="1" indent="0">
              <a:buNone/>
            </a:pPr>
            <a:endParaRPr lang="en-US" dirty="0"/>
          </a:p>
          <a:p>
            <a:pPr marL="342900" indent="-342900">
              <a:buFont typeface="+mj-lt"/>
              <a:buAutoNum type="arabicPeriod" startAt="4"/>
            </a:pPr>
            <a:r>
              <a:rPr lang="en-US" dirty="0"/>
              <a:t>Dropout</a:t>
            </a:r>
          </a:p>
          <a:p>
            <a:pPr marL="516636" lvl="1" indent="-342900"/>
            <a:r>
              <a:rPr lang="en-US" dirty="0"/>
              <a:t>Used 50% dropout</a:t>
            </a:r>
          </a:p>
          <a:p>
            <a:pPr marL="516636" lvl="1" indent="-342900"/>
            <a:endParaRPr lang="en-US" dirty="0"/>
          </a:p>
          <a:p>
            <a:pPr marL="342900" indent="-342900">
              <a:buFont typeface="+mj-lt"/>
              <a:buAutoNum type="arabicPeriod" startAt="4"/>
            </a:pPr>
            <a:r>
              <a:rPr lang="en-US" dirty="0"/>
              <a:t>Weight decay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74E77-30E3-4DA3-8DE7-D2D588491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9CF742-3D28-4D3A-96A1-26E377367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259" y="5346754"/>
            <a:ext cx="5505450" cy="1123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386F3D-D241-44D9-AEC3-D78EF7CF0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208" y="2286000"/>
            <a:ext cx="4038403" cy="329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739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496</TotalTime>
  <Words>223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Cambria Math</vt:lpstr>
      <vt:lpstr>Tw Cen MT</vt:lpstr>
      <vt:lpstr>Tw Cen MT Condensed</vt:lpstr>
      <vt:lpstr>Wingdings 3</vt:lpstr>
      <vt:lpstr>Integral</vt:lpstr>
      <vt:lpstr>Convolutional Neural Nets</vt:lpstr>
      <vt:lpstr>The paper that started it all</vt:lpstr>
      <vt:lpstr>The Problem| ImageNet Large-Scale Visual Recognition Challenge</vt:lpstr>
      <vt:lpstr>The Approach| Convolutional Neural Networks</vt:lpstr>
      <vt:lpstr>The Approach| Convolutional Neural Networks</vt:lpstr>
      <vt:lpstr>Architecture of a CNN</vt:lpstr>
      <vt:lpstr>The Success of AlexNet</vt:lpstr>
      <vt:lpstr>The Success of AlexNet</vt:lpstr>
      <vt:lpstr>The Success of AlexNet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Nets</dc:title>
  <dc:creator>Duncan Kirby</dc:creator>
  <cp:lastModifiedBy>Duncan Kirby</cp:lastModifiedBy>
  <cp:revision>31</cp:revision>
  <dcterms:created xsi:type="dcterms:W3CDTF">2019-02-06T18:11:49Z</dcterms:created>
  <dcterms:modified xsi:type="dcterms:W3CDTF">2019-02-07T02:35:41Z</dcterms:modified>
</cp:coreProperties>
</file>