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8" r:id="rId4"/>
    <p:sldId id="257"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5DE1-947C-4C43-A084-8CBC52CD75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08CE0BCF-A3C2-450F-936C-E177AE2BC4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781C5E1-A8E7-4C78-9A93-9AF5B4360E3B}"/>
              </a:ext>
            </a:extLst>
          </p:cNvPr>
          <p:cNvSpPr>
            <a:spLocks noGrp="1"/>
          </p:cNvSpPr>
          <p:nvPr>
            <p:ph type="dt" sz="half" idx="10"/>
          </p:nvPr>
        </p:nvSpPr>
        <p:spPr/>
        <p:txBody>
          <a:bodyPr/>
          <a:lstStyle/>
          <a:p>
            <a:fld id="{882846A9-70F5-4D0B-ABC5-5B4D63044206}" type="datetimeFigureOut">
              <a:rPr lang="en-CA" smtClean="0"/>
              <a:t>24/01/2020</a:t>
            </a:fld>
            <a:endParaRPr lang="en-CA"/>
          </a:p>
        </p:txBody>
      </p:sp>
      <p:sp>
        <p:nvSpPr>
          <p:cNvPr id="5" name="Footer Placeholder 4">
            <a:extLst>
              <a:ext uri="{FF2B5EF4-FFF2-40B4-BE49-F238E27FC236}">
                <a16:creationId xmlns:a16="http://schemas.microsoft.com/office/drawing/2014/main" id="{A43D64A2-D148-4218-B9EA-4EE50AB75ED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B916A96-0DA4-404F-9F2C-069E933E42E8}"/>
              </a:ext>
            </a:extLst>
          </p:cNvPr>
          <p:cNvSpPr>
            <a:spLocks noGrp="1"/>
          </p:cNvSpPr>
          <p:nvPr>
            <p:ph type="sldNum" sz="quarter" idx="12"/>
          </p:nvPr>
        </p:nvSpPr>
        <p:spPr/>
        <p:txBody>
          <a:bodyPr/>
          <a:lstStyle/>
          <a:p>
            <a:fld id="{A65A3BFD-28CD-42D2-B9A0-CDE03C9C4BF0}" type="slidenum">
              <a:rPr lang="en-CA" smtClean="0"/>
              <a:t>‹#›</a:t>
            </a:fld>
            <a:endParaRPr lang="en-CA"/>
          </a:p>
        </p:txBody>
      </p:sp>
    </p:spTree>
    <p:extLst>
      <p:ext uri="{BB962C8B-B14F-4D97-AF65-F5344CB8AC3E}">
        <p14:creationId xmlns:p14="http://schemas.microsoft.com/office/powerpoint/2010/main" val="2187373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1D8AD-6FCD-4E53-8BFC-BAB7B53C2E2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3DBC150-CA51-4006-A667-70E22B7574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D521FDA-4CD6-4138-9260-748E82B75907}"/>
              </a:ext>
            </a:extLst>
          </p:cNvPr>
          <p:cNvSpPr>
            <a:spLocks noGrp="1"/>
          </p:cNvSpPr>
          <p:nvPr>
            <p:ph type="dt" sz="half" idx="10"/>
          </p:nvPr>
        </p:nvSpPr>
        <p:spPr/>
        <p:txBody>
          <a:bodyPr/>
          <a:lstStyle/>
          <a:p>
            <a:fld id="{882846A9-70F5-4D0B-ABC5-5B4D63044206}" type="datetimeFigureOut">
              <a:rPr lang="en-CA" smtClean="0"/>
              <a:t>24/01/2020</a:t>
            </a:fld>
            <a:endParaRPr lang="en-CA"/>
          </a:p>
        </p:txBody>
      </p:sp>
      <p:sp>
        <p:nvSpPr>
          <p:cNvPr id="5" name="Footer Placeholder 4">
            <a:extLst>
              <a:ext uri="{FF2B5EF4-FFF2-40B4-BE49-F238E27FC236}">
                <a16:creationId xmlns:a16="http://schemas.microsoft.com/office/drawing/2014/main" id="{6D2C4F33-0580-4D32-A5AF-9C0F53B9CD2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B8CAA0A-3710-4832-A810-A163E7380B4F}"/>
              </a:ext>
            </a:extLst>
          </p:cNvPr>
          <p:cNvSpPr>
            <a:spLocks noGrp="1"/>
          </p:cNvSpPr>
          <p:nvPr>
            <p:ph type="sldNum" sz="quarter" idx="12"/>
          </p:nvPr>
        </p:nvSpPr>
        <p:spPr/>
        <p:txBody>
          <a:bodyPr/>
          <a:lstStyle/>
          <a:p>
            <a:fld id="{A65A3BFD-28CD-42D2-B9A0-CDE03C9C4BF0}" type="slidenum">
              <a:rPr lang="en-CA" smtClean="0"/>
              <a:t>‹#›</a:t>
            </a:fld>
            <a:endParaRPr lang="en-CA"/>
          </a:p>
        </p:txBody>
      </p:sp>
    </p:spTree>
    <p:extLst>
      <p:ext uri="{BB962C8B-B14F-4D97-AF65-F5344CB8AC3E}">
        <p14:creationId xmlns:p14="http://schemas.microsoft.com/office/powerpoint/2010/main" val="1211400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0E45D1-6DA4-4846-8C6B-1E5C1BDA61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E58688C-3F2F-44EE-8A8D-7FD8D959D7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D47E96E-A68A-4E55-A9F3-ED00FEA46B9D}"/>
              </a:ext>
            </a:extLst>
          </p:cNvPr>
          <p:cNvSpPr>
            <a:spLocks noGrp="1"/>
          </p:cNvSpPr>
          <p:nvPr>
            <p:ph type="dt" sz="half" idx="10"/>
          </p:nvPr>
        </p:nvSpPr>
        <p:spPr/>
        <p:txBody>
          <a:bodyPr/>
          <a:lstStyle/>
          <a:p>
            <a:fld id="{882846A9-70F5-4D0B-ABC5-5B4D63044206}" type="datetimeFigureOut">
              <a:rPr lang="en-CA" smtClean="0"/>
              <a:t>24/01/2020</a:t>
            </a:fld>
            <a:endParaRPr lang="en-CA"/>
          </a:p>
        </p:txBody>
      </p:sp>
      <p:sp>
        <p:nvSpPr>
          <p:cNvPr id="5" name="Footer Placeholder 4">
            <a:extLst>
              <a:ext uri="{FF2B5EF4-FFF2-40B4-BE49-F238E27FC236}">
                <a16:creationId xmlns:a16="http://schemas.microsoft.com/office/drawing/2014/main" id="{10C2087E-62CD-4B6C-81EA-73B39C81C19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E119F33-E245-4B28-93C6-7651140FF6E4}"/>
              </a:ext>
            </a:extLst>
          </p:cNvPr>
          <p:cNvSpPr>
            <a:spLocks noGrp="1"/>
          </p:cNvSpPr>
          <p:nvPr>
            <p:ph type="sldNum" sz="quarter" idx="12"/>
          </p:nvPr>
        </p:nvSpPr>
        <p:spPr/>
        <p:txBody>
          <a:bodyPr/>
          <a:lstStyle/>
          <a:p>
            <a:fld id="{A65A3BFD-28CD-42D2-B9A0-CDE03C9C4BF0}" type="slidenum">
              <a:rPr lang="en-CA" smtClean="0"/>
              <a:t>‹#›</a:t>
            </a:fld>
            <a:endParaRPr lang="en-CA"/>
          </a:p>
        </p:txBody>
      </p:sp>
    </p:spTree>
    <p:extLst>
      <p:ext uri="{BB962C8B-B14F-4D97-AF65-F5344CB8AC3E}">
        <p14:creationId xmlns:p14="http://schemas.microsoft.com/office/powerpoint/2010/main" val="1045986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7E944-1516-4E20-BD75-7E563387999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7DD04BD-B6B2-47A6-A65E-A02F728D4D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D7FAEB2-3EC3-4D87-A323-B607E05FB3BB}"/>
              </a:ext>
            </a:extLst>
          </p:cNvPr>
          <p:cNvSpPr>
            <a:spLocks noGrp="1"/>
          </p:cNvSpPr>
          <p:nvPr>
            <p:ph type="dt" sz="half" idx="10"/>
          </p:nvPr>
        </p:nvSpPr>
        <p:spPr/>
        <p:txBody>
          <a:bodyPr/>
          <a:lstStyle/>
          <a:p>
            <a:fld id="{882846A9-70F5-4D0B-ABC5-5B4D63044206}" type="datetimeFigureOut">
              <a:rPr lang="en-CA" smtClean="0"/>
              <a:t>24/01/2020</a:t>
            </a:fld>
            <a:endParaRPr lang="en-CA"/>
          </a:p>
        </p:txBody>
      </p:sp>
      <p:sp>
        <p:nvSpPr>
          <p:cNvPr id="5" name="Footer Placeholder 4">
            <a:extLst>
              <a:ext uri="{FF2B5EF4-FFF2-40B4-BE49-F238E27FC236}">
                <a16:creationId xmlns:a16="http://schemas.microsoft.com/office/drawing/2014/main" id="{891A0855-0959-46C8-8EC8-C081D5EA573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40BA2CD-2581-45D4-843E-6ACAC8925A2B}"/>
              </a:ext>
            </a:extLst>
          </p:cNvPr>
          <p:cNvSpPr>
            <a:spLocks noGrp="1"/>
          </p:cNvSpPr>
          <p:nvPr>
            <p:ph type="sldNum" sz="quarter" idx="12"/>
          </p:nvPr>
        </p:nvSpPr>
        <p:spPr/>
        <p:txBody>
          <a:bodyPr/>
          <a:lstStyle/>
          <a:p>
            <a:fld id="{A65A3BFD-28CD-42D2-B9A0-CDE03C9C4BF0}" type="slidenum">
              <a:rPr lang="en-CA" smtClean="0"/>
              <a:t>‹#›</a:t>
            </a:fld>
            <a:endParaRPr lang="en-CA"/>
          </a:p>
        </p:txBody>
      </p:sp>
    </p:spTree>
    <p:extLst>
      <p:ext uri="{BB962C8B-B14F-4D97-AF65-F5344CB8AC3E}">
        <p14:creationId xmlns:p14="http://schemas.microsoft.com/office/powerpoint/2010/main" val="533502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11FAD-B551-4D96-A040-7CC0BF53F3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9DECA228-465A-4565-A75A-E01BF09ECE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B7941A-FB0F-44AE-8D13-798DC1C446EC}"/>
              </a:ext>
            </a:extLst>
          </p:cNvPr>
          <p:cNvSpPr>
            <a:spLocks noGrp="1"/>
          </p:cNvSpPr>
          <p:nvPr>
            <p:ph type="dt" sz="half" idx="10"/>
          </p:nvPr>
        </p:nvSpPr>
        <p:spPr/>
        <p:txBody>
          <a:bodyPr/>
          <a:lstStyle/>
          <a:p>
            <a:fld id="{882846A9-70F5-4D0B-ABC5-5B4D63044206}" type="datetimeFigureOut">
              <a:rPr lang="en-CA" smtClean="0"/>
              <a:t>24/01/2020</a:t>
            </a:fld>
            <a:endParaRPr lang="en-CA"/>
          </a:p>
        </p:txBody>
      </p:sp>
      <p:sp>
        <p:nvSpPr>
          <p:cNvPr id="5" name="Footer Placeholder 4">
            <a:extLst>
              <a:ext uri="{FF2B5EF4-FFF2-40B4-BE49-F238E27FC236}">
                <a16:creationId xmlns:a16="http://schemas.microsoft.com/office/drawing/2014/main" id="{C9A80A29-3418-4FCF-8E8F-51B9DB97751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D22EE28-CB40-4D9F-B277-A8C01075CECA}"/>
              </a:ext>
            </a:extLst>
          </p:cNvPr>
          <p:cNvSpPr>
            <a:spLocks noGrp="1"/>
          </p:cNvSpPr>
          <p:nvPr>
            <p:ph type="sldNum" sz="quarter" idx="12"/>
          </p:nvPr>
        </p:nvSpPr>
        <p:spPr/>
        <p:txBody>
          <a:bodyPr/>
          <a:lstStyle/>
          <a:p>
            <a:fld id="{A65A3BFD-28CD-42D2-B9A0-CDE03C9C4BF0}" type="slidenum">
              <a:rPr lang="en-CA" smtClean="0"/>
              <a:t>‹#›</a:t>
            </a:fld>
            <a:endParaRPr lang="en-CA"/>
          </a:p>
        </p:txBody>
      </p:sp>
    </p:spTree>
    <p:extLst>
      <p:ext uri="{BB962C8B-B14F-4D97-AF65-F5344CB8AC3E}">
        <p14:creationId xmlns:p14="http://schemas.microsoft.com/office/powerpoint/2010/main" val="1652680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130F-9903-4415-BD1B-6FC8678734E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842D6F3-8A1E-4944-9493-3EAF6348AD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9406449-49B8-4E0F-BD71-E618B2CDEF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65DE65F8-DF3C-424F-B8D5-20F9EE8BBDD8}"/>
              </a:ext>
            </a:extLst>
          </p:cNvPr>
          <p:cNvSpPr>
            <a:spLocks noGrp="1"/>
          </p:cNvSpPr>
          <p:nvPr>
            <p:ph type="dt" sz="half" idx="10"/>
          </p:nvPr>
        </p:nvSpPr>
        <p:spPr/>
        <p:txBody>
          <a:bodyPr/>
          <a:lstStyle/>
          <a:p>
            <a:fld id="{882846A9-70F5-4D0B-ABC5-5B4D63044206}" type="datetimeFigureOut">
              <a:rPr lang="en-CA" smtClean="0"/>
              <a:t>24/01/2020</a:t>
            </a:fld>
            <a:endParaRPr lang="en-CA"/>
          </a:p>
        </p:txBody>
      </p:sp>
      <p:sp>
        <p:nvSpPr>
          <p:cNvPr id="6" name="Footer Placeholder 5">
            <a:extLst>
              <a:ext uri="{FF2B5EF4-FFF2-40B4-BE49-F238E27FC236}">
                <a16:creationId xmlns:a16="http://schemas.microsoft.com/office/drawing/2014/main" id="{67E9162E-F984-44B6-B297-B6C1DB0DEEC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FEEDD87-04C6-48FA-9405-7C1AD5D058A0}"/>
              </a:ext>
            </a:extLst>
          </p:cNvPr>
          <p:cNvSpPr>
            <a:spLocks noGrp="1"/>
          </p:cNvSpPr>
          <p:nvPr>
            <p:ph type="sldNum" sz="quarter" idx="12"/>
          </p:nvPr>
        </p:nvSpPr>
        <p:spPr/>
        <p:txBody>
          <a:bodyPr/>
          <a:lstStyle/>
          <a:p>
            <a:fld id="{A65A3BFD-28CD-42D2-B9A0-CDE03C9C4BF0}" type="slidenum">
              <a:rPr lang="en-CA" smtClean="0"/>
              <a:t>‹#›</a:t>
            </a:fld>
            <a:endParaRPr lang="en-CA"/>
          </a:p>
        </p:txBody>
      </p:sp>
    </p:spTree>
    <p:extLst>
      <p:ext uri="{BB962C8B-B14F-4D97-AF65-F5344CB8AC3E}">
        <p14:creationId xmlns:p14="http://schemas.microsoft.com/office/powerpoint/2010/main" val="1740505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B1783-F21F-4E9D-928A-67F2FF006A5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4889640-F731-4B0D-BD26-F2A4D6B38A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052C07-C761-4E88-92B0-C05D239C68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2F1D691-221F-456D-95AD-71A30A091F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1E0CE7-3D20-4F33-ACAF-9532488B43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A5BEABE-FDBB-4381-9FBD-8B9793CBA1B7}"/>
              </a:ext>
            </a:extLst>
          </p:cNvPr>
          <p:cNvSpPr>
            <a:spLocks noGrp="1"/>
          </p:cNvSpPr>
          <p:nvPr>
            <p:ph type="dt" sz="half" idx="10"/>
          </p:nvPr>
        </p:nvSpPr>
        <p:spPr/>
        <p:txBody>
          <a:bodyPr/>
          <a:lstStyle/>
          <a:p>
            <a:fld id="{882846A9-70F5-4D0B-ABC5-5B4D63044206}" type="datetimeFigureOut">
              <a:rPr lang="en-CA" smtClean="0"/>
              <a:t>24/01/2020</a:t>
            </a:fld>
            <a:endParaRPr lang="en-CA"/>
          </a:p>
        </p:txBody>
      </p:sp>
      <p:sp>
        <p:nvSpPr>
          <p:cNvPr id="8" name="Footer Placeholder 7">
            <a:extLst>
              <a:ext uri="{FF2B5EF4-FFF2-40B4-BE49-F238E27FC236}">
                <a16:creationId xmlns:a16="http://schemas.microsoft.com/office/drawing/2014/main" id="{5AF12276-84BD-4CA8-B473-7793E4B633F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1DF3D82-4260-43DB-95EE-5787F1824697}"/>
              </a:ext>
            </a:extLst>
          </p:cNvPr>
          <p:cNvSpPr>
            <a:spLocks noGrp="1"/>
          </p:cNvSpPr>
          <p:nvPr>
            <p:ph type="sldNum" sz="quarter" idx="12"/>
          </p:nvPr>
        </p:nvSpPr>
        <p:spPr/>
        <p:txBody>
          <a:bodyPr/>
          <a:lstStyle/>
          <a:p>
            <a:fld id="{A65A3BFD-28CD-42D2-B9A0-CDE03C9C4BF0}" type="slidenum">
              <a:rPr lang="en-CA" smtClean="0"/>
              <a:t>‹#›</a:t>
            </a:fld>
            <a:endParaRPr lang="en-CA"/>
          </a:p>
        </p:txBody>
      </p:sp>
    </p:spTree>
    <p:extLst>
      <p:ext uri="{BB962C8B-B14F-4D97-AF65-F5344CB8AC3E}">
        <p14:creationId xmlns:p14="http://schemas.microsoft.com/office/powerpoint/2010/main" val="644616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93EE1-E10A-475C-AA71-B50BB740C62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F14B758-5981-480A-BB31-19F7889D5A93}"/>
              </a:ext>
            </a:extLst>
          </p:cNvPr>
          <p:cNvSpPr>
            <a:spLocks noGrp="1"/>
          </p:cNvSpPr>
          <p:nvPr>
            <p:ph type="dt" sz="half" idx="10"/>
          </p:nvPr>
        </p:nvSpPr>
        <p:spPr/>
        <p:txBody>
          <a:bodyPr/>
          <a:lstStyle/>
          <a:p>
            <a:fld id="{882846A9-70F5-4D0B-ABC5-5B4D63044206}" type="datetimeFigureOut">
              <a:rPr lang="en-CA" smtClean="0"/>
              <a:t>24/01/2020</a:t>
            </a:fld>
            <a:endParaRPr lang="en-CA"/>
          </a:p>
        </p:txBody>
      </p:sp>
      <p:sp>
        <p:nvSpPr>
          <p:cNvPr id="4" name="Footer Placeholder 3">
            <a:extLst>
              <a:ext uri="{FF2B5EF4-FFF2-40B4-BE49-F238E27FC236}">
                <a16:creationId xmlns:a16="http://schemas.microsoft.com/office/drawing/2014/main" id="{C33CFD9B-D432-46EB-ABFD-45F17549A049}"/>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3269939F-235F-4D5D-8537-D0E95A7CA007}"/>
              </a:ext>
            </a:extLst>
          </p:cNvPr>
          <p:cNvSpPr>
            <a:spLocks noGrp="1"/>
          </p:cNvSpPr>
          <p:nvPr>
            <p:ph type="sldNum" sz="quarter" idx="12"/>
          </p:nvPr>
        </p:nvSpPr>
        <p:spPr/>
        <p:txBody>
          <a:bodyPr/>
          <a:lstStyle/>
          <a:p>
            <a:fld id="{A65A3BFD-28CD-42D2-B9A0-CDE03C9C4BF0}" type="slidenum">
              <a:rPr lang="en-CA" smtClean="0"/>
              <a:t>‹#›</a:t>
            </a:fld>
            <a:endParaRPr lang="en-CA"/>
          </a:p>
        </p:txBody>
      </p:sp>
    </p:spTree>
    <p:extLst>
      <p:ext uri="{BB962C8B-B14F-4D97-AF65-F5344CB8AC3E}">
        <p14:creationId xmlns:p14="http://schemas.microsoft.com/office/powerpoint/2010/main" val="3178253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5A3434-F498-41D1-BA81-30951DF3472B}"/>
              </a:ext>
            </a:extLst>
          </p:cNvPr>
          <p:cNvSpPr>
            <a:spLocks noGrp="1"/>
          </p:cNvSpPr>
          <p:nvPr>
            <p:ph type="dt" sz="half" idx="10"/>
          </p:nvPr>
        </p:nvSpPr>
        <p:spPr/>
        <p:txBody>
          <a:bodyPr/>
          <a:lstStyle/>
          <a:p>
            <a:fld id="{882846A9-70F5-4D0B-ABC5-5B4D63044206}" type="datetimeFigureOut">
              <a:rPr lang="en-CA" smtClean="0"/>
              <a:t>24/01/2020</a:t>
            </a:fld>
            <a:endParaRPr lang="en-CA"/>
          </a:p>
        </p:txBody>
      </p:sp>
      <p:sp>
        <p:nvSpPr>
          <p:cNvPr id="3" name="Footer Placeholder 2">
            <a:extLst>
              <a:ext uri="{FF2B5EF4-FFF2-40B4-BE49-F238E27FC236}">
                <a16:creationId xmlns:a16="http://schemas.microsoft.com/office/drawing/2014/main" id="{23E00C1D-20F1-485E-86E1-AEBB1ADE51E1}"/>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94A60AF7-99C3-43A4-8B76-B345DA6EC548}"/>
              </a:ext>
            </a:extLst>
          </p:cNvPr>
          <p:cNvSpPr>
            <a:spLocks noGrp="1"/>
          </p:cNvSpPr>
          <p:nvPr>
            <p:ph type="sldNum" sz="quarter" idx="12"/>
          </p:nvPr>
        </p:nvSpPr>
        <p:spPr/>
        <p:txBody>
          <a:bodyPr/>
          <a:lstStyle/>
          <a:p>
            <a:fld id="{A65A3BFD-28CD-42D2-B9A0-CDE03C9C4BF0}" type="slidenum">
              <a:rPr lang="en-CA" smtClean="0"/>
              <a:t>‹#›</a:t>
            </a:fld>
            <a:endParaRPr lang="en-CA"/>
          </a:p>
        </p:txBody>
      </p:sp>
    </p:spTree>
    <p:extLst>
      <p:ext uri="{BB962C8B-B14F-4D97-AF65-F5344CB8AC3E}">
        <p14:creationId xmlns:p14="http://schemas.microsoft.com/office/powerpoint/2010/main" val="1914610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2DCF3-B110-4E43-9C0C-5AFEFAA6B5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716BDDC-37A3-4654-B2E5-97953F8962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33F629F-AC4F-4966-9691-454CA03DF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59D102-3DBD-4E22-91B1-BD033D42E87F}"/>
              </a:ext>
            </a:extLst>
          </p:cNvPr>
          <p:cNvSpPr>
            <a:spLocks noGrp="1"/>
          </p:cNvSpPr>
          <p:nvPr>
            <p:ph type="dt" sz="half" idx="10"/>
          </p:nvPr>
        </p:nvSpPr>
        <p:spPr/>
        <p:txBody>
          <a:bodyPr/>
          <a:lstStyle/>
          <a:p>
            <a:fld id="{882846A9-70F5-4D0B-ABC5-5B4D63044206}" type="datetimeFigureOut">
              <a:rPr lang="en-CA" smtClean="0"/>
              <a:t>24/01/2020</a:t>
            </a:fld>
            <a:endParaRPr lang="en-CA"/>
          </a:p>
        </p:txBody>
      </p:sp>
      <p:sp>
        <p:nvSpPr>
          <p:cNvPr id="6" name="Footer Placeholder 5">
            <a:extLst>
              <a:ext uri="{FF2B5EF4-FFF2-40B4-BE49-F238E27FC236}">
                <a16:creationId xmlns:a16="http://schemas.microsoft.com/office/drawing/2014/main" id="{EB66FCDD-894F-41F8-8B5D-715A9BE4934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856958D-A9E0-4E2F-83C5-BEECF0140307}"/>
              </a:ext>
            </a:extLst>
          </p:cNvPr>
          <p:cNvSpPr>
            <a:spLocks noGrp="1"/>
          </p:cNvSpPr>
          <p:nvPr>
            <p:ph type="sldNum" sz="quarter" idx="12"/>
          </p:nvPr>
        </p:nvSpPr>
        <p:spPr/>
        <p:txBody>
          <a:bodyPr/>
          <a:lstStyle/>
          <a:p>
            <a:fld id="{A65A3BFD-28CD-42D2-B9A0-CDE03C9C4BF0}" type="slidenum">
              <a:rPr lang="en-CA" smtClean="0"/>
              <a:t>‹#›</a:t>
            </a:fld>
            <a:endParaRPr lang="en-CA"/>
          </a:p>
        </p:txBody>
      </p:sp>
    </p:spTree>
    <p:extLst>
      <p:ext uri="{BB962C8B-B14F-4D97-AF65-F5344CB8AC3E}">
        <p14:creationId xmlns:p14="http://schemas.microsoft.com/office/powerpoint/2010/main" val="2631186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23F73-F8B1-48E4-9C7E-0443EFC081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15CBE18-E0DD-46E0-AE70-D2003C48C1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69C9814E-EEC3-4EF0-927B-D7B6C77D88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DE85AD-19C4-494C-87E2-BDA9419F6CA6}"/>
              </a:ext>
            </a:extLst>
          </p:cNvPr>
          <p:cNvSpPr>
            <a:spLocks noGrp="1"/>
          </p:cNvSpPr>
          <p:nvPr>
            <p:ph type="dt" sz="half" idx="10"/>
          </p:nvPr>
        </p:nvSpPr>
        <p:spPr/>
        <p:txBody>
          <a:bodyPr/>
          <a:lstStyle/>
          <a:p>
            <a:fld id="{882846A9-70F5-4D0B-ABC5-5B4D63044206}" type="datetimeFigureOut">
              <a:rPr lang="en-CA" smtClean="0"/>
              <a:t>24/01/2020</a:t>
            </a:fld>
            <a:endParaRPr lang="en-CA"/>
          </a:p>
        </p:txBody>
      </p:sp>
      <p:sp>
        <p:nvSpPr>
          <p:cNvPr id="6" name="Footer Placeholder 5">
            <a:extLst>
              <a:ext uri="{FF2B5EF4-FFF2-40B4-BE49-F238E27FC236}">
                <a16:creationId xmlns:a16="http://schemas.microsoft.com/office/drawing/2014/main" id="{401768D1-8EC0-4C40-AA92-C6BFDD7A1D6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203460D-F979-458D-924E-FFF40A17056E}"/>
              </a:ext>
            </a:extLst>
          </p:cNvPr>
          <p:cNvSpPr>
            <a:spLocks noGrp="1"/>
          </p:cNvSpPr>
          <p:nvPr>
            <p:ph type="sldNum" sz="quarter" idx="12"/>
          </p:nvPr>
        </p:nvSpPr>
        <p:spPr/>
        <p:txBody>
          <a:bodyPr/>
          <a:lstStyle/>
          <a:p>
            <a:fld id="{A65A3BFD-28CD-42D2-B9A0-CDE03C9C4BF0}" type="slidenum">
              <a:rPr lang="en-CA" smtClean="0"/>
              <a:t>‹#›</a:t>
            </a:fld>
            <a:endParaRPr lang="en-CA"/>
          </a:p>
        </p:txBody>
      </p:sp>
    </p:spTree>
    <p:extLst>
      <p:ext uri="{BB962C8B-B14F-4D97-AF65-F5344CB8AC3E}">
        <p14:creationId xmlns:p14="http://schemas.microsoft.com/office/powerpoint/2010/main" val="1282195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17C643-124A-4D20-BF29-CFE6ADA709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649E9BD-AC65-4AA0-AF50-386FE2D8ED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E922365-7F2F-4CC4-8480-A8D3829260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2846A9-70F5-4D0B-ABC5-5B4D63044206}" type="datetimeFigureOut">
              <a:rPr lang="en-CA" smtClean="0"/>
              <a:t>24/01/2020</a:t>
            </a:fld>
            <a:endParaRPr lang="en-CA"/>
          </a:p>
        </p:txBody>
      </p:sp>
      <p:sp>
        <p:nvSpPr>
          <p:cNvPr id="5" name="Footer Placeholder 4">
            <a:extLst>
              <a:ext uri="{FF2B5EF4-FFF2-40B4-BE49-F238E27FC236}">
                <a16:creationId xmlns:a16="http://schemas.microsoft.com/office/drawing/2014/main" id="{331B8158-119F-4C5B-9B08-4AA4F22CB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60379FF-8DE6-49DE-BA1C-868CCCC9DB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A3BFD-28CD-42D2-B9A0-CDE03C9C4BF0}" type="slidenum">
              <a:rPr lang="en-CA" smtClean="0"/>
              <a:t>‹#›</a:t>
            </a:fld>
            <a:endParaRPr lang="en-CA"/>
          </a:p>
        </p:txBody>
      </p:sp>
    </p:spTree>
    <p:extLst>
      <p:ext uri="{BB962C8B-B14F-4D97-AF65-F5344CB8AC3E}">
        <p14:creationId xmlns:p14="http://schemas.microsoft.com/office/powerpoint/2010/main" val="1943361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9FCD7-1899-4766-809A-55DB2010CCAB}"/>
              </a:ext>
            </a:extLst>
          </p:cNvPr>
          <p:cNvSpPr>
            <a:spLocks noGrp="1"/>
          </p:cNvSpPr>
          <p:nvPr>
            <p:ph type="ctrTitle"/>
          </p:nvPr>
        </p:nvSpPr>
        <p:spPr/>
        <p:txBody>
          <a:bodyPr/>
          <a:lstStyle/>
          <a:p>
            <a:r>
              <a:rPr lang="en-US" dirty="0"/>
              <a:t>The Neural Tangent Kernel</a:t>
            </a:r>
            <a:endParaRPr lang="en-CA" dirty="0"/>
          </a:p>
        </p:txBody>
      </p:sp>
      <p:sp>
        <p:nvSpPr>
          <p:cNvPr id="3" name="Subtitle 2">
            <a:extLst>
              <a:ext uri="{FF2B5EF4-FFF2-40B4-BE49-F238E27FC236}">
                <a16:creationId xmlns:a16="http://schemas.microsoft.com/office/drawing/2014/main" id="{1CF4DA35-7FF1-48E5-ABE5-1C91E08F242C}"/>
              </a:ext>
            </a:extLst>
          </p:cNvPr>
          <p:cNvSpPr>
            <a:spLocks noGrp="1"/>
          </p:cNvSpPr>
          <p:nvPr>
            <p:ph type="subTitle" idx="1"/>
          </p:nvPr>
        </p:nvSpPr>
        <p:spPr/>
        <p:txBody>
          <a:bodyPr/>
          <a:lstStyle/>
          <a:p>
            <a:r>
              <a:rPr lang="en-US" dirty="0"/>
              <a:t>Duncan Kirby</a:t>
            </a:r>
          </a:p>
          <a:p>
            <a:r>
              <a:rPr lang="en-US" dirty="0"/>
              <a:t>January 24, 2020</a:t>
            </a:r>
            <a:endParaRPr lang="en-CA" dirty="0"/>
          </a:p>
        </p:txBody>
      </p:sp>
    </p:spTree>
    <p:extLst>
      <p:ext uri="{BB962C8B-B14F-4D97-AF65-F5344CB8AC3E}">
        <p14:creationId xmlns:p14="http://schemas.microsoft.com/office/powerpoint/2010/main" val="3569429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684D6-2841-407C-885B-CCB40988B588}"/>
              </a:ext>
            </a:extLst>
          </p:cNvPr>
          <p:cNvSpPr>
            <a:spLocks noGrp="1"/>
          </p:cNvSpPr>
          <p:nvPr>
            <p:ph type="title"/>
          </p:nvPr>
        </p:nvSpPr>
        <p:spPr/>
        <p:txBody>
          <a:bodyPr/>
          <a:lstStyle/>
          <a:p>
            <a:r>
              <a:rPr lang="en-US" dirty="0"/>
              <a:t>What is the function space our NN trains in?</a:t>
            </a:r>
            <a:endParaRPr lang="en-CA"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3C11CA7-C9CC-4A16-86EC-300CFE560667}"/>
                  </a:ext>
                </a:extLst>
              </p:cNvPr>
              <p:cNvSpPr>
                <a:spLocks noGrp="1"/>
              </p:cNvSpPr>
              <p:nvPr>
                <p:ph idx="1"/>
              </p:nvPr>
            </p:nvSpPr>
            <p:spPr/>
            <p:txBody>
              <a:bodyPr>
                <a:normAutofit lnSpcReduction="10000"/>
              </a:bodyPr>
              <a:lstStyle/>
              <a:p>
                <a:r>
                  <a:rPr lang="en-US" dirty="0"/>
                  <a:t>The expected variance in the contribution of each hidden unit to the final output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r>
                        <a:rPr lang="en-US" b="0" i="1" smtClean="0">
                          <a:latin typeface="Cambria Math" panose="02040503050406030204" pitchFamily="18" charset="0"/>
                        </a:rPr>
                        <m:t>=</m:t>
                      </m:r>
                      <m:r>
                        <a:rPr lang="en-US" b="0" i="1" smtClean="0">
                          <a:latin typeface="Cambria Math" panose="02040503050406030204" pitchFamily="18" charset="0"/>
                        </a:rPr>
                        <m:t>𝑉</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𝑗𝑘</m:t>
                              </m:r>
                            </m:sub>
                          </m:sSub>
                        </m:e>
                      </m:d>
                      <m:r>
                        <a:rPr lang="en-US" b="0" i="1" smtClean="0">
                          <a:latin typeface="Cambria Math" panose="02040503050406030204" pitchFamily="18" charset="0"/>
                        </a:rPr>
                        <m:t>𝑉</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oMath>
                  </m:oMathPara>
                </a14:m>
                <a:endParaRPr lang="en-US" b="0" dirty="0"/>
              </a:p>
              <a:p>
                <a:pPr marL="0" indent="0">
                  <a:buNone/>
                </a:pPr>
                <a:r>
                  <a:rPr lang="en-US" dirty="0"/>
                  <a:t>					   </a:t>
                </a:r>
                <a14:m>
                  <m:oMath xmlns:m="http://schemas.openxmlformats.org/officeDocument/2006/math">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𝑣</m:t>
                        </m:r>
                      </m:sub>
                      <m:sup>
                        <m:r>
                          <a:rPr lang="en-US" b="0" i="1" smtClean="0">
                            <a:latin typeface="Cambria Math" panose="02040503050406030204" pitchFamily="18" charset="0"/>
                          </a:rPr>
                          <m:t>2</m:t>
                        </m:r>
                      </m:sup>
                    </m:sSubSup>
                    <m:r>
                      <a:rPr lang="en-US" b="0" i="1" smtClean="0">
                        <a:latin typeface="Cambria Math" panose="02040503050406030204" pitchFamily="18" charset="0"/>
                      </a:rPr>
                      <m:t>𝑉</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oMath>
                </a14:m>
                <a:endParaRPr lang="en-CA" dirty="0"/>
              </a:p>
              <a:p>
                <a:r>
                  <a:rPr lang="en-CA" dirty="0"/>
                  <a:t>Define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𝑗</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b="0" i="1" smtClean="0">
                        <a:latin typeface="Cambria Math" panose="02040503050406030204" pitchFamily="18" charset="0"/>
                      </a:rPr>
                      <m:t>]</m:t>
                    </m:r>
                  </m:oMath>
                </a14:m>
                <a:r>
                  <a:rPr lang="en-CA" dirty="0"/>
                  <a:t> and note that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−1,1</m:t>
                        </m:r>
                      </m:e>
                    </m:d>
                    <m:r>
                      <a:rPr lang="en-US" b="0" i="1" smtClean="0">
                        <a:latin typeface="Cambria Math" panose="02040503050406030204" pitchFamily="18" charset="0"/>
                      </a:rPr>
                      <m:t> ∀ </m:t>
                    </m:r>
                    <m:r>
                      <a:rPr lang="en-US" b="0" i="1" smtClean="0">
                        <a:latin typeface="Cambria Math" panose="02040503050406030204" pitchFamily="18" charset="0"/>
                      </a:rPr>
                      <m:t>𝑥</m:t>
                    </m:r>
                  </m:oMath>
                </a14:m>
                <a:endParaRPr lang="en-CA" dirty="0"/>
              </a:p>
              <a:p>
                <a:endParaRPr lang="en-CA" dirty="0"/>
              </a:p>
              <a:p>
                <a:r>
                  <a:rPr lang="en-CA" dirty="0"/>
                  <a:t>Then we apply the Central Limit Theorem to claim that the hidden layer is a Gaussian process for </a:t>
                </a:r>
                <a14:m>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oMath>
                </a14:m>
                <a:r>
                  <a:rPr lang="en-CA" dirty="0"/>
                  <a:t>, with variance </a:t>
                </a:r>
                <a14:m>
                  <m:oMath xmlns:m="http://schemas.openxmlformats.org/officeDocument/2006/math">
                    <m:r>
                      <a:rPr lang="en-US" b="0" i="1" smtClean="0">
                        <a:latin typeface="Cambria Math" panose="02040503050406030204" pitchFamily="18" charset="0"/>
                      </a:rPr>
                      <m:t>𝐻</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𝑣</m:t>
                        </m:r>
                      </m:sub>
                      <m:sup>
                        <m:r>
                          <a:rPr lang="en-US" b="0" i="1" smtClean="0">
                            <a:latin typeface="Cambria Math" panose="02040503050406030204" pitchFamily="18" charset="0"/>
                          </a:rPr>
                          <m:t>2</m:t>
                        </m:r>
                      </m:sup>
                    </m:sSubSup>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endParaRPr lang="en-US" b="0" dirty="0"/>
              </a:p>
              <a:p>
                <a:pPr lvl="1"/>
                <a:r>
                  <a:rPr lang="en-CA" dirty="0"/>
                  <a:t>A GP means the collection of outputs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oMath>
                </a14:m>
                <a:r>
                  <a:rPr lang="en-CA" dirty="0"/>
                  <a:t> for a given input </a:t>
                </a:r>
                <a14:m>
                  <m:oMath xmlns:m="http://schemas.openxmlformats.org/officeDocument/2006/math">
                    <m:r>
                      <a:rPr lang="en-US" b="0" i="1" smtClean="0">
                        <a:latin typeface="Cambria Math" panose="02040503050406030204" pitchFamily="18" charset="0"/>
                      </a:rPr>
                      <m:t>𝑥</m:t>
                    </m:r>
                  </m:oMath>
                </a14:m>
                <a:r>
                  <a:rPr lang="en-CA" dirty="0"/>
                  <a:t> are normally distributed</a:t>
                </a:r>
              </a:p>
            </p:txBody>
          </p:sp>
        </mc:Choice>
        <mc:Fallback>
          <p:sp>
            <p:nvSpPr>
              <p:cNvPr id="3" name="Content Placeholder 2">
                <a:extLst>
                  <a:ext uri="{FF2B5EF4-FFF2-40B4-BE49-F238E27FC236}">
                    <a16:creationId xmlns:a16="http://schemas.microsoft.com/office/drawing/2014/main" id="{23C11CA7-C9CC-4A16-86EC-300CFE560667}"/>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CA">
                    <a:noFill/>
                  </a:rPr>
                  <a:t> </a:t>
                </a:r>
              </a:p>
            </p:txBody>
          </p:sp>
        </mc:Fallback>
      </mc:AlternateContent>
    </p:spTree>
    <p:extLst>
      <p:ext uri="{BB962C8B-B14F-4D97-AF65-F5344CB8AC3E}">
        <p14:creationId xmlns:p14="http://schemas.microsoft.com/office/powerpoint/2010/main" val="601982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A4872-B5BA-4041-81C5-127E1C052585}"/>
              </a:ext>
            </a:extLst>
          </p:cNvPr>
          <p:cNvSpPr>
            <a:spLocks noGrp="1"/>
          </p:cNvSpPr>
          <p:nvPr>
            <p:ph type="title"/>
          </p:nvPr>
        </p:nvSpPr>
        <p:spPr/>
        <p:txBody>
          <a:bodyPr/>
          <a:lstStyle/>
          <a:p>
            <a:r>
              <a:rPr lang="en-US" dirty="0"/>
              <a:t>What is the function space our NN trains in?</a:t>
            </a:r>
            <a:endParaRPr lang="en-CA"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B3C8DB6-7BDE-4494-8DC1-E903D530BCAE}"/>
                  </a:ext>
                </a:extLst>
              </p:cNvPr>
              <p:cNvSpPr>
                <a:spLocks noGrp="1"/>
              </p:cNvSpPr>
              <p:nvPr>
                <p:ph idx="1"/>
              </p:nvPr>
            </p:nvSpPr>
            <p:spPr/>
            <p:txBody>
              <a:bodyPr>
                <a:normAutofit lnSpcReduction="10000"/>
              </a:bodyPr>
              <a:lstStyle/>
              <a:p>
                <a:r>
                  <a:rPr lang="en-US" dirty="0"/>
                  <a:t>Since the biases are also selected from a Gaussian, the variance of the network outputs is simply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𝑏</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𝐻</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𝑣</m:t>
                          </m:r>
                        </m:sub>
                        <m:sup>
                          <m:r>
                            <a:rPr lang="en-US" b="0" i="1" smtClean="0">
                              <a:latin typeface="Cambria Math" panose="02040503050406030204" pitchFamily="18" charset="0"/>
                            </a:rPr>
                            <m:t>2</m:t>
                          </m:r>
                        </m:sup>
                      </m:sSubSup>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CA" dirty="0"/>
              </a:p>
              <a:p>
                <a:r>
                  <a:rPr lang="en-CA" dirty="0"/>
                  <a:t>If we set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𝑣</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−1/2</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𝑣</m:t>
                        </m:r>
                      </m:sub>
                    </m:sSub>
                  </m:oMath>
                </a14:m>
                <a:r>
                  <a:rPr lang="en-CA" dirty="0"/>
                  <a:t> and take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oMath>
                </a14:m>
                <a:r>
                  <a:rPr lang="en-CA" dirty="0"/>
                  <a:t> then the CLT can be applied again to show that an infinite width neural network limits to another Gaussian process</a:t>
                </a:r>
              </a:p>
              <a:p>
                <a:pPr lvl="1"/>
                <a:r>
                  <a:rPr lang="en-CA" dirty="0"/>
                  <a:t>Also, it is part of the definition of a GP that any linear combination of GPs will be another GP</a:t>
                </a:r>
              </a:p>
              <a:p>
                <a:pPr lvl="1"/>
                <a:r>
                  <a:rPr lang="en-US" dirty="0"/>
                  <a:t>Furthermore, we can compute the covariance matrix for this inputs to this GP:</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sup>
                              </m:sSup>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𝑞</m:t>
                                      </m:r>
                                    </m:e>
                                  </m:d>
                                </m:sup>
                              </m:sSup>
                            </m:e>
                          </m:d>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𝑏</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𝑣</m:t>
                              </m:r>
                            </m:sub>
                            <m:sup>
                              <m:r>
                                <a:rPr lang="en-US" b="0" i="1" smtClean="0">
                                  <a:latin typeface="Cambria Math" panose="02040503050406030204" pitchFamily="18" charset="0"/>
                                </a:rPr>
                                <m:t>2</m:t>
                              </m:r>
                            </m:sup>
                          </m:sSubSup>
                          <m:r>
                            <a:rPr lang="en-US" b="0" i="1" smtClean="0">
                              <a:latin typeface="Cambria Math" panose="02040503050406030204" pitchFamily="18" charset="0"/>
                            </a:rPr>
                            <m:t>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sup>
                              </m:sSup>
                            </m:e>
                          </m:d>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𝑞</m:t>
                                      </m:r>
                                    </m:e>
                                  </m:d>
                                </m:sup>
                              </m:sSup>
                            </m:e>
                          </m:d>
                          <m:r>
                            <a:rPr lang="en-US" b="0" i="1" smtClean="0">
                              <a:latin typeface="Cambria Math" panose="02040503050406030204" pitchFamily="18" charset="0"/>
                            </a:rPr>
                            <m:t>]</m:t>
                          </m:r>
                        </m:e>
                      </m:nary>
                    </m:oMath>
                  </m:oMathPara>
                </a14:m>
                <a:endParaRPr lang="en-CA" dirty="0"/>
              </a:p>
              <a:p>
                <a:endParaRPr lang="en-CA" dirty="0"/>
              </a:p>
            </p:txBody>
          </p:sp>
        </mc:Choice>
        <mc:Fallback>
          <p:sp>
            <p:nvSpPr>
              <p:cNvPr id="3" name="Content Placeholder 2">
                <a:extLst>
                  <a:ext uri="{FF2B5EF4-FFF2-40B4-BE49-F238E27FC236}">
                    <a16:creationId xmlns:a16="http://schemas.microsoft.com/office/drawing/2014/main" id="{9B3C8DB6-7BDE-4494-8DC1-E903D530BCAE}"/>
                  </a:ext>
                </a:extLst>
              </p:cNvPr>
              <p:cNvSpPr>
                <a:spLocks noGrp="1" noRot="1" noChangeAspect="1" noMove="1" noResize="1" noEditPoints="1" noAdjustHandles="1" noChangeArrowheads="1" noChangeShapeType="1" noTextEdit="1"/>
              </p:cNvSpPr>
              <p:nvPr>
                <p:ph idx="1"/>
              </p:nvPr>
            </p:nvSpPr>
            <p:spPr>
              <a:blipFill>
                <a:blip r:embed="rId2"/>
                <a:stretch>
                  <a:fillRect l="-1043" t="-3081" r="-1739"/>
                </a:stretch>
              </a:blipFill>
            </p:spPr>
            <p:txBody>
              <a:bodyPr/>
              <a:lstStyle/>
              <a:p>
                <a:r>
                  <a:rPr lang="en-CA">
                    <a:noFill/>
                  </a:rPr>
                  <a:t> </a:t>
                </a:r>
              </a:p>
            </p:txBody>
          </p:sp>
        </mc:Fallback>
      </mc:AlternateContent>
    </p:spTree>
    <p:extLst>
      <p:ext uri="{BB962C8B-B14F-4D97-AF65-F5344CB8AC3E}">
        <p14:creationId xmlns:p14="http://schemas.microsoft.com/office/powerpoint/2010/main" val="885196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33619-9FC2-47CA-A161-89AC7FB55145}"/>
              </a:ext>
            </a:extLst>
          </p:cNvPr>
          <p:cNvSpPr>
            <a:spLocks noGrp="1"/>
          </p:cNvSpPr>
          <p:nvPr>
            <p:ph type="title"/>
          </p:nvPr>
        </p:nvSpPr>
        <p:spPr/>
        <p:txBody>
          <a:bodyPr/>
          <a:lstStyle/>
          <a:p>
            <a:r>
              <a:rPr lang="en-US" dirty="0"/>
              <a:t>Conclusion</a:t>
            </a:r>
            <a:endParaRPr lang="en-CA"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88CBBBD-DDCC-425B-B70B-761466697955}"/>
                  </a:ext>
                </a:extLst>
              </p:cNvPr>
              <p:cNvSpPr>
                <a:spLocks noGrp="1"/>
              </p:cNvSpPr>
              <p:nvPr>
                <p:ph idx="1"/>
              </p:nvPr>
            </p:nvSpPr>
            <p:spPr/>
            <p:txBody>
              <a:bodyPr>
                <a:normAutofit/>
              </a:bodyPr>
              <a:lstStyle/>
              <a:p>
                <a:r>
                  <a:rPr lang="en-US" sz="2400" dirty="0"/>
                  <a:t>Feed-forward neural nets can be thought of as finite approximations of Gaussian processes</a:t>
                </a:r>
              </a:p>
              <a:p>
                <a:r>
                  <a:rPr lang="en-US" sz="2400" dirty="0"/>
                  <a:t>The procedure of training a FFNN becomes, in the infinite-width limit, equivalent to kernel regression using </a:t>
                </a:r>
                <a:r>
                  <a:rPr lang="en-US" sz="2400"/>
                  <a:t>the NTK: </a:t>
                </a:r>
                <a14:m>
                  <m:oMath xmlns:m="http://schemas.openxmlformats.org/officeDocument/2006/math">
                    <m:r>
                      <a:rPr lang="en-US" sz="2400" b="0" i="1" smtClean="0">
                        <a:latin typeface="Cambria Math" panose="02040503050406030204" pitchFamily="18" charset="0"/>
                      </a:rPr>
                      <m:t>𝐻</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𝑤</m:t>
                        </m:r>
                      </m:e>
                    </m:d>
                    <m:r>
                      <a:rPr lang="en-US" sz="2400" b="0" i="1" smtClean="0">
                        <a:latin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m:rPr>
                            <m:sty m:val="p"/>
                          </m:rPr>
                          <a:rPr lang="en-US" sz="2400" i="1">
                            <a:latin typeface="Cambria Math" panose="02040503050406030204" pitchFamily="18" charset="0"/>
                            <a:ea typeface="Cambria Math" panose="02040503050406030204" pitchFamily="18" charset="0"/>
                          </a:rPr>
                          <m:t>∇</m:t>
                        </m:r>
                      </m:e>
                      <m:sub>
                        <m:r>
                          <a:rPr lang="en-US" sz="2400" i="1">
                            <a:latin typeface="Cambria Math" panose="02040503050406030204" pitchFamily="18" charset="0"/>
                            <a:ea typeface="Cambria Math" panose="02040503050406030204" pitchFamily="18" charset="0"/>
                          </a:rPr>
                          <m:t>𝑤</m:t>
                        </m:r>
                      </m:sub>
                    </m:sSub>
                    <m:r>
                      <a:rPr lang="en-US" sz="2400" i="1">
                        <a:latin typeface="Cambria Math" panose="02040503050406030204" pitchFamily="18" charset="0"/>
                        <a:ea typeface="Cambria Math" panose="02040503050406030204" pitchFamily="18" charset="0"/>
                      </a:rPr>
                      <m:t>𝑓</m:t>
                    </m:r>
                    <m:sSup>
                      <m:sSupPr>
                        <m:ctrlPr>
                          <a:rPr lang="en-US" sz="2400" i="1">
                            <a:latin typeface="Cambria Math" panose="02040503050406030204" pitchFamily="18" charset="0"/>
                            <a:ea typeface="Cambria Math" panose="02040503050406030204" pitchFamily="18" charset="0"/>
                          </a:rPr>
                        </m:ctrlPr>
                      </m:sSupPr>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𝑤</m:t>
                            </m:r>
                          </m:e>
                        </m:d>
                      </m:e>
                      <m:sup>
                        <m:r>
                          <a:rPr lang="en-US" sz="2400" i="1">
                            <a:latin typeface="Cambria Math" panose="02040503050406030204" pitchFamily="18" charset="0"/>
                            <a:ea typeface="Cambria Math" panose="02040503050406030204" pitchFamily="18" charset="0"/>
                          </a:rPr>
                          <m:t>𝑇</m:t>
                        </m:r>
                      </m:sup>
                    </m:sSup>
                    <m:sSub>
                      <m:sSubPr>
                        <m:ctrlPr>
                          <a:rPr lang="en-US" sz="2400" i="1">
                            <a:latin typeface="Cambria Math" panose="02040503050406030204" pitchFamily="18" charset="0"/>
                            <a:ea typeface="Cambria Math" panose="02040503050406030204" pitchFamily="18" charset="0"/>
                          </a:rPr>
                        </m:ctrlPr>
                      </m:sSubPr>
                      <m:e>
                        <m:r>
                          <m:rPr>
                            <m:sty m:val="p"/>
                          </m:rPr>
                          <a:rPr lang="en-US" sz="2400" i="1">
                            <a:latin typeface="Cambria Math" panose="02040503050406030204" pitchFamily="18" charset="0"/>
                            <a:ea typeface="Cambria Math" panose="02040503050406030204" pitchFamily="18" charset="0"/>
                          </a:rPr>
                          <m:t>∇</m:t>
                        </m:r>
                      </m:e>
                      <m:sub>
                        <m:r>
                          <a:rPr lang="en-US" sz="2400" i="1">
                            <a:latin typeface="Cambria Math" panose="02040503050406030204" pitchFamily="18" charset="0"/>
                            <a:ea typeface="Cambria Math" panose="02040503050406030204" pitchFamily="18" charset="0"/>
                          </a:rPr>
                          <m:t>𝑤</m:t>
                        </m:r>
                      </m:sub>
                    </m:sSub>
                    <m:r>
                      <a:rPr lang="en-US" sz="2400" i="1">
                        <a:latin typeface="Cambria Math" panose="02040503050406030204" pitchFamily="18" charset="0"/>
                        <a:ea typeface="Cambria Math" panose="02040503050406030204" pitchFamily="18" charset="0"/>
                      </a:rPr>
                      <m:t>𝑓</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𝑤</m:t>
                    </m:r>
                    <m:r>
                      <a:rPr lang="en-US" sz="2400" i="1">
                        <a:latin typeface="Cambria Math" panose="02040503050406030204" pitchFamily="18" charset="0"/>
                        <a:ea typeface="Cambria Math" panose="02040503050406030204" pitchFamily="18" charset="0"/>
                      </a:rPr>
                      <m:t>)</m:t>
                    </m:r>
                  </m:oMath>
                </a14:m>
                <a:endParaRPr lang="en-CA" sz="2400" dirty="0"/>
              </a:p>
              <a:p>
                <a:pPr lvl="1"/>
                <a:r>
                  <a:rPr lang="en-CA" sz="2000" dirty="0"/>
                  <a:t>i.e. linear regression in a space defined by the kernel transformation of our input </a:t>
                </a:r>
                <a14:m>
                  <m:oMath xmlns:m="http://schemas.openxmlformats.org/officeDocument/2006/math">
                    <m:r>
                      <a:rPr lang="en-US" sz="2000" b="0" i="1" smtClean="0">
                        <a:latin typeface="Cambria Math" panose="02040503050406030204" pitchFamily="18" charset="0"/>
                      </a:rPr>
                      <m:t>𝑥</m:t>
                    </m:r>
                  </m:oMath>
                </a14:m>
                <a:endParaRPr lang="en-CA" sz="2000" dirty="0"/>
              </a:p>
              <a:p>
                <a:pPr lvl="1"/>
                <a:endParaRPr lang="en-CA" sz="2000" dirty="0"/>
              </a:p>
              <a:p>
                <a:r>
                  <a:rPr lang="en-CA" sz="2400" dirty="0"/>
                  <a:t>People use these results to talk about why neural nets generalize so well despite being overparameterized. </a:t>
                </a:r>
              </a:p>
              <a:p>
                <a:pPr lvl="1"/>
                <a:r>
                  <a:rPr lang="en-CA" sz="2000" dirty="0"/>
                  <a:t>We did not discuss this here, but an intuitive understanding can perhaps be given by claiming that using finite neural nets is somewhat like regularization in linear regression, but with NNs it’s actually regularization of kernel regression on Gaussian processes rather than linear functions</a:t>
                </a:r>
              </a:p>
              <a:p>
                <a:endParaRPr lang="en-CA" sz="2400" dirty="0"/>
              </a:p>
            </p:txBody>
          </p:sp>
        </mc:Choice>
        <mc:Fallback xmlns="">
          <p:sp>
            <p:nvSpPr>
              <p:cNvPr id="3" name="Content Placeholder 2">
                <a:extLst>
                  <a:ext uri="{FF2B5EF4-FFF2-40B4-BE49-F238E27FC236}">
                    <a16:creationId xmlns:a16="http://schemas.microsoft.com/office/drawing/2014/main" id="{988CBBBD-DDCC-425B-B70B-761466697955}"/>
                  </a:ext>
                </a:extLst>
              </p:cNvPr>
              <p:cNvSpPr>
                <a:spLocks noGrp="1" noRot="1" noChangeAspect="1" noMove="1" noResize="1" noEditPoints="1" noAdjustHandles="1" noChangeArrowheads="1" noChangeShapeType="1" noTextEdit="1"/>
              </p:cNvSpPr>
              <p:nvPr>
                <p:ph idx="1"/>
              </p:nvPr>
            </p:nvSpPr>
            <p:spPr>
              <a:blipFill>
                <a:blip r:embed="rId2"/>
                <a:stretch>
                  <a:fillRect l="-812" t="-1961" r="-638"/>
                </a:stretch>
              </a:blipFill>
            </p:spPr>
            <p:txBody>
              <a:bodyPr/>
              <a:lstStyle/>
              <a:p>
                <a:r>
                  <a:rPr lang="en-CA">
                    <a:noFill/>
                  </a:rPr>
                  <a:t> </a:t>
                </a:r>
              </a:p>
            </p:txBody>
          </p:sp>
        </mc:Fallback>
      </mc:AlternateContent>
      <p:sp>
        <p:nvSpPr>
          <p:cNvPr id="4" name="Rectangle 3">
            <a:extLst>
              <a:ext uri="{FF2B5EF4-FFF2-40B4-BE49-F238E27FC236}">
                <a16:creationId xmlns:a16="http://schemas.microsoft.com/office/drawing/2014/main" id="{DF4488BE-060E-4B49-B25A-8B5C0C4A7A47}"/>
              </a:ext>
            </a:extLst>
          </p:cNvPr>
          <p:cNvSpPr/>
          <p:nvPr/>
        </p:nvSpPr>
        <p:spPr>
          <a:xfrm>
            <a:off x="1567543" y="4786604"/>
            <a:ext cx="9786257" cy="12223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57336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62AE2-6A46-41C0-B18E-D2AD0542E354}"/>
              </a:ext>
            </a:extLst>
          </p:cNvPr>
          <p:cNvSpPr>
            <a:spLocks noGrp="1"/>
          </p:cNvSpPr>
          <p:nvPr>
            <p:ph type="title"/>
          </p:nvPr>
        </p:nvSpPr>
        <p:spPr/>
        <p:txBody>
          <a:bodyPr/>
          <a:lstStyle/>
          <a:p>
            <a:r>
              <a:rPr lang="en-US" dirty="0"/>
              <a:t>Resources</a:t>
            </a:r>
            <a:endParaRPr lang="en-CA" dirty="0"/>
          </a:p>
        </p:txBody>
      </p:sp>
      <p:sp>
        <p:nvSpPr>
          <p:cNvPr id="3" name="Content Placeholder 2">
            <a:extLst>
              <a:ext uri="{FF2B5EF4-FFF2-40B4-BE49-F238E27FC236}">
                <a16:creationId xmlns:a16="http://schemas.microsoft.com/office/drawing/2014/main" id="{B6EB85E1-76E7-4BB1-A110-49791F50534D}"/>
              </a:ext>
            </a:extLst>
          </p:cNvPr>
          <p:cNvSpPr>
            <a:spLocks noGrp="1"/>
          </p:cNvSpPr>
          <p:nvPr>
            <p:ph idx="1"/>
          </p:nvPr>
        </p:nvSpPr>
        <p:spPr/>
        <p:txBody>
          <a:bodyPr>
            <a:normAutofit/>
          </a:bodyPr>
          <a:lstStyle/>
          <a:p>
            <a:pPr marL="0" indent="0">
              <a:buNone/>
            </a:pPr>
            <a:r>
              <a:rPr lang="en-CA" sz="2000" b="1" dirty="0"/>
              <a:t>Infinite width NNs</a:t>
            </a:r>
          </a:p>
          <a:p>
            <a:r>
              <a:rPr lang="en-US" sz="2000" dirty="0">
                <a:effectLst/>
              </a:rPr>
              <a:t>Neal RM (1994) Bayesian Learning for Neural Networks. </a:t>
            </a:r>
          </a:p>
          <a:p>
            <a:r>
              <a:rPr lang="en-US" sz="2000" dirty="0">
                <a:effectLst/>
              </a:rPr>
              <a:t>Lee J, et al. (2018) Deep neural networks as Gaussian processes. </a:t>
            </a:r>
            <a:r>
              <a:rPr lang="en-US" sz="2000" i="1" dirty="0">
                <a:effectLst/>
              </a:rPr>
              <a:t>6th Int Conf Learn Represent ICLR 2018 - Conf Track Proc</a:t>
            </a:r>
            <a:r>
              <a:rPr lang="en-US" sz="2000" dirty="0">
                <a:effectLst/>
              </a:rPr>
              <a:t>.</a:t>
            </a:r>
          </a:p>
          <a:p>
            <a:endParaRPr lang="en-CA" sz="2000" dirty="0"/>
          </a:p>
          <a:p>
            <a:pPr marL="0" indent="0">
              <a:buNone/>
            </a:pPr>
            <a:r>
              <a:rPr lang="en-CA" sz="2000" b="1" dirty="0"/>
              <a:t>The NTK</a:t>
            </a:r>
          </a:p>
          <a:p>
            <a:r>
              <a:rPr lang="en-CA" sz="2000" dirty="0"/>
              <a:t>https://rajatvd.github.io/NTK/</a:t>
            </a:r>
          </a:p>
          <a:p>
            <a:r>
              <a:rPr lang="en-CA" sz="2000" dirty="0" err="1">
                <a:effectLst/>
              </a:rPr>
              <a:t>Jacot</a:t>
            </a:r>
            <a:r>
              <a:rPr lang="en-CA" sz="2000" dirty="0">
                <a:effectLst/>
              </a:rPr>
              <a:t> A, Gabriel F, </a:t>
            </a:r>
            <a:r>
              <a:rPr lang="en-CA" sz="2000" dirty="0" err="1">
                <a:effectLst/>
              </a:rPr>
              <a:t>Hongler</a:t>
            </a:r>
            <a:r>
              <a:rPr lang="en-CA" sz="2000" dirty="0">
                <a:effectLst/>
              </a:rPr>
              <a:t> C (2018) Neural tangent kernel: Convergence and generalization in neural networks. </a:t>
            </a:r>
            <a:r>
              <a:rPr lang="en-CA" sz="2000" i="1" dirty="0">
                <a:effectLst/>
              </a:rPr>
              <a:t>Adv Neural Inf Process Syst</a:t>
            </a:r>
            <a:r>
              <a:rPr lang="en-CA" sz="2000" dirty="0">
                <a:effectLst/>
              </a:rPr>
              <a:t> 2018-Decem(5):8571–8580.</a:t>
            </a:r>
          </a:p>
          <a:p>
            <a:r>
              <a:rPr lang="en-US" sz="2000" dirty="0">
                <a:effectLst/>
              </a:rPr>
              <a:t>Arora S, et al. (2019) On Exact Computation with an Infinitely Wide Neural Net. (</a:t>
            </a:r>
            <a:r>
              <a:rPr lang="en-US" sz="2000" dirty="0" err="1">
                <a:effectLst/>
              </a:rPr>
              <a:t>NeurIPS</a:t>
            </a:r>
            <a:r>
              <a:rPr lang="en-US" sz="2000" dirty="0">
                <a:effectLst/>
              </a:rPr>
              <a:t>). Available at: http://arxiv.org/abs/1904.11955.</a:t>
            </a:r>
            <a:endParaRPr lang="en-CA" sz="2000" dirty="0"/>
          </a:p>
          <a:p>
            <a:endParaRPr lang="en-CA" sz="2000" dirty="0"/>
          </a:p>
        </p:txBody>
      </p:sp>
    </p:spTree>
    <p:extLst>
      <p:ext uri="{BB962C8B-B14F-4D97-AF65-F5344CB8AC3E}">
        <p14:creationId xmlns:p14="http://schemas.microsoft.com/office/powerpoint/2010/main" val="3453490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C5523-7F77-450D-BAA2-EB8059FC4956}"/>
              </a:ext>
            </a:extLst>
          </p:cNvPr>
          <p:cNvSpPr>
            <a:spLocks noGrp="1"/>
          </p:cNvSpPr>
          <p:nvPr>
            <p:ph type="title"/>
          </p:nvPr>
        </p:nvSpPr>
        <p:spPr/>
        <p:txBody>
          <a:bodyPr/>
          <a:lstStyle/>
          <a:p>
            <a:r>
              <a:rPr lang="en-US" dirty="0"/>
              <a:t>Perplexing behaviour of neural nets</a:t>
            </a:r>
            <a:endParaRPr lang="en-CA" dirty="0"/>
          </a:p>
        </p:txBody>
      </p:sp>
      <p:sp>
        <p:nvSpPr>
          <p:cNvPr id="3" name="Content Placeholder 2">
            <a:extLst>
              <a:ext uri="{FF2B5EF4-FFF2-40B4-BE49-F238E27FC236}">
                <a16:creationId xmlns:a16="http://schemas.microsoft.com/office/drawing/2014/main" id="{FFDAF5B7-6154-4EA1-A91B-A87F5E90BC05}"/>
              </a:ext>
            </a:extLst>
          </p:cNvPr>
          <p:cNvSpPr>
            <a:spLocks noGrp="1"/>
          </p:cNvSpPr>
          <p:nvPr>
            <p:ph idx="1"/>
          </p:nvPr>
        </p:nvSpPr>
        <p:spPr/>
        <p:txBody>
          <a:bodyPr/>
          <a:lstStyle/>
          <a:p>
            <a:r>
              <a:rPr lang="en-US" dirty="0"/>
              <a:t>Neural networks are grossly overparameterized and yet in many applications they generalize better than any other models to unseen data</a:t>
            </a:r>
          </a:p>
          <a:p>
            <a:r>
              <a:rPr lang="en-US" dirty="0"/>
              <a:t>If you watch the weights and biases of a neural network during its training, you will see that the values hardly change at all over the course of training</a:t>
            </a:r>
          </a:p>
          <a:p>
            <a:pPr lvl="1"/>
            <a:r>
              <a:rPr lang="en-US" dirty="0"/>
              <a:t>This is more and more true as the size of the layers gets larger</a:t>
            </a:r>
            <a:endParaRPr lang="en-CA" dirty="0"/>
          </a:p>
        </p:txBody>
      </p:sp>
    </p:spTree>
    <p:extLst>
      <p:ext uri="{BB962C8B-B14F-4D97-AF65-F5344CB8AC3E}">
        <p14:creationId xmlns:p14="http://schemas.microsoft.com/office/powerpoint/2010/main" val="1489486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12469D-A0F4-41E3-80D6-5364D7FBFE2E}"/>
              </a:ext>
            </a:extLst>
          </p:cNvPr>
          <p:cNvSpPr>
            <a:spLocks noGrp="1"/>
          </p:cNvSpPr>
          <p:nvPr>
            <p:ph type="title"/>
          </p:nvPr>
        </p:nvSpPr>
        <p:spPr>
          <a:xfrm>
            <a:off x="838200" y="2766218"/>
            <a:ext cx="10515600" cy="1325563"/>
          </a:xfrm>
        </p:spPr>
        <p:txBody>
          <a:bodyPr/>
          <a:lstStyle/>
          <a:p>
            <a:r>
              <a:rPr lang="en-US" dirty="0"/>
              <a:t>Goal: offer reasons for this strange behaviour</a:t>
            </a:r>
            <a:endParaRPr lang="en-CA" dirty="0"/>
          </a:p>
        </p:txBody>
      </p:sp>
    </p:spTree>
    <p:extLst>
      <p:ext uri="{BB962C8B-B14F-4D97-AF65-F5344CB8AC3E}">
        <p14:creationId xmlns:p14="http://schemas.microsoft.com/office/powerpoint/2010/main" val="169648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1D7DB-A34A-4511-8FB6-2A3E7E93D57F}"/>
              </a:ext>
            </a:extLst>
          </p:cNvPr>
          <p:cNvSpPr>
            <a:spLocks noGrp="1"/>
          </p:cNvSpPr>
          <p:nvPr>
            <p:ph type="title"/>
          </p:nvPr>
        </p:nvSpPr>
        <p:spPr/>
        <p:txBody>
          <a:bodyPr/>
          <a:lstStyle/>
          <a:p>
            <a:r>
              <a:rPr lang="en-US" dirty="0"/>
              <a:t>Linear Approximation of a FFNN</a:t>
            </a:r>
            <a:endParaRPr lang="en-CA"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76EEB1-C22F-43EE-8189-5EA2DCEF2450}"/>
                  </a:ext>
                </a:extLst>
              </p:cNvPr>
              <p:cNvSpPr>
                <a:spLocks noGrp="1"/>
              </p:cNvSpPr>
              <p:nvPr>
                <p:ph idx="1"/>
              </p:nvPr>
            </p:nvSpPr>
            <p:spPr/>
            <p:txBody>
              <a:bodyPr/>
              <a:lstStyle/>
              <a:p>
                <a:pPr marL="0" indent="0">
                  <a:buNone/>
                </a:pPr>
                <a:r>
                  <a:rPr lang="en-US" b="0" dirty="0"/>
                  <a:t>We can linearly approximate our neural net near its initial weights</a:t>
                </a:r>
              </a:p>
              <a:p>
                <a:pPr marL="0" indent="0">
                  <a:buNone/>
                </a:pPr>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𝑤</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sub>
                          </m:sSub>
                        </m:e>
                      </m:d>
                      <m:r>
                        <a:rPr lang="en-US" b="0" i="1" smtClean="0">
                          <a:latin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m:rPr>
                              <m:sty m:val="p"/>
                            </m:rPr>
                            <a:rPr lang="en-US" b="0"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𝑤</m:t>
                          </m:r>
                        </m:sub>
                      </m:sSub>
                      <m:r>
                        <a:rPr lang="en-US" b="0" i="1" smtClean="0">
                          <a:latin typeface="Cambria Math" panose="02040503050406030204" pitchFamily="18" charset="0"/>
                          <a:ea typeface="Cambria Math" panose="02040503050406030204" pitchFamily="18" charset="0"/>
                        </a:rPr>
                        <m:t>𝑓</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𝑤</m:t>
                              </m:r>
                            </m:e>
                          </m:d>
                        </m:e>
                        <m:sup>
                          <m:r>
                            <a:rPr lang="en-US" b="0" i="1" smtClean="0">
                              <a:latin typeface="Cambria Math" panose="02040503050406030204" pitchFamily="18" charset="0"/>
                              <a:ea typeface="Cambria Math" panose="02040503050406030204" pitchFamily="18" charset="0"/>
                            </a:rPr>
                            <m:t>𝑇</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oMath>
                  </m:oMathPara>
                </a14:m>
                <a:endParaRPr lang="en-CA" dirty="0"/>
              </a:p>
            </p:txBody>
          </p:sp>
        </mc:Choice>
        <mc:Fallback xmlns="">
          <p:sp>
            <p:nvSpPr>
              <p:cNvPr id="3" name="Content Placeholder 2">
                <a:extLst>
                  <a:ext uri="{FF2B5EF4-FFF2-40B4-BE49-F238E27FC236}">
                    <a16:creationId xmlns:a16="http://schemas.microsoft.com/office/drawing/2014/main" id="{FE76EEB1-C22F-43EE-8189-5EA2DCEF2450}"/>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CA">
                    <a:noFill/>
                  </a:rPr>
                  <a:t> </a:t>
                </a:r>
              </a:p>
            </p:txBody>
          </p:sp>
        </mc:Fallback>
      </mc:AlternateContent>
    </p:spTree>
    <p:extLst>
      <p:ext uri="{BB962C8B-B14F-4D97-AF65-F5344CB8AC3E}">
        <p14:creationId xmlns:p14="http://schemas.microsoft.com/office/powerpoint/2010/main" val="2041267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2181D-64DD-4395-AE98-7FDBD2560183}"/>
              </a:ext>
            </a:extLst>
          </p:cNvPr>
          <p:cNvSpPr>
            <a:spLocks noGrp="1"/>
          </p:cNvSpPr>
          <p:nvPr>
            <p:ph type="title"/>
          </p:nvPr>
        </p:nvSpPr>
        <p:spPr/>
        <p:txBody>
          <a:bodyPr/>
          <a:lstStyle/>
          <a:p>
            <a:r>
              <a:rPr lang="en-US" dirty="0"/>
              <a:t>Linear Approximation of a FFNN</a:t>
            </a:r>
            <a:endParaRPr lang="en-CA"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45145E-9F14-48F7-94D0-B921738E0EA1}"/>
                  </a:ext>
                </a:extLst>
              </p:cNvPr>
              <p:cNvSpPr>
                <a:spLocks noGrp="1"/>
              </p:cNvSpPr>
              <p:nvPr>
                <p:ph idx="1"/>
              </p:nvPr>
            </p:nvSpPr>
            <p:spPr/>
            <p:txBody>
              <a:bodyPr>
                <a:normAutofit lnSpcReduction="10000"/>
              </a:bodyPr>
              <a:lstStyle/>
              <a:p>
                <a:pPr marL="0" indent="0">
                  <a:buNone/>
                </a:pPr>
                <a:r>
                  <a:rPr lang="en-US" dirty="0"/>
                  <a:t>When is this linearized form of our NN a good approximation?</a:t>
                </a:r>
              </a:p>
              <a:p>
                <a:pPr lvl="1"/>
                <a:r>
                  <a:rPr lang="en-US" sz="2000" dirty="0"/>
                  <a:t>When the </a:t>
                </a:r>
                <a:r>
                  <a:rPr lang="en-US" sz="2000" b="1" dirty="0"/>
                  <a:t>relative</a:t>
                </a:r>
                <a:r>
                  <a:rPr lang="en-US" sz="2000" dirty="0"/>
                  <a:t> change in the gradient is constant over the course of training</a:t>
                </a:r>
              </a:p>
              <a:p>
                <a:pPr marL="457200" lvl="1" indent="0">
                  <a:buNone/>
                </a:pPr>
                <a:endParaRPr lang="en-US" sz="2000" dirty="0"/>
              </a:p>
              <a:p>
                <a:pPr marL="457200" lvl="1" indent="0">
                  <a:buNone/>
                </a:pPr>
                <a:r>
                  <a:rPr lang="en-US" sz="2000" dirty="0"/>
                  <a:t>The relative change in the gradient, </a:t>
                </a:r>
                <a14:m>
                  <m:oMath xmlns:m="http://schemas.openxmlformats.org/officeDocument/2006/math">
                    <m:r>
                      <a:rPr lang="en-US" sz="2000" b="0" i="1" smtClean="0">
                        <a:latin typeface="Cambria Math" panose="02040503050406030204" pitchFamily="18" charset="0"/>
                      </a:rPr>
                      <m:t>𝜅</m:t>
                    </m:r>
                  </m:oMath>
                </a14:m>
                <a:r>
                  <a:rPr lang="en-US" sz="2000" dirty="0"/>
                  <a:t>, is given by</a:t>
                </a:r>
              </a:p>
              <a:p>
                <a:pPr marL="457200" lvl="1" indent="0">
                  <a:buNone/>
                </a:pPr>
                <a:endParaRPr lang="en-US" sz="2000" dirty="0"/>
              </a:p>
              <a:p>
                <a:pPr marL="457200" lvl="1"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𝜅</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d>
                            <m:dPr>
                              <m:begChr m:val="|"/>
                              <m:endChr m:val="|"/>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𝐽𝑎𝑐𝑜𝑏𝑖𝑎𝑛</m:t>
                                      </m:r>
                                    </m:e>
                                  </m:d>
                                </m:num>
                                <m:den>
                                  <m:r>
                                    <a:rPr lang="en-US" sz="2000" b="0" i="1" smtClean="0">
                                      <a:latin typeface="Cambria Math" panose="02040503050406030204" pitchFamily="18" charset="0"/>
                                    </a:rPr>
                                    <m:t>𝜕</m:t>
                                  </m:r>
                                  <m:r>
                                    <a:rPr lang="en-US" sz="2000" b="0" i="1" smtClean="0">
                                      <a:latin typeface="Cambria Math" panose="02040503050406030204" pitchFamily="18" charset="0"/>
                                    </a:rPr>
                                    <m:t>𝑤</m:t>
                                  </m:r>
                                </m:den>
                              </m:f>
                            </m:e>
                          </m:d>
                        </m:num>
                        <m:den>
                          <m:r>
                            <a:rPr lang="en-US" sz="2000" b="0" i="1" smtClean="0">
                              <a:latin typeface="Cambria Math" panose="02040503050406030204" pitchFamily="18" charset="0"/>
                            </a:rPr>
                            <m:t>|</m:t>
                          </m:r>
                          <m:r>
                            <a:rPr lang="en-US" sz="2000" b="0" i="1" smtClean="0">
                              <a:latin typeface="Cambria Math" panose="02040503050406030204" pitchFamily="18" charset="0"/>
                            </a:rPr>
                            <m:t>𝐽𝑎𝑐𝑜𝑏𝑖𝑎𝑛</m:t>
                          </m:r>
                          <m:r>
                            <a:rPr lang="en-US" sz="2000" b="0" i="1" smtClean="0">
                              <a:latin typeface="Cambria Math" panose="02040503050406030204" pitchFamily="18" charset="0"/>
                            </a:rPr>
                            <m:t>|</m:t>
                          </m:r>
                        </m:den>
                      </m:f>
                      <m:r>
                        <a:rPr lang="en-US" sz="2000" b="0" i="1" smtClean="0">
                          <a:latin typeface="Cambria Math" panose="02040503050406030204" pitchFamily="18" charset="0"/>
                        </a:rPr>
                        <m:t> |</m:t>
                      </m:r>
                      <m:r>
                        <a:rPr lang="en-US" sz="2000" b="0" i="1" smtClean="0">
                          <a:latin typeface="Cambria Math" panose="02040503050406030204" pitchFamily="18" charset="0"/>
                        </a:rPr>
                        <m:t>𝑤</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oMath>
                  </m:oMathPara>
                </a14:m>
                <a:endParaRPr lang="en-US" sz="2000" dirty="0"/>
              </a:p>
              <a:p>
                <a:pPr marL="457200" lvl="1" indent="0">
                  <a:buNone/>
                </a:pPr>
                <a:endParaRPr lang="en-US" sz="2000" dirty="0"/>
              </a:p>
              <a:p>
                <a:pPr marL="457200" lvl="1"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𝜅</m:t>
                      </m:r>
                      <m:r>
                        <a:rPr lang="en-US" sz="2000" b="0" i="1" smtClean="0">
                          <a:latin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d>
                            <m:dPr>
                              <m:begChr m:val="|"/>
                              <m:endChr m:val="|"/>
                              <m:ctrlPr>
                                <a:rPr lang="en-US" sz="2000" b="0" i="1" smtClean="0">
                                  <a:latin typeface="Cambria Math" panose="02040503050406030204" pitchFamily="18" charset="0"/>
                                  <a:ea typeface="Cambria Math" panose="02040503050406030204" pitchFamily="18" charset="0"/>
                                </a:rPr>
                              </m:ctrlPr>
                            </m:dPr>
                            <m:e>
                              <m:sSubSup>
                                <m:sSubSupPr>
                                  <m:ctrlPr>
                                    <a:rPr lang="en-US" sz="2000" b="0" i="1" smtClean="0">
                                      <a:latin typeface="Cambria Math" panose="02040503050406030204" pitchFamily="18" charset="0"/>
                                      <a:ea typeface="Cambria Math" panose="02040503050406030204" pitchFamily="18" charset="0"/>
                                    </a:rPr>
                                  </m:ctrlPr>
                                </m:sSubSupPr>
                                <m:e>
                                  <m:r>
                                    <m:rPr>
                                      <m:sty m:val="p"/>
                                    </m:rPr>
                                    <a:rPr lang="en-US" sz="2000" b="0" i="1" smtClean="0">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ea typeface="Cambria Math" panose="02040503050406030204" pitchFamily="18" charset="0"/>
                                    </a:rPr>
                                    <m:t>𝑤</m:t>
                                  </m:r>
                                </m:sub>
                                <m:sup>
                                  <m:r>
                                    <a:rPr lang="en-US" sz="2000" b="0" i="1" smtClean="0">
                                      <a:latin typeface="Cambria Math" panose="02040503050406030204" pitchFamily="18" charset="0"/>
                                      <a:ea typeface="Cambria Math" panose="02040503050406030204" pitchFamily="18" charset="0"/>
                                    </a:rPr>
                                    <m:t>2</m:t>
                                  </m:r>
                                </m:sup>
                              </m:sSubSup>
                              <m:r>
                                <a:rPr lang="en-US" sz="2000" b="0" i="1" smtClean="0">
                                  <a:latin typeface="Cambria Math" panose="02040503050406030204" pitchFamily="18" charset="0"/>
                                  <a:ea typeface="Cambria Math" panose="02040503050406030204" pitchFamily="18" charset="0"/>
                                </a:rPr>
                                <m:t>𝑓</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0</m:t>
                                      </m:r>
                                    </m:sub>
                                  </m:sSub>
                                </m:e>
                              </m:d>
                            </m:e>
                          </m:d>
                        </m:num>
                        <m:den>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1" smtClean="0">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ea typeface="Cambria Math" panose="02040503050406030204" pitchFamily="18" charset="0"/>
                                </a:rPr>
                                <m:t>𝑤</m:t>
                              </m:r>
                            </m:sub>
                          </m:sSub>
                          <m:r>
                            <a:rPr lang="en-US" sz="2000" b="0" i="1" smtClean="0">
                              <a:latin typeface="Cambria Math" panose="02040503050406030204" pitchFamily="18" charset="0"/>
                              <a:ea typeface="Cambria Math" panose="02040503050406030204" pitchFamily="18" charset="0"/>
                            </a:rPr>
                            <m:t>𝑓</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0</m:t>
                              </m:r>
                            </m:sub>
                          </m:sSub>
                          <m:r>
                            <a:rPr lang="en-US" sz="2000" b="0" i="1" smtClean="0">
                              <a:latin typeface="Cambria Math" panose="02040503050406030204" pitchFamily="18" charset="0"/>
                              <a:ea typeface="Cambria Math" panose="02040503050406030204" pitchFamily="18" charset="0"/>
                            </a:rPr>
                            <m:t>)|</m:t>
                          </m:r>
                        </m:den>
                      </m:f>
                      <m:f>
                        <m:fPr>
                          <m:ctrlPr>
                            <a:rPr lang="en-US" sz="2000" b="0" i="1" smtClean="0">
                              <a:latin typeface="Cambria Math" panose="02040503050406030204" pitchFamily="18" charset="0"/>
                              <a:ea typeface="Cambria Math" panose="02040503050406030204" pitchFamily="18" charset="0"/>
                            </a:rPr>
                          </m:ctrlPr>
                        </m:fPr>
                        <m:num>
                          <m:d>
                            <m:dPr>
                              <m:begChr m:val="|"/>
                              <m:endChr m:val="|"/>
                              <m:ctrlPr>
                                <a:rPr lang="en-US" sz="2000" b="0" i="1" smtClean="0">
                                  <a:latin typeface="Cambria Math" panose="02040503050406030204" pitchFamily="18" charset="0"/>
                                  <a:ea typeface="Cambria Math" panose="02040503050406030204" pitchFamily="18" charset="0"/>
                                </a:rPr>
                              </m:ctrlPr>
                            </m:dPr>
                            <m:e>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𝑓</m:t>
                                  </m:r>
                                </m:e>
                              </m:acc>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𝑓</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0</m:t>
                                      </m:r>
                                    </m:sub>
                                  </m:sSub>
                                </m:e>
                              </m:d>
                            </m:e>
                          </m:d>
                        </m:num>
                        <m:den>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1" smtClean="0">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ea typeface="Cambria Math" panose="02040503050406030204" pitchFamily="18" charset="0"/>
                                </a:rPr>
                                <m:t>𝑤</m:t>
                              </m:r>
                            </m:sub>
                          </m:sSub>
                          <m:r>
                            <a:rPr lang="en-US" sz="2000" b="0" i="1" smtClean="0">
                              <a:latin typeface="Cambria Math" panose="02040503050406030204" pitchFamily="18" charset="0"/>
                              <a:ea typeface="Cambria Math" panose="02040503050406030204" pitchFamily="18" charset="0"/>
                            </a:rPr>
                            <m:t>𝑓</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0</m:t>
                              </m:r>
                            </m:sub>
                          </m:sSub>
                          <m:r>
                            <a:rPr lang="en-US" sz="2000" b="0" i="1" smtClean="0">
                              <a:latin typeface="Cambria Math" panose="02040503050406030204" pitchFamily="18" charset="0"/>
                              <a:ea typeface="Cambria Math" panose="02040503050406030204" pitchFamily="18" charset="0"/>
                            </a:rPr>
                            <m:t>)|</m:t>
                          </m:r>
                        </m:den>
                      </m:f>
                    </m:oMath>
                  </m:oMathPara>
                </a14:m>
                <a:endParaRPr lang="en-US" sz="2000" dirty="0"/>
              </a:p>
              <a:p>
                <a:pPr marL="457200" lvl="1" indent="0">
                  <a:buNone/>
                </a:pPr>
                <a:endParaRPr lang="en-US" sz="2000" dirty="0"/>
              </a:p>
              <a:p>
                <a:pPr marL="457200" lvl="1"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𝜅</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ea typeface="Cambria Math" panose="02040503050406030204" pitchFamily="18" charset="0"/>
                            </a:rPr>
                          </m:ctrlPr>
                        </m:dPr>
                        <m:e>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𝑓</m:t>
                              </m:r>
                            </m:e>
                          </m:acc>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𝑓</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0</m:t>
                                  </m:r>
                                </m:sub>
                              </m:sSub>
                            </m:e>
                          </m:d>
                        </m:e>
                      </m:d>
                      <m:f>
                        <m:fPr>
                          <m:ctrlPr>
                            <a:rPr lang="en-US" sz="2000" b="0" i="1" smtClean="0">
                              <a:latin typeface="Cambria Math" panose="02040503050406030204" pitchFamily="18" charset="0"/>
                              <a:ea typeface="Cambria Math" panose="02040503050406030204" pitchFamily="18" charset="0"/>
                            </a:rPr>
                          </m:ctrlPr>
                        </m:fPr>
                        <m:num>
                          <m:d>
                            <m:dPr>
                              <m:begChr m:val="|"/>
                              <m:endChr m:val="|"/>
                              <m:ctrlPr>
                                <a:rPr lang="en-US" sz="2000" b="0" i="1" smtClean="0">
                                  <a:latin typeface="Cambria Math" panose="02040503050406030204" pitchFamily="18" charset="0"/>
                                  <a:ea typeface="Cambria Math" panose="02040503050406030204" pitchFamily="18" charset="0"/>
                                </a:rPr>
                              </m:ctrlPr>
                            </m:dPr>
                            <m:e>
                              <m:sSubSup>
                                <m:sSubSupPr>
                                  <m:ctrlPr>
                                    <a:rPr lang="en-US" sz="2000" b="0" i="1" smtClean="0">
                                      <a:latin typeface="Cambria Math" panose="02040503050406030204" pitchFamily="18" charset="0"/>
                                      <a:ea typeface="Cambria Math" panose="02040503050406030204" pitchFamily="18" charset="0"/>
                                    </a:rPr>
                                  </m:ctrlPr>
                                </m:sSubSupPr>
                                <m:e>
                                  <m:r>
                                    <m:rPr>
                                      <m:sty m:val="p"/>
                                    </m:rPr>
                                    <a:rPr lang="en-US" sz="2000" b="0" i="1" smtClean="0">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ea typeface="Cambria Math" panose="02040503050406030204" pitchFamily="18" charset="0"/>
                                    </a:rPr>
                                    <m:t>𝑤</m:t>
                                  </m:r>
                                </m:sub>
                                <m:sup>
                                  <m:r>
                                    <a:rPr lang="en-US" sz="2000" b="0" i="1" smtClean="0">
                                      <a:latin typeface="Cambria Math" panose="02040503050406030204" pitchFamily="18" charset="0"/>
                                      <a:ea typeface="Cambria Math" panose="02040503050406030204" pitchFamily="18" charset="0"/>
                                    </a:rPr>
                                    <m:t>2</m:t>
                                  </m:r>
                                </m:sup>
                              </m:sSubSup>
                              <m:r>
                                <a:rPr lang="en-US" sz="2000" b="0" i="1" smtClean="0">
                                  <a:latin typeface="Cambria Math" panose="02040503050406030204" pitchFamily="18" charset="0"/>
                                  <a:ea typeface="Cambria Math" panose="02040503050406030204" pitchFamily="18" charset="0"/>
                                </a:rPr>
                                <m:t>𝑓</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0</m:t>
                                      </m:r>
                                    </m:sub>
                                  </m:sSub>
                                </m:e>
                              </m:d>
                            </m:e>
                          </m:d>
                        </m:num>
                        <m:den>
                          <m:sSup>
                            <m:sSupPr>
                              <m:ctrlPr>
                                <a:rPr lang="en-US" sz="2000" b="0" i="1" smtClean="0">
                                  <a:latin typeface="Cambria Math" panose="02040503050406030204" pitchFamily="18" charset="0"/>
                                  <a:ea typeface="Cambria Math" panose="02040503050406030204" pitchFamily="18" charset="0"/>
                                </a:rPr>
                              </m:ctrlPr>
                            </m:sSupPr>
                            <m:e>
                              <m:d>
                                <m:dPr>
                                  <m:begChr m:val="|"/>
                                  <m:endChr m:val="|"/>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1" smtClean="0">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ea typeface="Cambria Math" panose="02040503050406030204" pitchFamily="18" charset="0"/>
                                        </a:rPr>
                                        <m:t>𝑤</m:t>
                                      </m:r>
                                    </m:sub>
                                  </m:sSub>
                                  <m:r>
                                    <a:rPr lang="en-US" sz="2000" b="0" i="1" smtClean="0">
                                      <a:latin typeface="Cambria Math" panose="02040503050406030204" pitchFamily="18" charset="0"/>
                                      <a:ea typeface="Cambria Math" panose="02040503050406030204" pitchFamily="18" charset="0"/>
                                    </a:rPr>
                                    <m:t>𝑓</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0</m:t>
                                          </m:r>
                                        </m:sub>
                                      </m:sSub>
                                    </m:e>
                                  </m:d>
                                </m:e>
                              </m:d>
                            </m:e>
                            <m:sup>
                              <m:r>
                                <a:rPr lang="en-US" sz="2000" b="0" i="1" smtClean="0">
                                  <a:latin typeface="Cambria Math" panose="02040503050406030204" pitchFamily="18" charset="0"/>
                                  <a:ea typeface="Cambria Math" panose="02040503050406030204" pitchFamily="18" charset="0"/>
                                </a:rPr>
                                <m:t>2</m:t>
                              </m:r>
                            </m:sup>
                          </m:sSup>
                        </m:den>
                      </m:f>
                    </m:oMath>
                  </m:oMathPara>
                </a14:m>
                <a:endParaRPr lang="en-US" sz="2000" dirty="0"/>
              </a:p>
              <a:p>
                <a:pPr marL="457200" lvl="1" indent="0">
                  <a:buNone/>
                </a:pPr>
                <a:endParaRPr lang="en-CA" sz="2000" dirty="0"/>
              </a:p>
            </p:txBody>
          </p:sp>
        </mc:Choice>
        <mc:Fallback xmlns="">
          <p:sp>
            <p:nvSpPr>
              <p:cNvPr id="3" name="Content Placeholder 2">
                <a:extLst>
                  <a:ext uri="{FF2B5EF4-FFF2-40B4-BE49-F238E27FC236}">
                    <a16:creationId xmlns:a16="http://schemas.microsoft.com/office/drawing/2014/main" id="{D645145E-9F14-48F7-94D0-B921738E0EA1}"/>
                  </a:ext>
                </a:extLst>
              </p:cNvPr>
              <p:cNvSpPr>
                <a:spLocks noGrp="1" noRot="1" noChangeAspect="1" noMove="1" noResize="1" noEditPoints="1" noAdjustHandles="1" noChangeArrowheads="1" noChangeShapeType="1" noTextEdit="1"/>
              </p:cNvSpPr>
              <p:nvPr>
                <p:ph idx="1"/>
              </p:nvPr>
            </p:nvSpPr>
            <p:spPr>
              <a:blipFill>
                <a:blip r:embed="rId2"/>
                <a:stretch>
                  <a:fillRect l="-1217" t="-3081"/>
                </a:stretch>
              </a:blipFill>
            </p:spPr>
            <p:txBody>
              <a:bodyPr/>
              <a:lstStyle/>
              <a:p>
                <a:r>
                  <a:rPr lang="en-CA">
                    <a:noFill/>
                  </a:rPr>
                  <a:t> </a:t>
                </a:r>
              </a:p>
            </p:txBody>
          </p:sp>
        </mc:Fallback>
      </mc:AlternateContent>
      <p:sp>
        <p:nvSpPr>
          <p:cNvPr id="4" name="Rectangle 3">
            <a:extLst>
              <a:ext uri="{FF2B5EF4-FFF2-40B4-BE49-F238E27FC236}">
                <a16:creationId xmlns:a16="http://schemas.microsoft.com/office/drawing/2014/main" id="{B76CE3D0-3891-416B-87C5-F53BE34B8AF1}"/>
              </a:ext>
            </a:extLst>
          </p:cNvPr>
          <p:cNvSpPr/>
          <p:nvPr/>
        </p:nvSpPr>
        <p:spPr>
          <a:xfrm>
            <a:off x="4002833" y="5327777"/>
            <a:ext cx="3750906" cy="9561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82851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1796-073B-40CA-9D58-97B0670FDF69}"/>
              </a:ext>
            </a:extLst>
          </p:cNvPr>
          <p:cNvSpPr>
            <a:spLocks noGrp="1"/>
          </p:cNvSpPr>
          <p:nvPr>
            <p:ph type="title"/>
          </p:nvPr>
        </p:nvSpPr>
        <p:spPr/>
        <p:txBody>
          <a:bodyPr/>
          <a:lstStyle/>
          <a:p>
            <a:r>
              <a:rPr lang="en-US" dirty="0"/>
              <a:t>Linear Approximation of a FFNN</a:t>
            </a:r>
            <a:endParaRPr lang="en-CA"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6FB088C-0A3B-4033-B747-30C238BA4322}"/>
                  </a:ext>
                </a:extLst>
              </p:cNvPr>
              <p:cNvSpPr>
                <a:spLocks noGrp="1"/>
              </p:cNvSpPr>
              <p:nvPr>
                <p:ph idx="1"/>
              </p:nvPr>
            </p:nvSpPr>
            <p:spPr/>
            <p:txBody>
              <a:bodyPr/>
              <a:lstStyle/>
              <a:p>
                <a:r>
                  <a:rPr lang="en-US" dirty="0"/>
                  <a:t>So we conclude that the linearized model is a good approximation when </a:t>
                </a:r>
                <a14:m>
                  <m:oMath xmlns:m="http://schemas.openxmlformats.org/officeDocument/2006/math">
                    <m:r>
                      <a:rPr lang="en-US" b="0" i="1" smtClean="0">
                        <a:latin typeface="Cambria Math" panose="02040503050406030204" pitchFamily="18" charset="0"/>
                      </a:rPr>
                      <m:t>𝜅</m:t>
                    </m:r>
                    <m:r>
                      <a:rPr lang="en-US" b="0" i="1" smtClean="0">
                        <a:latin typeface="Cambria Math" panose="02040503050406030204" pitchFamily="18" charset="0"/>
                      </a:rPr>
                      <m:t>≪1</m:t>
                    </m:r>
                  </m:oMath>
                </a14:m>
                <a:endParaRPr lang="en-CA" dirty="0"/>
              </a:p>
              <a:p>
                <a:pPr lvl="1"/>
                <a:r>
                  <a:rPr lang="en-CA" dirty="0"/>
                  <a:t>Intuitively, this occurs when the change in model parameters needed for the model to match the target output (i.e.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𝑤</m:t>
                        </m:r>
                      </m:e>
                    </m:d>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oMath>
                </a14:m>
                <a:r>
                  <a:rPr lang="en-CA" dirty="0"/>
                  <a:t>) negligibly changes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m:rPr>
                            <m:sty m:val="p"/>
                          </m:rPr>
                          <a:rPr lang="en-CA"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𝑤</m:t>
                        </m:r>
                      </m:sub>
                    </m:sSub>
                    <m:r>
                      <a:rPr lang="en-US" b="0" i="1" smtClean="0">
                        <a:latin typeface="Cambria Math" panose="02040503050406030204" pitchFamily="18" charset="0"/>
                        <a:ea typeface="Cambria Math" panose="02040503050406030204" pitchFamily="18" charset="0"/>
                      </a:rPr>
                      <m:t>𝑓</m:t>
                    </m:r>
                  </m:oMath>
                </a14:m>
                <a:endParaRPr lang="en-CA" dirty="0"/>
              </a:p>
              <a:p>
                <a:pPr lvl="1"/>
                <a:endParaRPr lang="en-CA" dirty="0"/>
              </a:p>
              <a:p>
                <a:pPr lvl="1"/>
                <a:r>
                  <a:rPr lang="en-CA" dirty="0"/>
                  <a:t>It can be shown (see Neal 1994) that for a single layer of width </a:t>
                </a:r>
                <a14:m>
                  <m:oMath xmlns:m="http://schemas.openxmlformats.org/officeDocument/2006/math">
                    <m:r>
                      <a:rPr lang="en-US" b="0" i="1" smtClean="0">
                        <a:latin typeface="Cambria Math" panose="02040503050406030204" pitchFamily="18" charset="0"/>
                      </a:rPr>
                      <m:t>𝑚</m:t>
                    </m:r>
                  </m:oMath>
                </a14:m>
                <a:r>
                  <a:rPr lang="en-CA" dirty="0"/>
                  <a:t> and initial weights,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sub>
                    </m:sSub>
                  </m:oMath>
                </a14:m>
                <a:r>
                  <a:rPr lang="en-CA" dirty="0"/>
                  <a:t>, taken from a Gaussian distribution that:</a:t>
                </a:r>
              </a:p>
              <a:p>
                <a:pPr marL="457200" lvl="1" indent="0" algn="ctr">
                  <a:buNone/>
                </a:pPr>
                <a:r>
                  <a:rPr lang="en-CA" dirty="0"/>
                  <a:t> </a:t>
                </a:r>
                <a14:m>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lim</m:t>
                            </m:r>
                          </m:e>
                          <m:lim>
                            <m:r>
                              <a:rPr lang="en-US" b="0" i="1" smtClean="0">
                                <a:latin typeface="Cambria Math" panose="02040503050406030204" pitchFamily="18" charset="0"/>
                              </a:rPr>
                              <m:t>𝑚</m:t>
                            </m:r>
                            <m:r>
                              <a:rPr lang="en-US" b="0" i="1" smtClean="0">
                                <a:latin typeface="Cambria Math" panose="02040503050406030204" pitchFamily="18" charset="0"/>
                              </a:rPr>
                              <m:t>→0</m:t>
                            </m:r>
                          </m:lim>
                        </m:limLow>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𝜅</m:t>
                            </m:r>
                          </m:e>
                        </m:d>
                      </m:e>
                    </m:func>
                    <m:r>
                      <a:rPr lang="en-US" b="0" i="1" smtClean="0">
                        <a:latin typeface="Cambria Math" panose="02040503050406030204" pitchFamily="18" charset="0"/>
                      </a:rPr>
                      <m:t>=0</m:t>
                    </m:r>
                  </m:oMath>
                </a14:m>
                <a:endParaRPr lang="en-CA" dirty="0"/>
              </a:p>
            </p:txBody>
          </p:sp>
        </mc:Choice>
        <mc:Fallback xmlns="">
          <p:sp>
            <p:nvSpPr>
              <p:cNvPr id="3" name="Content Placeholder 2">
                <a:extLst>
                  <a:ext uri="{FF2B5EF4-FFF2-40B4-BE49-F238E27FC236}">
                    <a16:creationId xmlns:a16="http://schemas.microsoft.com/office/drawing/2014/main" id="{86FB088C-0A3B-4033-B747-30C238BA4322}"/>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CA">
                    <a:noFill/>
                  </a:rPr>
                  <a:t> </a:t>
                </a:r>
              </a:p>
            </p:txBody>
          </p:sp>
        </mc:Fallback>
      </mc:AlternateContent>
    </p:spTree>
    <p:extLst>
      <p:ext uri="{BB962C8B-B14F-4D97-AF65-F5344CB8AC3E}">
        <p14:creationId xmlns:p14="http://schemas.microsoft.com/office/powerpoint/2010/main" val="557769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A0BE0-D483-4251-A76D-A32CD9517055}"/>
              </a:ext>
            </a:extLst>
          </p:cNvPr>
          <p:cNvSpPr>
            <a:spLocks noGrp="1"/>
          </p:cNvSpPr>
          <p:nvPr>
            <p:ph type="title"/>
          </p:nvPr>
        </p:nvSpPr>
        <p:spPr/>
        <p:txBody>
          <a:bodyPr/>
          <a:lstStyle/>
          <a:p>
            <a:r>
              <a:rPr lang="en-US" dirty="0"/>
              <a:t>Gradient Flow</a:t>
            </a:r>
            <a:endParaRPr lang="en-CA"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ABF078-126D-4D8E-8FBF-BACF4323A1E3}"/>
                  </a:ext>
                </a:extLst>
              </p:cNvPr>
              <p:cNvSpPr>
                <a:spLocks noGrp="1"/>
              </p:cNvSpPr>
              <p:nvPr>
                <p:ph idx="1"/>
              </p:nvPr>
            </p:nvSpPr>
            <p:spPr/>
            <p:txBody>
              <a:bodyPr>
                <a:normAutofit/>
              </a:bodyPr>
              <a:lstStyle/>
              <a:p>
                <a:pPr>
                  <a:spcAft>
                    <a:spcPts val="1000"/>
                  </a:spcAft>
                </a:pPr>
                <a:r>
                  <a:rPr lang="en-US" sz="2400" dirty="0"/>
                  <a:t>Write the gradient descent algorithm for loss function </a:t>
                </a:r>
                <a14:m>
                  <m:oMath xmlns:m="http://schemas.openxmlformats.org/officeDocument/2006/math">
                    <m:r>
                      <a:rPr lang="en-US" sz="2400" b="0" i="1" smtClean="0">
                        <a:latin typeface="Cambria Math" panose="02040503050406030204" pitchFamily="18" charset="0"/>
                      </a:rPr>
                      <m:t>𝐿</m:t>
                    </m:r>
                  </m:oMath>
                </a14:m>
                <a:r>
                  <a:rPr lang="en-CA" sz="2400" dirty="0"/>
                  <a:t> as</a:t>
                </a:r>
                <a:endParaRPr lang="en-US" sz="2400" b="0" i="1" dirty="0">
                  <a:latin typeface="Cambria Math" panose="02040503050406030204" pitchFamily="18" charset="0"/>
                </a:endParaRPr>
              </a:p>
              <a:p>
                <a:pPr marL="0" indent="0">
                  <a:spcAft>
                    <a:spcPts val="1000"/>
                  </a:spcAft>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r>
                        <a:rPr lang="en-US" sz="2400" b="0" i="1" smtClean="0">
                          <a:latin typeface="Cambria Math" panose="02040503050406030204" pitchFamily="18" charset="0"/>
                        </a:rPr>
                        <m:t>𝜂</m:t>
                      </m:r>
                      <m:sSub>
                        <m:sSubPr>
                          <m:ctrlPr>
                            <a:rPr lang="en-US" sz="2400" b="0" i="1" smtClean="0">
                              <a:latin typeface="Cambria Math" panose="02040503050406030204" pitchFamily="18" charset="0"/>
                              <a:ea typeface="Cambria Math" panose="02040503050406030204" pitchFamily="18" charset="0"/>
                            </a:rPr>
                          </m:ctrlPr>
                        </m:sSubPr>
                        <m:e>
                          <m:r>
                            <m:rPr>
                              <m:sty m:val="p"/>
                            </m:rPr>
                            <a:rPr lang="en-US" sz="2400" b="0" i="1" smtClean="0">
                              <a:latin typeface="Cambria Math" panose="02040503050406030204" pitchFamily="18" charset="0"/>
                              <a:ea typeface="Cambria Math" panose="02040503050406030204" pitchFamily="18" charset="0"/>
                            </a:rPr>
                            <m:t>∇</m:t>
                          </m:r>
                        </m:e>
                        <m:sub>
                          <m:r>
                            <a:rPr lang="en-US" sz="2400" b="0" i="1" smtClean="0">
                              <a:latin typeface="Cambria Math" panose="02040503050406030204" pitchFamily="18" charset="0"/>
                              <a:ea typeface="Cambria Math" panose="02040503050406030204" pitchFamily="18" charset="0"/>
                            </a:rPr>
                            <m:t>𝑤</m:t>
                          </m:r>
                        </m:sub>
                      </m:sSub>
                      <m:r>
                        <a:rPr lang="en-US" sz="2400" b="0" i="1" smtClean="0">
                          <a:latin typeface="Cambria Math" panose="02040503050406030204" pitchFamily="18" charset="0"/>
                          <a:ea typeface="Cambria Math" panose="02040503050406030204" pitchFamily="18" charset="0"/>
                        </a:rPr>
                        <m:t>𝐿</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𝑤</m:t>
                          </m:r>
                        </m:e>
                        <m:sub>
                          <m:r>
                            <a:rPr lang="en-US" sz="2400" b="0" i="1" smtClean="0">
                              <a:latin typeface="Cambria Math" panose="02040503050406030204" pitchFamily="18" charset="0"/>
                              <a:ea typeface="Cambria Math" panose="02040503050406030204" pitchFamily="18" charset="0"/>
                            </a:rPr>
                            <m:t>𝑘</m:t>
                          </m:r>
                        </m:sub>
                      </m:sSub>
                      <m:r>
                        <a:rPr lang="en-US" sz="2400" b="0" i="1" smtClean="0">
                          <a:latin typeface="Cambria Math" panose="02040503050406030204" pitchFamily="18" charset="0"/>
                          <a:ea typeface="Cambria Math" panose="02040503050406030204" pitchFamily="18" charset="0"/>
                        </a:rPr>
                        <m:t>)</m:t>
                      </m:r>
                    </m:oMath>
                  </m:oMathPara>
                </a14:m>
                <a:endParaRPr lang="en-CA" sz="2400" dirty="0"/>
              </a:p>
              <a:p>
                <a:pPr>
                  <a:spcAft>
                    <a:spcPts val="1000"/>
                  </a:spcAft>
                </a:pPr>
                <a:r>
                  <a:rPr lang="en-CA" sz="2400" dirty="0"/>
                  <a:t>This can be written as a differential equation if the learning rate </a:t>
                </a:r>
                <a14:m>
                  <m:oMath xmlns:m="http://schemas.openxmlformats.org/officeDocument/2006/math">
                    <m:r>
                      <a:rPr lang="en-US" sz="2400" b="0" i="1" smtClean="0">
                        <a:latin typeface="Cambria Math" panose="02040503050406030204" pitchFamily="18" charset="0"/>
                      </a:rPr>
                      <m:t>𝜂</m:t>
                    </m:r>
                    <m:r>
                      <a:rPr lang="en-US" sz="2400" b="0" i="1" smtClean="0">
                        <a:latin typeface="Cambria Math" panose="02040503050406030204" pitchFamily="18" charset="0"/>
                      </a:rPr>
                      <m:t>≪1</m:t>
                    </m:r>
                  </m:oMath>
                </a14:m>
                <a:endParaRPr lang="en-CA" sz="2400" dirty="0"/>
              </a:p>
              <a:p>
                <a:pPr marL="0" indent="0">
                  <a:spcAft>
                    <a:spcPts val="1000"/>
                  </a:spcAft>
                  <a:buNone/>
                </a:pPr>
                <a14:m>
                  <m:oMathPara xmlns:m="http://schemas.openxmlformats.org/officeDocument/2006/math">
                    <m:oMathParaPr>
                      <m:jc m:val="centerGroup"/>
                    </m:oMathParaPr>
                    <m:oMath xmlns:m="http://schemas.openxmlformats.org/officeDocument/2006/math">
                      <m:acc>
                        <m:accPr>
                          <m:chr m:val="̇"/>
                          <m:ctrlPr>
                            <a:rPr lang="en-CA" sz="2400" i="1" smtClean="0">
                              <a:latin typeface="Cambria Math" panose="02040503050406030204" pitchFamily="18" charset="0"/>
                            </a:rPr>
                          </m:ctrlPr>
                        </m:accPr>
                        <m:e>
                          <m:r>
                            <a:rPr lang="en-US" sz="2400" b="0" i="1" smtClean="0">
                              <a:latin typeface="Cambria Math" panose="02040503050406030204" pitchFamily="18" charset="0"/>
                            </a:rPr>
                            <m:t>𝑤</m:t>
                          </m:r>
                        </m:e>
                      </m:acc>
                      <m:r>
                        <a:rPr lang="en-US" sz="2400" b="0" i="1" smtClean="0">
                          <a:latin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m:rPr>
                              <m:sty m:val="p"/>
                            </m:rPr>
                            <a:rPr lang="en-US" sz="2400" b="0" i="1" smtClean="0">
                              <a:latin typeface="Cambria Math" panose="02040503050406030204" pitchFamily="18" charset="0"/>
                              <a:ea typeface="Cambria Math" panose="02040503050406030204" pitchFamily="18" charset="0"/>
                            </a:rPr>
                            <m:t>∇</m:t>
                          </m:r>
                        </m:e>
                        <m:sub>
                          <m:r>
                            <a:rPr lang="en-US" sz="2400" b="0" i="1" smtClean="0">
                              <a:latin typeface="Cambria Math" panose="02040503050406030204" pitchFamily="18" charset="0"/>
                              <a:ea typeface="Cambria Math" panose="02040503050406030204" pitchFamily="18" charset="0"/>
                            </a:rPr>
                            <m:t>𝑤</m:t>
                          </m:r>
                        </m:sub>
                      </m:sSub>
                      <m:r>
                        <a:rPr lang="en-US" sz="2400" b="0" i="1" smtClean="0">
                          <a:latin typeface="Cambria Math" panose="02040503050406030204" pitchFamily="18" charset="0"/>
                          <a:ea typeface="Cambria Math" panose="02040503050406030204" pitchFamily="18" charset="0"/>
                        </a:rPr>
                        <m:t>𝐿</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𝑤</m:t>
                      </m:r>
                      <m:r>
                        <a:rPr lang="en-US" sz="2400" b="0" i="1" smtClean="0">
                          <a:latin typeface="Cambria Math" panose="02040503050406030204" pitchFamily="18" charset="0"/>
                          <a:ea typeface="Cambria Math" panose="02040503050406030204" pitchFamily="18" charset="0"/>
                        </a:rPr>
                        <m:t>)</m:t>
                      </m:r>
                    </m:oMath>
                  </m:oMathPara>
                </a14:m>
                <a:endParaRPr lang="en-CA" sz="2400" dirty="0"/>
              </a:p>
              <a:p>
                <a:pPr>
                  <a:spcAft>
                    <a:spcPts val="1000"/>
                  </a:spcAft>
                </a:pPr>
                <a:r>
                  <a:rPr lang="en-CA" sz="2400" dirty="0"/>
                  <a:t>If we use mean square error for our loss function, then we find</a:t>
                </a:r>
              </a:p>
              <a:p>
                <a:pPr marL="0" indent="0">
                  <a:spcAft>
                    <a:spcPts val="1000"/>
                  </a:spcAft>
                  <a:buNone/>
                </a:pPr>
                <a14:m>
                  <m:oMathPara xmlns:m="http://schemas.openxmlformats.org/officeDocument/2006/math">
                    <m:oMathParaPr>
                      <m:jc m:val="centerGroup"/>
                    </m:oMathParaPr>
                    <m:oMath xmlns:m="http://schemas.openxmlformats.org/officeDocument/2006/math">
                      <m:acc>
                        <m:accPr>
                          <m:chr m:val="̇"/>
                          <m:ctrlPr>
                            <a:rPr lang="en-CA" sz="2400" i="1" smtClean="0">
                              <a:latin typeface="Cambria Math" panose="02040503050406030204" pitchFamily="18" charset="0"/>
                            </a:rPr>
                          </m:ctrlPr>
                        </m:accPr>
                        <m:e>
                          <m:r>
                            <a:rPr lang="en-US" sz="2400" b="0" i="1" smtClean="0">
                              <a:latin typeface="Cambria Math" panose="02040503050406030204" pitchFamily="18" charset="0"/>
                            </a:rPr>
                            <m:t>𝑤</m:t>
                          </m:r>
                        </m:e>
                      </m:acc>
                      <m:r>
                        <a:rPr lang="en-US" sz="2400" b="0" i="1" smtClean="0">
                          <a:latin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m:rPr>
                              <m:sty m:val="p"/>
                            </m:rPr>
                            <a:rPr lang="en-US" sz="2400" b="0" i="1" smtClean="0">
                              <a:latin typeface="Cambria Math" panose="02040503050406030204" pitchFamily="18" charset="0"/>
                              <a:ea typeface="Cambria Math" panose="02040503050406030204" pitchFamily="18" charset="0"/>
                            </a:rPr>
                            <m:t>∇</m:t>
                          </m:r>
                        </m:e>
                        <m:sub>
                          <m:r>
                            <a:rPr lang="en-US" sz="2400" b="0" i="1" smtClean="0">
                              <a:latin typeface="Cambria Math" panose="02040503050406030204" pitchFamily="18" charset="0"/>
                              <a:ea typeface="Cambria Math" panose="02040503050406030204" pitchFamily="18" charset="0"/>
                            </a:rPr>
                            <m:t>𝑤</m:t>
                          </m:r>
                        </m:sub>
                      </m:sSub>
                      <m:r>
                        <a:rPr lang="en-US" sz="2400" b="0" i="1" smtClean="0">
                          <a:latin typeface="Cambria Math" panose="02040503050406030204" pitchFamily="18" charset="0"/>
                          <a:ea typeface="Cambria Math" panose="02040503050406030204" pitchFamily="18" charset="0"/>
                        </a:rPr>
                        <m:t>𝑓</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𝑤</m:t>
                      </m:r>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𝑓</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𝑤</m:t>
                              </m:r>
                            </m:e>
                          </m:d>
                          <m:r>
                            <a:rPr lang="en-US" sz="2400" b="0" i="1" smtClean="0">
                              <a:latin typeface="Cambria Math" panose="02040503050406030204" pitchFamily="18" charset="0"/>
                              <a:ea typeface="Cambria Math" panose="02040503050406030204" pitchFamily="18" charset="0"/>
                            </a:rPr>
                            <m:t>−</m:t>
                          </m:r>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𝑓</m:t>
                              </m:r>
                            </m:e>
                          </m:acc>
                        </m:e>
                      </m:d>
                    </m:oMath>
                  </m:oMathPara>
                </a14:m>
                <a:endParaRPr lang="en-CA" sz="2400" dirty="0"/>
              </a:p>
              <a:p>
                <a:pPr>
                  <a:spcAft>
                    <a:spcPts val="1000"/>
                  </a:spcAft>
                </a:pPr>
                <a:r>
                  <a:rPr lang="en-CA" sz="2400" dirty="0"/>
                  <a:t>We can write the dynamics of our model during training using chain rule:</a:t>
                </a:r>
              </a:p>
              <a:p>
                <a:pPr marL="0" indent="0">
                  <a:spcAft>
                    <a:spcPts val="1000"/>
                  </a:spcAft>
                  <a:buNone/>
                </a:pPr>
                <a14:m>
                  <m:oMathPara xmlns:m="http://schemas.openxmlformats.org/officeDocument/2006/math">
                    <m:oMathParaPr>
                      <m:jc m:val="centerGroup"/>
                    </m:oMathParaPr>
                    <m:oMath xmlns:m="http://schemas.openxmlformats.org/officeDocument/2006/math">
                      <m:acc>
                        <m:accPr>
                          <m:chr m:val="̇"/>
                          <m:ctrlPr>
                            <a:rPr lang="en-CA" sz="2400" i="1" smtClean="0">
                              <a:latin typeface="Cambria Math" panose="02040503050406030204" pitchFamily="18" charset="0"/>
                            </a:rPr>
                          </m:ctrlPr>
                        </m:accPr>
                        <m:e>
                          <m:r>
                            <a:rPr lang="en-US" sz="2400" b="0" i="1" smtClean="0">
                              <a:latin typeface="Cambria Math" panose="02040503050406030204" pitchFamily="18" charset="0"/>
                            </a:rPr>
                            <m:t>𝑓</m:t>
                          </m:r>
                        </m:e>
                      </m:acc>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𝑤</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m:rPr>
                              <m:sty m:val="p"/>
                            </m:rPr>
                            <a:rPr lang="en-US" sz="2400" b="0" i="1" smtClean="0">
                              <a:latin typeface="Cambria Math" panose="02040503050406030204" pitchFamily="18" charset="0"/>
                              <a:ea typeface="Cambria Math" panose="02040503050406030204" pitchFamily="18" charset="0"/>
                            </a:rPr>
                            <m:t>∇</m:t>
                          </m:r>
                        </m:e>
                        <m:sub>
                          <m:r>
                            <a:rPr lang="en-US" sz="2400" b="0" i="1" smtClean="0">
                              <a:latin typeface="Cambria Math" panose="02040503050406030204" pitchFamily="18" charset="0"/>
                              <a:ea typeface="Cambria Math" panose="02040503050406030204" pitchFamily="18" charset="0"/>
                            </a:rPr>
                            <m:t>𝑤</m:t>
                          </m:r>
                        </m:sub>
                      </m:sSub>
                      <m:r>
                        <a:rPr lang="en-US" sz="2400" b="0" i="1" smtClean="0">
                          <a:latin typeface="Cambria Math" panose="02040503050406030204" pitchFamily="18" charset="0"/>
                          <a:ea typeface="Cambria Math" panose="02040503050406030204" pitchFamily="18" charset="0"/>
                        </a:rPr>
                        <m:t>𝑓</m:t>
                      </m:r>
                      <m:sSup>
                        <m:sSupPr>
                          <m:ctrlPr>
                            <a:rPr lang="en-US" sz="2400" b="0" i="1" smtClean="0">
                              <a:latin typeface="Cambria Math" panose="02040503050406030204" pitchFamily="18" charset="0"/>
                              <a:ea typeface="Cambria Math" panose="02040503050406030204" pitchFamily="18" charset="0"/>
                            </a:rPr>
                          </m:ctrlPr>
                        </m:sSupPr>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𝑤</m:t>
                              </m:r>
                            </m:e>
                          </m:d>
                        </m:e>
                        <m:sup>
                          <m:r>
                            <a:rPr lang="en-US" sz="2400" b="0" i="1" smtClean="0">
                              <a:latin typeface="Cambria Math" panose="02040503050406030204" pitchFamily="18" charset="0"/>
                              <a:ea typeface="Cambria Math" panose="02040503050406030204" pitchFamily="18" charset="0"/>
                            </a:rPr>
                            <m:t>𝑇</m:t>
                          </m:r>
                        </m:sup>
                      </m:sSup>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𝑤</m:t>
                          </m:r>
                        </m:e>
                      </m:acc>
                      <m:r>
                        <a:rPr lang="en-US" sz="2400" b="0" i="1" smtClean="0">
                          <a:latin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m:rPr>
                              <m:sty m:val="p"/>
                            </m:rPr>
                            <a:rPr lang="en-US" sz="2400" b="0" i="1" smtClean="0">
                              <a:latin typeface="Cambria Math" panose="02040503050406030204" pitchFamily="18" charset="0"/>
                              <a:ea typeface="Cambria Math" panose="02040503050406030204" pitchFamily="18" charset="0"/>
                            </a:rPr>
                            <m:t>∇</m:t>
                          </m:r>
                        </m:e>
                        <m:sub>
                          <m:r>
                            <a:rPr lang="en-US" sz="2400" b="0" i="1" smtClean="0">
                              <a:latin typeface="Cambria Math" panose="02040503050406030204" pitchFamily="18" charset="0"/>
                              <a:ea typeface="Cambria Math" panose="02040503050406030204" pitchFamily="18" charset="0"/>
                            </a:rPr>
                            <m:t>𝑤</m:t>
                          </m:r>
                        </m:sub>
                      </m:sSub>
                      <m:r>
                        <a:rPr lang="en-US" sz="2400" b="0" i="1" smtClean="0">
                          <a:latin typeface="Cambria Math" panose="02040503050406030204" pitchFamily="18" charset="0"/>
                          <a:ea typeface="Cambria Math" panose="02040503050406030204" pitchFamily="18" charset="0"/>
                        </a:rPr>
                        <m:t>𝑓</m:t>
                      </m:r>
                      <m:sSup>
                        <m:sSupPr>
                          <m:ctrlPr>
                            <a:rPr lang="en-US" sz="2400" b="0" i="1" smtClean="0">
                              <a:latin typeface="Cambria Math" panose="02040503050406030204" pitchFamily="18" charset="0"/>
                              <a:ea typeface="Cambria Math" panose="02040503050406030204" pitchFamily="18" charset="0"/>
                            </a:rPr>
                          </m:ctrlPr>
                        </m:sSupPr>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𝑤</m:t>
                              </m:r>
                            </m:e>
                          </m:d>
                        </m:e>
                        <m:sup>
                          <m:r>
                            <a:rPr lang="en-US" sz="2400" b="0" i="1" smtClean="0">
                              <a:latin typeface="Cambria Math" panose="02040503050406030204" pitchFamily="18" charset="0"/>
                              <a:ea typeface="Cambria Math" panose="02040503050406030204" pitchFamily="18" charset="0"/>
                            </a:rPr>
                            <m:t>𝑇</m:t>
                          </m:r>
                        </m:sup>
                      </m:sSup>
                      <m:sSub>
                        <m:sSubPr>
                          <m:ctrlPr>
                            <a:rPr lang="en-US" sz="2400" b="0" i="1" smtClean="0">
                              <a:latin typeface="Cambria Math" panose="02040503050406030204" pitchFamily="18" charset="0"/>
                              <a:ea typeface="Cambria Math" panose="02040503050406030204" pitchFamily="18" charset="0"/>
                            </a:rPr>
                          </m:ctrlPr>
                        </m:sSubPr>
                        <m:e>
                          <m:r>
                            <m:rPr>
                              <m:sty m:val="p"/>
                            </m:rPr>
                            <a:rPr lang="en-US" sz="2400" b="0" i="1" smtClean="0">
                              <a:latin typeface="Cambria Math" panose="02040503050406030204" pitchFamily="18" charset="0"/>
                              <a:ea typeface="Cambria Math" panose="02040503050406030204" pitchFamily="18" charset="0"/>
                            </a:rPr>
                            <m:t>∇</m:t>
                          </m:r>
                        </m:e>
                        <m:sub>
                          <m:r>
                            <a:rPr lang="en-US" sz="2400" b="0" i="1" smtClean="0">
                              <a:latin typeface="Cambria Math" panose="02040503050406030204" pitchFamily="18" charset="0"/>
                              <a:ea typeface="Cambria Math" panose="02040503050406030204" pitchFamily="18" charset="0"/>
                            </a:rPr>
                            <m:t>𝑤</m:t>
                          </m:r>
                        </m:sub>
                      </m:sSub>
                      <m:r>
                        <a:rPr lang="en-US" sz="2400" b="0" i="1" smtClean="0">
                          <a:latin typeface="Cambria Math" panose="02040503050406030204" pitchFamily="18" charset="0"/>
                          <a:ea typeface="Cambria Math" panose="02040503050406030204" pitchFamily="18" charset="0"/>
                        </a:rPr>
                        <m:t>𝑓</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𝑤</m:t>
                      </m:r>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𝑓</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𝑤</m:t>
                              </m:r>
                            </m:e>
                          </m:d>
                          <m:r>
                            <a:rPr lang="en-US" sz="2400" b="0" i="1" smtClean="0">
                              <a:latin typeface="Cambria Math" panose="02040503050406030204" pitchFamily="18" charset="0"/>
                              <a:ea typeface="Cambria Math" panose="02040503050406030204" pitchFamily="18" charset="0"/>
                            </a:rPr>
                            <m:t>−</m:t>
                          </m:r>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𝑓</m:t>
                              </m:r>
                            </m:e>
                          </m:acc>
                        </m:e>
                      </m:d>
                    </m:oMath>
                  </m:oMathPara>
                </a14:m>
                <a:endParaRPr lang="en-CA" sz="2400" dirty="0"/>
              </a:p>
            </p:txBody>
          </p:sp>
        </mc:Choice>
        <mc:Fallback xmlns="">
          <p:sp>
            <p:nvSpPr>
              <p:cNvPr id="3" name="Content Placeholder 2">
                <a:extLst>
                  <a:ext uri="{FF2B5EF4-FFF2-40B4-BE49-F238E27FC236}">
                    <a16:creationId xmlns:a16="http://schemas.microsoft.com/office/drawing/2014/main" id="{23ABF078-126D-4D8E-8FBF-BACF4323A1E3}"/>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CA">
                    <a:noFill/>
                  </a:rPr>
                  <a:t> </a:t>
                </a:r>
              </a:p>
            </p:txBody>
          </p:sp>
        </mc:Fallback>
      </mc:AlternateContent>
    </p:spTree>
    <p:extLst>
      <p:ext uri="{BB962C8B-B14F-4D97-AF65-F5344CB8AC3E}">
        <p14:creationId xmlns:p14="http://schemas.microsoft.com/office/powerpoint/2010/main" val="2735510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083D7-18CB-47BB-BFD9-82BC2FB45CCD}"/>
              </a:ext>
            </a:extLst>
          </p:cNvPr>
          <p:cNvSpPr>
            <a:spLocks noGrp="1"/>
          </p:cNvSpPr>
          <p:nvPr>
            <p:ph type="title"/>
          </p:nvPr>
        </p:nvSpPr>
        <p:spPr/>
        <p:txBody>
          <a:bodyPr/>
          <a:lstStyle/>
          <a:p>
            <a:r>
              <a:rPr lang="en-US" dirty="0"/>
              <a:t>The Neural Tangent Kernel</a:t>
            </a:r>
            <a:endParaRPr lang="en-CA"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4CDAD6-6169-463E-A1B4-86B1F2A97275}"/>
                  </a:ext>
                </a:extLst>
              </p:cNvPr>
              <p:cNvSpPr>
                <a:spLocks noGrp="1"/>
              </p:cNvSpPr>
              <p:nvPr>
                <p:ph idx="1"/>
              </p:nvPr>
            </p:nvSpPr>
            <p:spPr/>
            <p:txBody>
              <a:bodyPr>
                <a:normAutofit fontScale="92500" lnSpcReduction="20000"/>
              </a:bodyPr>
              <a:lstStyle/>
              <a:p>
                <a:pPr>
                  <a:spcAft>
                    <a:spcPts val="1000"/>
                  </a:spcAft>
                </a:pPr>
                <a:r>
                  <a:rPr lang="en-US" dirty="0"/>
                  <a:t>Define the Neural Tangent Kernel (NTK) as </a:t>
                </a:r>
              </a:p>
              <a:p>
                <a:pPr marL="0" indent="0">
                  <a:spcAft>
                    <a:spcPts val="100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e>
                      </m:d>
                      <m:r>
                        <a:rPr lang="en-US" b="0" i="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m:rPr>
                              <m:sty m:val="p"/>
                            </m:rPr>
                            <a:rPr lang="en-US" i="1">
                              <a:latin typeface="Cambria Math" panose="02040503050406030204" pitchFamily="18" charset="0"/>
                              <a:ea typeface="Cambria Math" panose="02040503050406030204" pitchFamily="18" charset="0"/>
                            </a:rPr>
                            <m:t>∇</m:t>
                          </m:r>
                        </m:e>
                        <m:sub>
                          <m:r>
                            <a:rPr lang="en-US" i="1">
                              <a:latin typeface="Cambria Math" panose="02040503050406030204" pitchFamily="18" charset="0"/>
                              <a:ea typeface="Cambria Math" panose="02040503050406030204" pitchFamily="18" charset="0"/>
                            </a:rPr>
                            <m:t>𝑤</m:t>
                          </m:r>
                        </m:sub>
                      </m:sSub>
                      <m:r>
                        <a:rPr lang="en-US" i="1">
                          <a:latin typeface="Cambria Math" panose="02040503050406030204" pitchFamily="18" charset="0"/>
                          <a:ea typeface="Cambria Math" panose="02040503050406030204" pitchFamily="18" charset="0"/>
                        </a:rPr>
                        <m:t>𝑓</m:t>
                      </m:r>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𝑤</m:t>
                              </m:r>
                            </m:e>
                          </m:d>
                        </m:e>
                        <m:sup>
                          <m:r>
                            <a:rPr lang="en-US" i="1">
                              <a:latin typeface="Cambria Math" panose="02040503050406030204" pitchFamily="18" charset="0"/>
                              <a:ea typeface="Cambria Math" panose="02040503050406030204" pitchFamily="18" charset="0"/>
                            </a:rPr>
                            <m:t>𝑇</m:t>
                          </m:r>
                        </m:sup>
                      </m:sSup>
                      <m:sSub>
                        <m:sSubPr>
                          <m:ctrlPr>
                            <a:rPr lang="en-US" i="1">
                              <a:latin typeface="Cambria Math" panose="02040503050406030204" pitchFamily="18" charset="0"/>
                              <a:ea typeface="Cambria Math" panose="02040503050406030204" pitchFamily="18" charset="0"/>
                            </a:rPr>
                          </m:ctrlPr>
                        </m:sSubPr>
                        <m:e>
                          <m:r>
                            <m:rPr>
                              <m:sty m:val="p"/>
                            </m:rPr>
                            <a:rPr lang="en-US" i="1">
                              <a:latin typeface="Cambria Math" panose="02040503050406030204" pitchFamily="18" charset="0"/>
                              <a:ea typeface="Cambria Math" panose="02040503050406030204" pitchFamily="18" charset="0"/>
                            </a:rPr>
                            <m:t>∇</m:t>
                          </m:r>
                        </m:e>
                        <m:sub>
                          <m:r>
                            <a:rPr lang="en-US" i="1">
                              <a:latin typeface="Cambria Math" panose="02040503050406030204" pitchFamily="18" charset="0"/>
                              <a:ea typeface="Cambria Math" panose="02040503050406030204" pitchFamily="18" charset="0"/>
                            </a:rPr>
                            <m:t>𝑤</m:t>
                          </m:r>
                        </m:sub>
                      </m:sSub>
                      <m:r>
                        <a:rPr lang="en-US" i="1">
                          <a:latin typeface="Cambria Math" panose="02040503050406030204" pitchFamily="18" charset="0"/>
                          <a:ea typeface="Cambria Math" panose="02040503050406030204" pitchFamily="18" charset="0"/>
                        </a:rPr>
                        <m:t>𝑓</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𝑤</m:t>
                      </m:r>
                      <m:r>
                        <a:rPr lang="en-US" i="1">
                          <a:latin typeface="Cambria Math" panose="02040503050406030204" pitchFamily="18" charset="0"/>
                          <a:ea typeface="Cambria Math" panose="02040503050406030204" pitchFamily="18" charset="0"/>
                        </a:rPr>
                        <m:t>)</m:t>
                      </m:r>
                    </m:oMath>
                  </m:oMathPara>
                </a14:m>
                <a:endParaRPr lang="en-CA" dirty="0"/>
              </a:p>
              <a:p>
                <a:pPr>
                  <a:spcAft>
                    <a:spcPts val="1000"/>
                  </a:spcAft>
                </a:pPr>
                <a:r>
                  <a:rPr lang="en-CA" dirty="0"/>
                  <a:t>If we are in the “</a:t>
                </a:r>
                <a:r>
                  <a:rPr lang="en-CA" i="1" dirty="0"/>
                  <a:t>kernel regime</a:t>
                </a:r>
                <a:r>
                  <a:rPr lang="en-CA" dirty="0"/>
                  <a:t>” (i.e. </a:t>
                </a:r>
                <a14:m>
                  <m:oMath xmlns:m="http://schemas.openxmlformats.org/officeDocument/2006/math">
                    <m:r>
                      <a:rPr lang="en-US" b="0" i="1" smtClean="0">
                        <a:latin typeface="Cambria Math" panose="02040503050406030204" pitchFamily="18" charset="0"/>
                      </a:rPr>
                      <m:t>𝜅</m:t>
                    </m:r>
                    <m:r>
                      <a:rPr lang="en-US" b="0" i="1" smtClean="0">
                        <a:latin typeface="Cambria Math" panose="02040503050406030204" pitchFamily="18" charset="0"/>
                      </a:rPr>
                      <m:t>≪1</m:t>
                    </m:r>
                  </m:oMath>
                </a14:m>
                <a:r>
                  <a:rPr lang="en-CA" dirty="0"/>
                  <a:t>) then </a:t>
                </a:r>
                <a14:m>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e>
                    </m:d>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endParaRPr lang="en-CA" dirty="0"/>
              </a:p>
              <a:p>
                <a:pPr>
                  <a:spcAft>
                    <a:spcPts val="1000"/>
                  </a:spcAft>
                </a:pPr>
                <a:r>
                  <a:rPr lang="en-CA" dirty="0"/>
                  <a:t>The dynamics of our model during training are then simply</a:t>
                </a:r>
              </a:p>
              <a:p>
                <a:pPr marL="0" indent="0">
                  <a:spcAft>
                    <a:spcPts val="100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0</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𝐻</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sub>
                              </m:sSub>
                            </m:e>
                          </m:d>
                          <m:r>
                            <a:rPr lang="en-US" b="0" i="1" smtClean="0">
                              <a:latin typeface="Cambria Math" panose="02040503050406030204" pitchFamily="18" charset="0"/>
                            </a:rPr>
                            <m:t>𝑡</m:t>
                          </m:r>
                        </m:sup>
                      </m:sSup>
                    </m:oMath>
                  </m:oMathPara>
                </a14:m>
                <a:endParaRPr lang="en-CA" dirty="0"/>
              </a:p>
              <a:p>
                <a:pPr>
                  <a:spcAft>
                    <a:spcPts val="1000"/>
                  </a:spcAft>
                </a:pPr>
                <a:endParaRPr lang="en-CA" dirty="0"/>
              </a:p>
              <a:p>
                <a:pPr lvl="1">
                  <a:spcAft>
                    <a:spcPts val="1000"/>
                  </a:spcAft>
                </a:pPr>
                <a:r>
                  <a:rPr lang="en-CA" dirty="0"/>
                  <a:t>Note that since our model is over-parameterized, </a:t>
                </a:r>
                <a14:m>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oMath>
                </a14:m>
                <a:r>
                  <a:rPr lang="en-CA" dirty="0"/>
                  <a:t> is positive-definite and so all eigenvalues are positive, which means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e>
                    </m:d>
                  </m:oMath>
                </a14:m>
                <a:r>
                  <a:rPr lang="en-CA" dirty="0"/>
                  <a:t> is guaranteed to decay to equilibrium</a:t>
                </a:r>
              </a:p>
              <a:p>
                <a:pPr lvl="2">
                  <a:spcAft>
                    <a:spcPts val="1000"/>
                  </a:spcAft>
                </a:pPr>
                <a:r>
                  <a:rPr lang="en-CA" dirty="0"/>
                  <a:t>The equilibrium is, by design,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oMath>
                </a14:m>
                <a:endParaRPr lang="en-CA" dirty="0"/>
              </a:p>
            </p:txBody>
          </p:sp>
        </mc:Choice>
        <mc:Fallback xmlns="">
          <p:sp>
            <p:nvSpPr>
              <p:cNvPr id="3" name="Content Placeholder 2">
                <a:extLst>
                  <a:ext uri="{FF2B5EF4-FFF2-40B4-BE49-F238E27FC236}">
                    <a16:creationId xmlns:a16="http://schemas.microsoft.com/office/drawing/2014/main" id="{574CDAD6-6169-463E-A1B4-86B1F2A97275}"/>
                  </a:ext>
                </a:extLst>
              </p:cNvPr>
              <p:cNvSpPr>
                <a:spLocks noGrp="1" noRot="1" noChangeAspect="1" noMove="1" noResize="1" noEditPoints="1" noAdjustHandles="1" noChangeArrowheads="1" noChangeShapeType="1" noTextEdit="1"/>
              </p:cNvSpPr>
              <p:nvPr>
                <p:ph idx="1"/>
              </p:nvPr>
            </p:nvSpPr>
            <p:spPr>
              <a:blipFill>
                <a:blip r:embed="rId2"/>
                <a:stretch>
                  <a:fillRect l="-928" t="-3501" r="-638" b="-1821"/>
                </a:stretch>
              </a:blipFill>
            </p:spPr>
            <p:txBody>
              <a:bodyPr/>
              <a:lstStyle/>
              <a:p>
                <a:r>
                  <a:rPr lang="en-CA">
                    <a:noFill/>
                  </a:rPr>
                  <a:t> </a:t>
                </a:r>
              </a:p>
            </p:txBody>
          </p:sp>
        </mc:Fallback>
      </mc:AlternateContent>
    </p:spTree>
    <p:extLst>
      <p:ext uri="{BB962C8B-B14F-4D97-AF65-F5344CB8AC3E}">
        <p14:creationId xmlns:p14="http://schemas.microsoft.com/office/powerpoint/2010/main" val="1022142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F9265-8C85-4259-B0BA-36665805A0D0}"/>
              </a:ext>
            </a:extLst>
          </p:cNvPr>
          <p:cNvSpPr>
            <a:spLocks noGrp="1"/>
          </p:cNvSpPr>
          <p:nvPr>
            <p:ph type="title"/>
          </p:nvPr>
        </p:nvSpPr>
        <p:spPr/>
        <p:txBody>
          <a:bodyPr/>
          <a:lstStyle/>
          <a:p>
            <a:r>
              <a:rPr lang="en-US" dirty="0"/>
              <a:t>What is the function space our NN trains in?</a:t>
            </a:r>
            <a:endParaRPr lang="en-CA"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B71ABE-BD3F-4D0F-9C49-0FB38BCC0E8A}"/>
                  </a:ext>
                </a:extLst>
              </p:cNvPr>
              <p:cNvSpPr>
                <a:spLocks noGrp="1"/>
              </p:cNvSpPr>
              <p:nvPr>
                <p:ph idx="1"/>
              </p:nvPr>
            </p:nvSpPr>
            <p:spPr/>
            <p:txBody>
              <a:bodyPr/>
              <a:lstStyle/>
              <a:p>
                <a:r>
                  <a:rPr lang="en-US" dirty="0"/>
                  <a:t>Inputs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CA" dirty="0"/>
                  <a:t> with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∈{1, 2, …,</m:t>
                    </m:r>
                    <m:r>
                      <a:rPr lang="en-US" b="0" i="1" smtClean="0">
                        <a:latin typeface="Cambria Math" panose="02040503050406030204" pitchFamily="18" charset="0"/>
                      </a:rPr>
                      <m:t>𝐼</m:t>
                    </m:r>
                    <m:r>
                      <a:rPr lang="en-US" b="0" i="1" smtClean="0">
                        <a:latin typeface="Cambria Math" panose="02040503050406030204" pitchFamily="18" charset="0"/>
                      </a:rPr>
                      <m:t>}</m:t>
                    </m:r>
                  </m:oMath>
                </a14:m>
                <a:endParaRPr lang="en-CA" dirty="0"/>
              </a:p>
              <a:p>
                <a:r>
                  <a:rPr lang="en-CA" dirty="0"/>
                  <a:t>Hidden units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m:rPr>
                        <m:sty m:val="p"/>
                      </m:rPr>
                      <a:rPr lang="en-US" b="0" i="0" smtClean="0">
                        <a:latin typeface="Cambria Math" panose="02040503050406030204" pitchFamily="18" charset="0"/>
                      </a:rPr>
                      <m:t>tanh</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𝑗</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nary>
                  </m:oMath>
                </a14:m>
                <a:r>
                  <a:rPr lang="en-CA" dirty="0"/>
                  <a:t> with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∈{1, 2, …,</m:t>
                    </m:r>
                    <m:r>
                      <a:rPr lang="en-US" b="0" i="1" smtClean="0">
                        <a:latin typeface="Cambria Math" panose="02040503050406030204" pitchFamily="18" charset="0"/>
                      </a:rPr>
                      <m:t>𝐻</m:t>
                    </m:r>
                    <m:r>
                      <a:rPr lang="en-US" b="0" i="1" smtClean="0">
                        <a:latin typeface="Cambria Math" panose="02040503050406030204" pitchFamily="18" charset="0"/>
                      </a:rPr>
                      <m:t>}</m:t>
                    </m:r>
                  </m:oMath>
                </a14:m>
                <a:endParaRPr lang="en-CA" dirty="0"/>
              </a:p>
              <a:p>
                <a:r>
                  <a:rPr lang="en-CA" dirty="0"/>
                  <a:t>Outputs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𝑘</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nary>
                  </m:oMath>
                </a14:m>
                <a:r>
                  <a:rPr lang="en-CA" dirty="0"/>
                  <a:t> with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 2, …,</m:t>
                    </m:r>
                    <m:r>
                      <a:rPr lang="en-US" b="0" i="1" smtClean="0">
                        <a:latin typeface="Cambria Math" panose="02040503050406030204" pitchFamily="18" charset="0"/>
                      </a:rPr>
                      <m:t>𝑄</m:t>
                    </m:r>
                    <m:r>
                      <a:rPr lang="en-US" b="0" i="1" smtClean="0">
                        <a:latin typeface="Cambria Math" panose="02040503050406030204" pitchFamily="18" charset="0"/>
                      </a:rPr>
                      <m:t>}</m:t>
                    </m:r>
                  </m:oMath>
                </a14:m>
                <a:endParaRPr lang="en-CA" dirty="0"/>
              </a:p>
              <a:p>
                <a:endParaRPr lang="en-CA" dirty="0"/>
              </a:p>
              <a:p>
                <a:r>
                  <a:rPr lang="en-CA" dirty="0"/>
                  <a:t>Assume Gaussian priors with zero mean 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𝑗𝑘</m:t>
                        </m:r>
                      </m:sub>
                    </m:sSub>
                  </m:oMath>
                </a14:m>
                <a:r>
                  <a:rPr lang="en-CA"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𝑘</m:t>
                        </m:r>
                      </m:sub>
                    </m:sSub>
                  </m:oMath>
                </a14:m>
                <a:r>
                  <a:rPr lang="en-CA"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𝑖𝑗</m:t>
                        </m:r>
                      </m:sub>
                    </m:sSub>
                  </m:oMath>
                </a14:m>
                <a:r>
                  <a:rPr lang="en-CA"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𝑗</m:t>
                        </m:r>
                      </m:sub>
                    </m:sSub>
                  </m:oMath>
                </a14:m>
                <a:endParaRPr lang="en-CA" dirty="0"/>
              </a:p>
            </p:txBody>
          </p:sp>
        </mc:Choice>
        <mc:Fallback xmlns="">
          <p:sp>
            <p:nvSpPr>
              <p:cNvPr id="3" name="Content Placeholder 2">
                <a:extLst>
                  <a:ext uri="{FF2B5EF4-FFF2-40B4-BE49-F238E27FC236}">
                    <a16:creationId xmlns:a16="http://schemas.microsoft.com/office/drawing/2014/main" id="{17B71ABE-BD3F-4D0F-9C49-0FB38BCC0E8A}"/>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CA">
                    <a:noFill/>
                  </a:rPr>
                  <a:t> </a:t>
                </a:r>
              </a:p>
            </p:txBody>
          </p:sp>
        </mc:Fallback>
      </mc:AlternateContent>
    </p:spTree>
    <p:extLst>
      <p:ext uri="{BB962C8B-B14F-4D97-AF65-F5344CB8AC3E}">
        <p14:creationId xmlns:p14="http://schemas.microsoft.com/office/powerpoint/2010/main" val="4039900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2599</TotalTime>
  <Words>1020</Words>
  <Application>Microsoft Office PowerPoint</Application>
  <PresentationFormat>Widescreen</PresentationFormat>
  <Paragraphs>84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The Neural Tangent Kernel</vt:lpstr>
      <vt:lpstr>Perplexing behaviour of neural nets</vt:lpstr>
      <vt:lpstr>Goal: offer reasons for this strange behaviour</vt:lpstr>
      <vt:lpstr>Linear Approximation of a FFNN</vt:lpstr>
      <vt:lpstr>Linear Approximation of a FFNN</vt:lpstr>
      <vt:lpstr>Linear Approximation of a FFNN</vt:lpstr>
      <vt:lpstr>Gradient Flow</vt:lpstr>
      <vt:lpstr>The Neural Tangent Kernel</vt:lpstr>
      <vt:lpstr>What is the function space our NN trains in?</vt:lpstr>
      <vt:lpstr>What is the function space our NN trains in?</vt:lpstr>
      <vt:lpstr>What is the function space our NN trains in?</vt:lpstr>
      <vt:lpstr>Conclusion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Neural Tangent Kernel</dc:title>
  <dc:creator>Duncan Kirby</dc:creator>
  <cp:lastModifiedBy>Duncan Kirby</cp:lastModifiedBy>
  <cp:revision>64</cp:revision>
  <dcterms:created xsi:type="dcterms:W3CDTF">2020-01-21T23:24:01Z</dcterms:created>
  <dcterms:modified xsi:type="dcterms:W3CDTF">2020-01-25T21:53:04Z</dcterms:modified>
</cp:coreProperties>
</file>