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7.png" ContentType="image/png"/>
  <Override PartName="/ppt/media/image2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move the slide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3F9335D-B92E-484A-A881-AFFF9C83B15C}" type="slidenum">
              <a:rPr b="0" lang="en-CA" sz="1400" spc="-1" strike="noStrike">
                <a:latin typeface="Times New Roman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177C3EC-AD4E-4D20-942C-4732D8274270}" type="slidenum">
              <a:rPr b="0" lang="en-CA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8935560" y="1449360"/>
            <a:ext cx="207360" cy="5408640"/>
            <a:chOff x="8935560" y="1449360"/>
            <a:chExt cx="207360" cy="5408640"/>
          </a:xfrm>
        </p:grpSpPr>
        <p:sp>
          <p:nvSpPr>
            <p:cNvPr id="1" name="CustomShape 2"/>
            <p:cNvSpPr/>
            <p:nvPr/>
          </p:nvSpPr>
          <p:spPr>
            <a:xfrm flipH="1">
              <a:off x="9042120" y="1449360"/>
              <a:ext cx="100440" cy="5407920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" name="Group 3"/>
            <p:cNvGrpSpPr/>
            <p:nvPr/>
          </p:nvGrpSpPr>
          <p:grpSpPr>
            <a:xfrm>
              <a:off x="8935560" y="1450080"/>
              <a:ext cx="142560" cy="5407920"/>
              <a:chOff x="8935560" y="1450080"/>
              <a:chExt cx="142560" cy="5407920"/>
            </a:xfrm>
          </p:grpSpPr>
          <p:sp>
            <p:nvSpPr>
              <p:cNvPr id="3" name="CustomShape 4"/>
              <p:cNvSpPr/>
              <p:nvPr/>
            </p:nvSpPr>
            <p:spPr>
              <a:xfrm flipH="1" rot="10800000">
                <a:off x="8935560" y="6858000"/>
                <a:ext cx="77760" cy="5407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5"/>
              <p:cNvSpPr/>
              <p:nvPr/>
            </p:nvSpPr>
            <p:spPr>
              <a:xfrm flipH="1" rot="10800000">
                <a:off x="9000360" y="6858000"/>
                <a:ext cx="77760" cy="5407920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" name="CustomShape 6"/>
          <p:cNvSpPr/>
          <p:nvPr/>
        </p:nvSpPr>
        <p:spPr>
          <a:xfrm rot="16200000">
            <a:off x="3845160" y="-3844440"/>
            <a:ext cx="1448640" cy="9140040"/>
          </a:xfrm>
          <a:prstGeom prst="rect">
            <a:avLst/>
          </a:prstGeom>
          <a:solidFill>
            <a:srgbClr val="677228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838080" y="6397560"/>
            <a:ext cx="44949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900" spc="-1" strike="noStrike">
                <a:solidFill>
                  <a:srgbClr val="000000"/>
                </a:solidFill>
                <a:latin typeface="Arial"/>
                <a:ea typeface="MS PGothic"/>
              </a:rPr>
              <a:t>Copyright © 2016 Ramez Elmasri and Shamkant B. Navathe</a:t>
            </a:r>
            <a:endParaRPr b="0" lang="en-CA" sz="9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228600" y="226440"/>
            <a:ext cx="7795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8935560" y="1449360"/>
            <a:ext cx="207360" cy="5408640"/>
            <a:chOff x="8935560" y="1449360"/>
            <a:chExt cx="207360" cy="5408640"/>
          </a:xfrm>
        </p:grpSpPr>
        <p:sp>
          <p:nvSpPr>
            <p:cNvPr id="46" name="CustomShape 2"/>
            <p:cNvSpPr/>
            <p:nvPr/>
          </p:nvSpPr>
          <p:spPr>
            <a:xfrm flipH="1">
              <a:off x="9042120" y="1449360"/>
              <a:ext cx="100440" cy="5407920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7" name="Group 3"/>
            <p:cNvGrpSpPr/>
            <p:nvPr/>
          </p:nvGrpSpPr>
          <p:grpSpPr>
            <a:xfrm>
              <a:off x="8935560" y="1450080"/>
              <a:ext cx="142560" cy="5407920"/>
              <a:chOff x="8935560" y="1450080"/>
              <a:chExt cx="142560" cy="5407920"/>
            </a:xfrm>
          </p:grpSpPr>
          <p:sp>
            <p:nvSpPr>
              <p:cNvPr id="48" name="CustomShape 4"/>
              <p:cNvSpPr/>
              <p:nvPr/>
            </p:nvSpPr>
            <p:spPr>
              <a:xfrm flipH="1" rot="10800000">
                <a:off x="8935560" y="6858000"/>
                <a:ext cx="77760" cy="5407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" name="CustomShape 5"/>
              <p:cNvSpPr/>
              <p:nvPr/>
            </p:nvSpPr>
            <p:spPr>
              <a:xfrm flipH="1" rot="10800000">
                <a:off x="9000360" y="6858000"/>
                <a:ext cx="77760" cy="5407920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0" name="CustomShape 6"/>
          <p:cNvSpPr/>
          <p:nvPr/>
        </p:nvSpPr>
        <p:spPr>
          <a:xfrm rot="16200000">
            <a:off x="3845160" y="-3844440"/>
            <a:ext cx="1448640" cy="9140040"/>
          </a:xfrm>
          <a:prstGeom prst="rect">
            <a:avLst/>
          </a:prstGeom>
          <a:solidFill>
            <a:srgbClr val="677228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7"/>
          <p:cNvSpPr/>
          <p:nvPr/>
        </p:nvSpPr>
        <p:spPr>
          <a:xfrm>
            <a:off x="838080" y="6397560"/>
            <a:ext cx="44949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900" spc="-1" strike="noStrike">
                <a:solidFill>
                  <a:srgbClr val="000000"/>
                </a:solidFill>
                <a:latin typeface="Arial"/>
                <a:ea typeface="MS PGothic"/>
              </a:rPr>
              <a:t>Copyright © 2016 Ramez Elmasri and Shamkant B. Navathe</a:t>
            </a:r>
            <a:endParaRPr b="0" lang="en-CA" sz="900" spc="-1" strike="noStrike">
              <a:latin typeface="Arial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11" descr=""/>
          <p:cNvPicPr/>
          <p:nvPr/>
        </p:nvPicPr>
        <p:blipFill>
          <a:blip r:embed="rId1"/>
          <a:stretch/>
        </p:blipFill>
        <p:spPr>
          <a:xfrm>
            <a:off x="3029040" y="1529280"/>
            <a:ext cx="3891960" cy="481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Autonomy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Determines extent to which individual nodes can operate independently</a:t>
            </a: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Design autonomy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Independence of data model usage and transaction management techniques among nodes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Communication autonomy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Determines the extent to which each node can decide on sharing information with other nodes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Execution autonomy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Independence of users to act as they please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23- </a:t>
            </a:r>
            <a:fld id="{69C4A147-379A-48B5-8C10-616AF6D694D2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Advantages of Distributed Databases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Improved ease and flexibility of application development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Development at geographically dispersed sites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Increased availability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Isolate faults to their site of origin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Improved performance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Data localization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Easier expansion via scalability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Easier than in non-distributed systems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23- </a:t>
            </a:r>
            <a:fld id="{4EC65648-45E0-4D44-BFD3-BF36058BB535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28600" y="303120"/>
            <a:ext cx="8609760" cy="10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800000"/>
                </a:solidFill>
                <a:latin typeface="Arial"/>
                <a:ea typeface="MS PGothic"/>
              </a:rPr>
              <a:t>23.2 Data Fragmentation, Replication, and Allocation Techniques for Distributed Database Design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Fragments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Logical units of the database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Horizontal fragmentation (sharding)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Horizontal fragment or shard of a relation is a subset of the tuples in that relation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Can be specified by condition on one or more attributes or by some other method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Groups rows to create subsets of tuples</a:t>
            </a:r>
            <a:endParaRPr b="0" lang="en-CA" sz="2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Each subset has a certain logical meaning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23- </a:t>
            </a:r>
            <a:fld id="{63D18238-F14E-471B-8CD7-3D91A8EB9D85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28600" y="303120"/>
            <a:ext cx="8609760" cy="10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Data Fragmentation (cont’d.)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Vertical fragmentation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Divides a relation vertically by columns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Keeps only certain attributes of the relation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Complete horizontal fragmentation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Apply UNION operation to the fragments to reconstruct relation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Complete vertical fragmentation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Apply OUTER UNION or FULL OUTER JOIN operation to reconstruct relation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23- </a:t>
            </a:r>
            <a:fld id="{F81CB036-FDDA-4738-99AF-D6B98BA404AF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28600" y="303120"/>
            <a:ext cx="8609760" cy="10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Data Fragmentation (cont’d.)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Mixed (hybrid) fragmentation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Combination of horizontal and vertical fragmentations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Fragmentation schema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Defines a set of fragments that includes all attributes and tuples in the database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Allocation schema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Describes the allocation of fragments to nodes of the DDBS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CA" sz="26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23- </a:t>
            </a:r>
            <a:fld id="{D6A80FD1-2B1F-422C-BA5A-5CB5AABB2BC3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Data Replication and Allocation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Fully replicated distributed database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Replication of whole database at every site in distributed system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Improves availability remarkably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Update operations can be slow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Nonredundant allocation (no replication)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Each fragment is stored at exactly one site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23- </a:t>
            </a:r>
            <a:fld id="{489EB324-DE7E-44EA-8B1E-A5576EA8F15D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Data Replication and Allocation (cont’d.)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Partial replication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Some fragments are replicated and others are not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Defined by replication schema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Data allocation (data distribution)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Each fragment assigned to a particular site in the distributed system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Choices depend on performance and availability goals of the system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23- </a:t>
            </a:r>
            <a:fld id="{CD024F87-73F6-44CA-B878-20981D582902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Example of Fragmentation, Allocation, and Replication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Company with three computer sites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One for each department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Expect frequent access by employees working in the department and projects controlled by that department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See Figures 23.2 and 23.3 in the text for example fragmentation among the three sites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23- </a:t>
            </a:r>
            <a:fld id="{4C1EDD16-B23D-4BDD-903F-5F7CEB1A8A66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368280" y="648000"/>
            <a:ext cx="8185320" cy="525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384120" y="864000"/>
            <a:ext cx="7696080" cy="49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en-CA" sz="3200" spc="-1" strike="noStrike">
                <a:solidFill>
                  <a:srgbClr val="333399"/>
                </a:solidFill>
                <a:latin typeface="Arial"/>
                <a:ea typeface="MS PGothic"/>
              </a:rPr>
              <a:t>CHAPTER 23</a:t>
            </a:r>
            <a:endParaRPr b="0" lang="en-CA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CA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CA" sz="3600" spc="-1" strike="noStrike">
                <a:solidFill>
                  <a:srgbClr val="333399"/>
                </a:solidFill>
                <a:latin typeface="Arial"/>
                <a:ea typeface="MS PGothic"/>
              </a:rPr>
              <a:t>Distributed Database Concepts</a:t>
            </a:r>
            <a:endParaRPr b="0" lang="en-CA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216000" y="1080000"/>
            <a:ext cx="8498520" cy="518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48000" y="936000"/>
            <a:ext cx="7746840" cy="564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An Overview of Three-Tier Client/Server Architecture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23- </a:t>
            </a:r>
            <a:fld id="{D7C49746-7933-4108-8FF6-46EC2B22EFD6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2057400" y="6231600"/>
            <a:ext cx="52844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Arial"/>
                <a:ea typeface="MS PGothic"/>
              </a:rPr>
              <a:t>Figure 23.10 The three-tier client/server architecture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Division of DBMS functionality among the three tiers can vary</a:t>
            </a:r>
            <a:endParaRPr b="0" lang="en-CA" sz="2800" spc="-1" strike="noStrike">
              <a:latin typeface="Arial"/>
            </a:endParaRPr>
          </a:p>
        </p:txBody>
      </p:sp>
      <p:pic>
        <p:nvPicPr>
          <p:cNvPr id="152" name="Picture 7" descr=""/>
          <p:cNvPicPr/>
          <p:nvPr/>
        </p:nvPicPr>
        <p:blipFill>
          <a:blip r:embed="rId1"/>
          <a:stretch/>
        </p:blipFill>
        <p:spPr>
          <a:xfrm>
            <a:off x="2743200" y="2580120"/>
            <a:ext cx="3123360" cy="358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Introduction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Distributed computing system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Consists of several processing sites or nodes interconnected by a computer network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Nodes cooperate in performing certain tasks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Partitions large task into smaller tasks for efficient solving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Big data technologies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Combine distributed and database technologies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Deal with mining vast amounts of data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23- </a:t>
            </a:r>
            <a:fld id="{3DFB99B2-4769-4760-BB94-A73C03584C9C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23.1 Distributed Database Concepts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What constitutes a distributed database?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Connection of database nodes over computer network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Logical interrelation of the connected databases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Possible absence of homogeneity among connected nodes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Distributed database management system (DDBMS)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Software system that manages a distributed database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6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23- </a:t>
            </a:r>
            <a:fld id="{3122DC46-1AAD-4AF9-BA9C-D5D0B1D9F5F5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Distributed Database Concepts (cont’d.)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Local area network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Hubs or cables connect sites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Long-haul or wide area network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Telephone lines, cables, wireless, or satellite connections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Network topology defines communication path</a:t>
            </a: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Transparency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Hiding implementation details from the end user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6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23- </a:t>
            </a:r>
            <a:fld id="{701A2AD7-77A1-401D-BF74-4AC5E884F722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Transparency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Types of transparency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Data organization transparency</a:t>
            </a:r>
            <a:endParaRPr b="0" lang="en-CA" sz="2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Location transparency</a:t>
            </a:r>
            <a:endParaRPr b="0" lang="en-CA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Naming transparency</a:t>
            </a:r>
            <a:endParaRPr b="0" lang="en-CA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Replication transparency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Fragmentation transparency</a:t>
            </a:r>
            <a:endParaRPr b="0" lang="en-CA" sz="2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Horizontal fragmentation</a:t>
            </a:r>
            <a:endParaRPr b="0" lang="en-CA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Vertical fragmentation</a:t>
            </a:r>
            <a:endParaRPr b="0" lang="en-CA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Design transparency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Execution transparency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6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23- </a:t>
            </a:r>
            <a:fld id="{DCB8B1C2-C5C3-4660-9027-90BDCD1563F2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Distributed Databases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23- </a:t>
            </a:r>
            <a:fld id="{1E397E99-6CDD-488F-A178-756CE980A273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533520" y="1665720"/>
            <a:ext cx="7853760" cy="426528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1358640" y="6098400"/>
            <a:ext cx="67719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Arial"/>
                <a:ea typeface="MS PGothic"/>
              </a:rPr>
              <a:t>Figure 23.1 Data distribution and replication among distributed databases</a:t>
            </a:r>
            <a:endParaRPr b="0" lang="en-CA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Availability and Reliability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Availability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Probability that the system is continuously available during a time interval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Reliability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Probability that the system is running (not down) at a certain time point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Both directly related to faults, errors, and failures</a:t>
            </a: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Fault-tolerant approaches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23- </a:t>
            </a:r>
            <a:fld id="{9370D44A-4E93-4F36-B437-D310A91D63A5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Scalability and Partition Tolerance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Horizontal scalability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Expanding the number of nodes in a distributed system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Vertical scalability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Expanding capacity of the individual nodes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Partition tolerance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System should have the capacity to continue operating while the network is partitioned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23- </a:t>
            </a:r>
            <a:fld id="{4D678D0D-E91C-4F76-978D-25C037A730DC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3449</TotalTime>
  <Application>LibreOffice/6.1.5.2$Linux_X86_64 LibreOffice_project/10$Build-2</Application>
  <Words>1699</Words>
  <Paragraphs>300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2005-02-25T19:46:41Z</dcterms:created>
  <dc:creator/>
  <dc:description/>
  <dc:language>en-US</dc:language>
  <cp:lastModifiedBy/>
  <cp:lastPrinted>2001-11-04T00:51:13Z</cp:lastPrinted>
  <dcterms:modified xsi:type="dcterms:W3CDTF">2019-11-26T09:34:28Z</dcterms:modified>
  <cp:revision>300</cp:revision>
  <dc:subject/>
  <dc:title>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Letter Paper (8.5x11 in)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40</vt:i4>
  </property>
</Properties>
</file>