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CA" sz="1400" spc="-1" strike="noStrike">
                <a:latin typeface="Times New Roman"/>
              </a:rPr>
              <a:t> 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8850D3-2500-420F-B48A-80FB5DE062C5}" type="slidenum">
              <a:rPr b="0" lang="en-CA" sz="1400" spc="-1" strike="noStrike">
                <a:latin typeface="Times New Roman"/>
              </a:rPr>
              <a:t>1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5FBE85-C3E3-4512-B9E6-2DA1C7A008F8}" type="slidenum">
              <a:rPr b="0" lang="en-CA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CA" sz="12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1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3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228600" y="226440"/>
            <a:ext cx="7795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46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48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0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91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2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93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5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136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138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0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title"/>
          </p:nvPr>
        </p:nvSpPr>
        <p:spPr>
          <a:xfrm>
            <a:off x="228600" y="226440"/>
            <a:ext cx="7795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8935560" y="1449360"/>
            <a:ext cx="207360" cy="5408640"/>
            <a:chOff x="8935560" y="1449360"/>
            <a:chExt cx="207360" cy="5408640"/>
          </a:xfrm>
        </p:grpSpPr>
        <p:sp>
          <p:nvSpPr>
            <p:cNvPr id="181" name="CustomShape 2"/>
            <p:cNvSpPr/>
            <p:nvPr/>
          </p:nvSpPr>
          <p:spPr>
            <a:xfrm flipH="1">
              <a:off x="9042120" y="1449360"/>
              <a:ext cx="100440" cy="5407920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2" name="Group 3"/>
            <p:cNvGrpSpPr/>
            <p:nvPr/>
          </p:nvGrpSpPr>
          <p:grpSpPr>
            <a:xfrm>
              <a:off x="8935560" y="1450080"/>
              <a:ext cx="142560" cy="5407920"/>
              <a:chOff x="8935560" y="1450080"/>
              <a:chExt cx="142560" cy="5407920"/>
            </a:xfrm>
          </p:grpSpPr>
          <p:sp>
            <p:nvSpPr>
              <p:cNvPr id="183" name="CustomShape 4"/>
              <p:cNvSpPr/>
              <p:nvPr/>
            </p:nvSpPr>
            <p:spPr>
              <a:xfrm flipH="1" rot="10800000">
                <a:off x="8935560" y="6858000"/>
                <a:ext cx="77760" cy="5407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CustomShape 5"/>
              <p:cNvSpPr/>
              <p:nvPr/>
            </p:nvSpPr>
            <p:spPr>
              <a:xfrm flipH="1" rot="10800000">
                <a:off x="9000360" y="6858000"/>
                <a:ext cx="77760" cy="5407920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5" name="CustomShape 6"/>
          <p:cNvSpPr/>
          <p:nvPr/>
        </p:nvSpPr>
        <p:spPr>
          <a:xfrm rot="16200000">
            <a:off x="3845160" y="-3844440"/>
            <a:ext cx="1448640" cy="9140040"/>
          </a:xfrm>
          <a:prstGeom prst="rect">
            <a:avLst/>
          </a:prstGeom>
          <a:solidFill>
            <a:srgbClr val="677228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7"/>
          <p:cNvSpPr/>
          <p:nvPr/>
        </p:nvSpPr>
        <p:spPr>
          <a:xfrm>
            <a:off x="838080" y="6397560"/>
            <a:ext cx="44949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900" spc="-1" strike="noStrike">
                <a:solidFill>
                  <a:srgbClr val="000000"/>
                </a:solidFill>
                <a:latin typeface="Arial"/>
                <a:ea typeface="MS PGothic"/>
              </a:rPr>
              <a:t>Copyright © 2016 Ramez Elmasri and Shamkant B. Navathe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187" name="PlaceHolder 8"/>
          <p:cNvSpPr>
            <a:spLocks noGrp="1"/>
          </p:cNvSpPr>
          <p:nvPr>
            <p:ph type="title"/>
          </p:nvPr>
        </p:nvSpPr>
        <p:spPr>
          <a:xfrm>
            <a:off x="228600" y="226440"/>
            <a:ext cx="779544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11" descr=""/>
          <p:cNvPicPr/>
          <p:nvPr/>
        </p:nvPicPr>
        <p:blipFill>
          <a:blip r:embed="rId1"/>
          <a:stretch/>
        </p:blipFill>
        <p:spPr>
          <a:xfrm>
            <a:off x="3029040" y="1529280"/>
            <a:ext cx="3891960" cy="481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24.2 The CAP Theorem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Various levels of consistency among replicated data items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Enforcing serializabilty the strongest form of consistency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High overhead – can reduce read/write operation performance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CAP theorem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Consistency, availability, and partition tolerance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Not possible to guarantee all three simultaneously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In distributed system with data replication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8C459646-4D25-4BEE-BCEA-4A39B354C96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CAP Theorem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Designer can choose two of three to guarantee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Weaker consistency level is often acceptable in NOSQL distributed data store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Guaranteeing availability and partition tolerance more important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Eventual consistency often adopted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A238E58B-F768-4CDF-807F-5BD2DC544121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247400" y="587880"/>
            <a:ext cx="6433200" cy="581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24.3 Document-Based NOSQL Systems and MongoDB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Document stores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Collections of similar documents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Individual documents resemble complex objects or XML documents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Documents are self-describing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Can have different data elements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Documents can be specified in various formats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XML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JSON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A6AB69E4-F40F-4ECA-9749-79890F79512D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MongoDB Data Model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Documents stored in binary JSON (BSON) format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Individual documents stored in a collection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Example command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First parameter specifies name of the collection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Collection options include limits on size and number of documents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Each document in collection has unique ObjectID field called _id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E16257CF-FAFB-4AF2-B780-BC5A7668FF10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pic>
        <p:nvPicPr>
          <p:cNvPr id="268" name="Picture 4" descr=""/>
          <p:cNvPicPr/>
          <p:nvPr/>
        </p:nvPicPr>
        <p:blipFill>
          <a:blip r:embed="rId1"/>
          <a:stretch/>
        </p:blipFill>
        <p:spPr>
          <a:xfrm>
            <a:off x="685800" y="4384080"/>
            <a:ext cx="7884360" cy="49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MongoDB Data Model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 collection does not have a schema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Structure of the data fields in documents chosen based on how documents will be accessed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User can choose normalized or denormalized design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Document creation using insert operation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Document deletion using remove operation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C2A67E70-7538-4F1B-A0E2-D6F446F1091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pic>
        <p:nvPicPr>
          <p:cNvPr id="272" name="Picture 4" descr=""/>
          <p:cNvPicPr/>
          <p:nvPr/>
        </p:nvPicPr>
        <p:blipFill>
          <a:blip r:embed="rId1"/>
          <a:stretch/>
        </p:blipFill>
        <p:spPr>
          <a:xfrm>
            <a:off x="1905120" y="4495680"/>
            <a:ext cx="4704480" cy="399240"/>
          </a:xfrm>
          <a:prstGeom prst="rect">
            <a:avLst/>
          </a:prstGeom>
          <a:ln>
            <a:noFill/>
          </a:ln>
        </p:spPr>
      </p:pic>
      <p:pic>
        <p:nvPicPr>
          <p:cNvPr id="273" name="Picture 5" descr=""/>
          <p:cNvPicPr/>
          <p:nvPr/>
        </p:nvPicPr>
        <p:blipFill>
          <a:blip r:embed="rId2"/>
          <a:stretch/>
        </p:blipFill>
        <p:spPr>
          <a:xfrm>
            <a:off x="1941480" y="5477040"/>
            <a:ext cx="4419000" cy="32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3B802CF2-C924-45A2-9E52-EAF84A1F5A4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pic>
        <p:nvPicPr>
          <p:cNvPr id="275" name="Picture 2" descr=""/>
          <p:cNvPicPr/>
          <p:nvPr/>
        </p:nvPicPr>
        <p:blipFill>
          <a:blip r:embed="rId1"/>
          <a:stretch/>
        </p:blipFill>
        <p:spPr>
          <a:xfrm>
            <a:off x="3733920" y="337320"/>
            <a:ext cx="4350240" cy="606276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152280" y="2796480"/>
            <a:ext cx="3199680" cy="15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24.1 (continues)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Example of simple documents in MongoDB (a) Denormalized document design with embedded subdocuments (b) Embedded array of document references</a:t>
            </a:r>
            <a:endParaRPr b="0" lang="en-CA" sz="1600" spc="-1" strike="noStrike">
              <a:latin typeface="Arial"/>
            </a:endParaRPr>
          </a:p>
        </p:txBody>
      </p:sp>
      <p:sp>
        <p:nvSpPr>
          <p:cNvPr id="277" name="Line 3"/>
          <p:cNvSpPr/>
          <p:nvPr/>
        </p:nvSpPr>
        <p:spPr>
          <a:xfrm flipH="1">
            <a:off x="6120000" y="4752000"/>
            <a:ext cx="1008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4724C01F-129F-44BC-9837-D915C909D7CE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52280" y="2666880"/>
            <a:ext cx="2590200" cy="20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24.1 (cont’d.) Example of simple documents in MongoDB (c) Normalized documents (d) Inserting the documents in Figure 24.1(c) into their collections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280" name="Picture 4" descr=""/>
          <p:cNvPicPr/>
          <p:nvPr/>
        </p:nvPicPr>
        <p:blipFill>
          <a:blip r:embed="rId1"/>
          <a:stretch/>
        </p:blipFill>
        <p:spPr>
          <a:xfrm>
            <a:off x="3271320" y="1478160"/>
            <a:ext cx="5253840" cy="2513880"/>
          </a:xfrm>
          <a:prstGeom prst="rect">
            <a:avLst/>
          </a:prstGeom>
          <a:ln>
            <a:noFill/>
          </a:ln>
        </p:spPr>
      </p:pic>
      <p:pic>
        <p:nvPicPr>
          <p:cNvPr id="281" name="Picture 5" descr=""/>
          <p:cNvPicPr/>
          <p:nvPr/>
        </p:nvPicPr>
        <p:blipFill>
          <a:blip r:embed="rId2"/>
          <a:stretch/>
        </p:blipFill>
        <p:spPr>
          <a:xfrm>
            <a:off x="3280680" y="4002120"/>
            <a:ext cx="5557680" cy="20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MongoDB Distributed Systems Characteristics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Two-phase commit method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Used to ensure atomicity and consistency of multidocument transactions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Replication in MongoDB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Concept of replica set to create multiple copies on different nodes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Variation of master-slave (read-only) approach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Primary copy, secondary copy, and arbiter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Arbiter participates in elections to select new primary if needed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AA0E1891-79F1-4607-996E-E36DDD759D3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MongoDB Distributed Systems Characteristics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Replication in MongoDB (cont’d.)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All write operations applied to the primary copy and propagated to the secondaries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User can choose read preference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Read requests can be processed at any replica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Sharding in MongoDB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Horizontal partitioning divides the documents into disjoint partitions (shards)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Allows adding more nodes as needed 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Shards stored on different nodes to achieve load balancing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74CED0F4-CDD6-4AD4-95CD-3460CEE235F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CA" sz="3200" spc="-1" strike="noStrike">
                <a:solidFill>
                  <a:srgbClr val="333399"/>
                </a:solidFill>
                <a:latin typeface="Arial"/>
                <a:ea typeface="MS PGothic"/>
              </a:rPr>
              <a:t>CHAPTER 24</a:t>
            </a:r>
            <a:endParaRPr b="0" lang="en-CA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CA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CA" sz="3600" spc="-1" strike="noStrike">
                <a:solidFill>
                  <a:srgbClr val="333399"/>
                </a:solidFill>
                <a:latin typeface="Arial"/>
                <a:ea typeface="MS PGothic"/>
              </a:rPr>
              <a:t>NOSQL Databases</a:t>
            </a:r>
            <a:endParaRPr b="0" lang="en-CA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1" lang="en-CA" sz="3600" spc="-1" strike="noStrike">
                <a:solidFill>
                  <a:srgbClr val="333399"/>
                </a:solidFill>
                <a:latin typeface="Arial"/>
                <a:ea typeface="MS PGothic"/>
              </a:rPr>
              <a:t>and Big Data Storage Systems</a:t>
            </a:r>
            <a:endParaRPr b="0" lang="en-CA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MongoDB Distributed Systems Characteristics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Sharding in MongoDB (cont’d.)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Partitioning field (shard key) must exist in every document in the collection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Must have an index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Range partitioning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Creates chunks by specifying a range of key values</a:t>
            </a:r>
            <a:endParaRPr b="0" lang="en-CA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Works best with range queries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Hash partitioning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Partitioning based on the hash values of each shard key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DC13AC74-2795-4375-898D-8E915C296E5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24.4 NOSQL Key-Value Stores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Key-value stores focus on high performance, availability, and scalability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Can store structured, unstructured, or semi-structured data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Key: unique identifier associated with a data item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Used for fast retrieval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Value: the data item itself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Can be string or array of bytes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Application interprets the structure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 query language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31C48D72-24CE-46B2-8933-4147D78A0598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DynamoDB Overview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39760" y="1636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DynamoDB part of Amazon’s Web Services/SDK platforms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Proprietary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Table holds a collection of self-describing items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Item consists of attribute-value pairs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Attribute values can be single or multi-valued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Primary key used to locate items within a table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Can be single attribute or pair of attributes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A18875DA-2D98-4138-94D8-4D1ECD134C14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Voldemort Key-Value Distributed Data Store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Voldemort: open source key-value system similar to DynamoDB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Voldemort features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Simple basic operations (get, put, and delete)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High-level formatted data values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Consistent hashing for distributing (key, value) pairs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Consistency and versioning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Concurrent writes allowed</a:t>
            </a:r>
            <a:endParaRPr b="0" lang="en-CA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Each write associated with a vector clock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14F1D8C0-514A-453E-BAAB-899EF952B53C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Examples of Other Key-Value Stores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Oracle key-value store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Oracle NOSQL Database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Redis key-value cache and store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Caches data in main memory to improve performance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Offers master-slave replication and high availability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Offers persistence by backing up cache to disk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Cassandra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Offers features from several NOSQL categories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Used by Facebook and others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404F277B-3974-47A7-AD6E-4541A384E5A1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24.5 Column-Based or Wide Column</a:t>
            </a:r>
            <a:br/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NOSQL Systems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BigTable: Google’s distributed storage system for big data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Used in Gmail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Uses Google File System for data storage and distribution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Apache Hbase a similar, open source system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Uses Hadoop Distributed File System (HDFS) for data storage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Can also use Amazon’s Simple Storage System (S3)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0BA2508E-14AA-4C7D-A253-5EDB974E11C7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Hbase Data Model and Versioning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Data organization concepts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Namespaces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Tables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Column families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Column qualifiers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Columns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Rows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Data cells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Data is self-describing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D1D7BB39-99D5-4F74-ADAB-09C9C846459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Hbase Data Model and Versioning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HBase stores multiple versions of data items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Timestamp associated with each version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Each row in a table has a unique row key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Table associated with one or more column families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Column qualifiers can be dynamically specified as new table rows are created and inserted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Namespace is collection of tables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Cell holds a basic data item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8BB9CC4B-D94C-445C-9EAC-FFC4C413AEEB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E49099CD-F9B6-4784-ABCC-1495E43BE9E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04920" y="5181480"/>
            <a:ext cx="822888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314" name="Picture 4" descr=""/>
          <p:cNvPicPr/>
          <p:nvPr/>
        </p:nvPicPr>
        <p:blipFill>
          <a:blip r:embed="rId1"/>
          <a:stretch/>
        </p:blipFill>
        <p:spPr>
          <a:xfrm>
            <a:off x="1600200" y="217080"/>
            <a:ext cx="6019200" cy="4815000"/>
          </a:xfrm>
          <a:prstGeom prst="rect">
            <a:avLst/>
          </a:prstGeom>
          <a:ln>
            <a:noFill/>
          </a:ln>
        </p:spPr>
      </p:pic>
      <p:sp>
        <p:nvSpPr>
          <p:cNvPr id="315" name="Line 3"/>
          <p:cNvSpPr/>
          <p:nvPr/>
        </p:nvSpPr>
        <p:spPr>
          <a:xfrm flipH="1">
            <a:off x="4608000" y="2088000"/>
            <a:ext cx="1224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Hbase Crud Operations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Provides only low-level CRUD (create, read, update, delete) operations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Application programs implement more complex operations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Create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Creates a new table and specifies one or more column families associated with the table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Put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Inserts new data or new versions of existing data items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C4A035D8-C8D4-4282-A4E8-BF63161EB275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NOSQL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Not only SQL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Most NOSQL systems are distributed databases or distributed storage systems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Focus on semi-structured data storage, high performance, availability, data replication, and scalability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5F7431CA-1344-4354-AC17-6EC5E6D57AEB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Hbase Crud Operations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Get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Retrieves data associated with a single row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Scan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Retrieves all the rows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F4C11CBD-E1E5-4ECE-B5E5-C68A2B8F7A7B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Hbase Storage and Distributed System Concepts 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Each Hbase table divided into several regions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Each region holds a range</a:t>
            </a:r>
            <a:r>
              <a:rPr b="0" i="1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 </a:t>
            </a: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of the row keys in the table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Row keys must be lexicographically ordered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Each region has several stores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Column families are assigned to stores</a:t>
            </a:r>
            <a:endParaRPr b="0" lang="en-CA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Regions assigned to region servers for storage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Master server responsible for monitoring the region servers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Hbase uses Apache Zookeeper and HDFS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F81C515C-0301-4BBD-AFC7-D123C59CAC97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24.6 NOSQL Graph Databases and Neo4j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Graph databases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Data represented as a graph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Collection of vertices (nodes) and edges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Possible to store data associated with both individual nodes and individual edges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Neo4j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Open source system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Uses concepts of nodes and relationships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AA12E80C-AE13-4043-9FC9-38E54B6A530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Neo4j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04EA0B78-BED2-46DB-B2D0-58CEC9640118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pic>
        <p:nvPicPr>
          <p:cNvPr id="330" name="Picture 2" descr=""/>
          <p:cNvPicPr/>
          <p:nvPr/>
        </p:nvPicPr>
        <p:blipFill>
          <a:blip r:embed="rId1"/>
          <a:stretch/>
        </p:blipFill>
        <p:spPr>
          <a:xfrm>
            <a:off x="1482840" y="1693440"/>
            <a:ext cx="6400080" cy="4152240"/>
          </a:xfrm>
          <a:prstGeom prst="rect">
            <a:avLst/>
          </a:prstGeom>
          <a:ln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602280" y="5960520"/>
            <a:ext cx="77292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24.4 Examples in Neo4j using the Cypher language (a) Creating some nodes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Neo4j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DFD612BA-B69C-46F4-9FF6-83762335199E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1509840" y="5816160"/>
            <a:ext cx="63763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24.4 (cont’d.) Examples in Neo4j using the Cypher language (b) Creating some relationships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335" name="Picture 5" descr=""/>
          <p:cNvPicPr/>
          <p:nvPr/>
        </p:nvPicPr>
        <p:blipFill>
          <a:blip r:embed="rId1"/>
          <a:stretch/>
        </p:blipFill>
        <p:spPr>
          <a:xfrm>
            <a:off x="1917000" y="1632600"/>
            <a:ext cx="5562000" cy="41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The Cypher Query Language of Neo4j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8E117E2A-E7A5-4538-80EB-F0568FAEC87F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04920" y="3269880"/>
            <a:ext cx="335196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MS PGothic"/>
              </a:rPr>
              <a:t>Figure 24.4 (cont’d.) Examples in Neo4j using the Cypher language (d) Examples of Cypher queries</a:t>
            </a:r>
            <a:endParaRPr b="0" lang="en-CA" sz="1600" spc="-1" strike="noStrike">
              <a:latin typeface="Arial"/>
            </a:endParaRPr>
          </a:p>
        </p:txBody>
      </p:sp>
      <p:pic>
        <p:nvPicPr>
          <p:cNvPr id="339" name="Picture 5" descr=""/>
          <p:cNvPicPr/>
          <p:nvPr/>
        </p:nvPicPr>
        <p:blipFill>
          <a:blip r:embed="rId1"/>
          <a:stretch/>
        </p:blipFill>
        <p:spPr>
          <a:xfrm>
            <a:off x="3886200" y="1591200"/>
            <a:ext cx="4514040" cy="484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Neo4j Interfaces and Distributed System Characteristics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Enterprise edition versus community edition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Enterprise edition supports caching, clustering of data, and locking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Graph visualization interface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Subset of nodes and edges in a database graph can be displayed as a graph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Used to visualize query results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Master-slave replication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Caching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Logical logs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20381FCC-B61D-476F-A58F-02B89824A49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24.7 Summary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NOSQL systems focus on storage of “big data”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General categories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Document-based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Key-value stores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Column-based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Graph-based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Some systems use techniques spanning two or more categories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Consistency paradigms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CAP theorem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EAAE2F47-3F45-4E1D-9A69-E8124F744C68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NOSQL systems focus on storage of “big data”</a:t>
            </a:r>
            <a:endParaRPr b="0" lang="en-CA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Typical applications that use NOSQL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Social media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Web links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User profiles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Marketing and sales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Posts and tweets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Road maps and spatial data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Email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CEA623DE-8821-4107-990B-4ED41DFBDCAB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24.1 Introduction to NOSQL Systems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BigTable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Google’s proprietary NOSQL system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Column-based or wide column store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DynamoDB (Amazon)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Key-value data store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Cassandra (Facebook)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Uses concepts from both key-value store and column-based systems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B899ABA1-A85C-4815-9DAE-6E1347A46876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 to NOSQL Systems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MongoDB and CouchDB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Document stores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Neo4J and GraphBase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Graph-based NOSQL systems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OrientDB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Combines several concepts</a:t>
            </a:r>
            <a:endParaRPr b="0" lang="en-CA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Database systems classified on the object model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Or native XML model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BCD23329-A8C0-4E8B-B328-BE1F3EC24739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 to NOSQL Systems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NOSQL characteristics related to distributed databases and distributed systems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Scalability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Availability, replication, and eventual consistency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Replication models</a:t>
            </a:r>
            <a:endParaRPr b="0" lang="en-CA" sz="26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Master-slave</a:t>
            </a:r>
            <a:endParaRPr b="0" lang="en-CA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990033"/>
              </a:buClr>
              <a:buSzPct val="50000"/>
              <a:buFont typeface="Wingdings" charset="2"/>
              <a:buChar char=""/>
            </a:pPr>
            <a:r>
              <a:rPr b="0" lang="en-CA" sz="2400" spc="-1" strike="noStrike">
                <a:solidFill>
                  <a:srgbClr val="333399"/>
                </a:solidFill>
                <a:latin typeface="Arial"/>
                <a:ea typeface="MS PGothic"/>
              </a:rPr>
              <a:t>Master-master</a:t>
            </a:r>
            <a:endParaRPr b="0" lang="en-CA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Sharding of files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High performance data access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B2B44A3F-2F57-44AA-9C02-FAA1A929B1F8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 to NOSQL Systems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NOSQL characteristics related to data models and query languages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Schema not required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Less powerful query languages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Versioning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B4E7404C-4E2F-433E-B6CB-42B7905602EB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28600" y="303120"/>
            <a:ext cx="779544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CA" sz="3600" spc="-1" strike="noStrike">
                <a:solidFill>
                  <a:srgbClr val="800000"/>
                </a:solidFill>
                <a:latin typeface="Arial"/>
                <a:ea typeface="MS PGothic"/>
              </a:rPr>
              <a:t>Introduction to NOSQL Systems (cont’d.)</a:t>
            </a:r>
            <a:endParaRPr b="0" lang="en-CA" sz="3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39760" y="1600200"/>
            <a:ext cx="829404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990033"/>
              </a:buClr>
              <a:buSzPct val="60000"/>
              <a:buFont typeface="Wingdings" charset="2"/>
              <a:buChar char=""/>
            </a:pPr>
            <a:r>
              <a:rPr b="0" lang="en-CA" sz="2800" spc="-1" strike="noStrike">
                <a:solidFill>
                  <a:srgbClr val="333399"/>
                </a:solidFill>
                <a:latin typeface="Arial"/>
                <a:ea typeface="MS PGothic"/>
              </a:rPr>
              <a:t>Categories of NOSQL systems</a:t>
            </a:r>
            <a:endParaRPr b="0" lang="en-CA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Document-based NOSQL systems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NOSQL key-value stores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Column-based or wide column NOSQL systems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Graph-based NOSQL systems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Hybrid NOSQL systems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Object databases</a:t>
            </a:r>
            <a:endParaRPr b="0" lang="en-CA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19"/>
              </a:spcBef>
              <a:buClr>
                <a:srgbClr val="333399"/>
              </a:buClr>
              <a:buSzPct val="55000"/>
              <a:buFont typeface="Wingdings" charset="2"/>
              <a:buChar char=""/>
            </a:pPr>
            <a:r>
              <a:rPr b="0" lang="en-CA" sz="2600" spc="-1" strike="noStrike">
                <a:solidFill>
                  <a:srgbClr val="800000"/>
                </a:solidFill>
                <a:latin typeface="Arial"/>
                <a:ea typeface="MS PGothic"/>
              </a:rPr>
              <a:t>XML databases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6934320" y="6400800"/>
            <a:ext cx="190440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Slide 24- </a:t>
            </a:r>
            <a:fld id="{2435D0D5-176A-411C-AC21-A89AB24A02E2}" type="slidenum">
              <a:rPr b="1" lang="en-CA" sz="1400" spc="-1" strike="noStrike">
                <a:solidFill>
                  <a:srgbClr val="990033"/>
                </a:solidFill>
                <a:latin typeface="Arial"/>
                <a:ea typeface="MS PGothic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3576</TotalTime>
  <Application>LibreOffice/6.1.5.2$Linux_X86_64 LibreOffice_project/10$Build-2</Application>
  <Words>1849</Words>
  <Paragraphs>312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2005-02-25T19:46:41Z</dcterms:created>
  <dc:creator/>
  <dc:description/>
  <dc:language>en-US</dc:language>
  <cp:lastModifiedBy/>
  <cp:lastPrinted>2001-11-04T00:51:13Z</cp:lastPrinted>
  <dcterms:modified xsi:type="dcterms:W3CDTF">2019-11-26T09:34:19Z</dcterms:modified>
  <cp:revision>304</cp:revision>
  <dc:subject/>
  <dc:title>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Letter Paper (8.5x11 in)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