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34A6FF3-472D-4D93-80F1-D7FBDA6EA3E0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F4D9FD-0FBB-48AF-BAF5-EA5AF76C74B0}" type="slidenum">
              <a:rPr b="0" lang="en-CA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82944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39760" y="3988440"/>
            <a:ext cx="82944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3976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92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044160" y="160020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848560" y="160020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239760" y="398844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044160" y="398844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848560" y="398844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239760" y="1600200"/>
            <a:ext cx="829440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82944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228600" y="303120"/>
            <a:ext cx="7795800" cy="459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3976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39760" y="1600200"/>
            <a:ext cx="829440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48992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39760" y="3988440"/>
            <a:ext cx="82944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82944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39760" y="3988440"/>
            <a:ext cx="82944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3976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48992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044160" y="160020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848560" y="160020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239760" y="398844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044160" y="398844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5848560" y="3988440"/>
            <a:ext cx="2670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82944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28600" y="303120"/>
            <a:ext cx="7795800" cy="459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3976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89920" y="398844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3976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89920" y="1600200"/>
            <a:ext cx="404748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39760" y="3988440"/>
            <a:ext cx="82944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8935920" y="1449360"/>
            <a:ext cx="207720" cy="5408640"/>
            <a:chOff x="8935920" y="1449360"/>
            <a:chExt cx="207720" cy="5408640"/>
          </a:xfrm>
        </p:grpSpPr>
        <p:sp>
          <p:nvSpPr>
            <p:cNvPr id="1" name="CustomShape 2"/>
            <p:cNvSpPr/>
            <p:nvPr/>
          </p:nvSpPr>
          <p:spPr>
            <a:xfrm flipH="1">
              <a:off x="9042840" y="1449360"/>
              <a:ext cx="100800" cy="540828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8935920" y="1449720"/>
              <a:ext cx="142920" cy="5408280"/>
              <a:chOff x="8935920" y="1449720"/>
              <a:chExt cx="142920" cy="5408280"/>
            </a:xfrm>
          </p:grpSpPr>
          <p:sp>
            <p:nvSpPr>
              <p:cNvPr id="3" name="CustomShape 4"/>
              <p:cNvSpPr/>
              <p:nvPr/>
            </p:nvSpPr>
            <p:spPr>
              <a:xfrm flipH="1" rot="10800000">
                <a:off x="8935560" y="6858000"/>
                <a:ext cx="78120" cy="54082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flipH="1" rot="10800000">
                <a:off x="9000360" y="6858000"/>
                <a:ext cx="78120" cy="540828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" name="CustomShape 6"/>
          <p:cNvSpPr/>
          <p:nvPr/>
        </p:nvSpPr>
        <p:spPr>
          <a:xfrm rot="16200000">
            <a:off x="3845520" y="-3845160"/>
            <a:ext cx="1449000" cy="914040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38080" y="6397560"/>
            <a:ext cx="44953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Click to edit Master title style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934320" y="640080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</a:t>
            </a:r>
            <a:fld id="{BA3D5533-4B1B-484B-9EBA-452BBF39705D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</a:rPr>
              <a:t>Click to edit the outline text format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</a:rPr>
              <a:t>Second Outline Level</a:t>
            </a:r>
            <a:endParaRPr b="0" lang="en-CA" sz="2400" spc="-1" strike="noStrike">
              <a:solidFill>
                <a:srgbClr val="333399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800000"/>
                </a:solidFill>
                <a:latin typeface="Arial"/>
              </a:rPr>
              <a:t>Third Outline Level</a:t>
            </a:r>
            <a:endParaRPr b="0" lang="en-CA" sz="2000" spc="-1" strike="noStrike">
              <a:solidFill>
                <a:srgbClr val="8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333399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333399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333399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333399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333399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333399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333399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8935920" y="1449360"/>
            <a:ext cx="207720" cy="5408640"/>
            <a:chOff x="8935920" y="1449360"/>
            <a:chExt cx="207720" cy="5408640"/>
          </a:xfrm>
        </p:grpSpPr>
        <p:sp>
          <p:nvSpPr>
            <p:cNvPr id="47" name="CustomShape 2"/>
            <p:cNvSpPr/>
            <p:nvPr/>
          </p:nvSpPr>
          <p:spPr>
            <a:xfrm flipH="1">
              <a:off x="9042840" y="1449360"/>
              <a:ext cx="100800" cy="540828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" name="Group 3"/>
            <p:cNvGrpSpPr/>
            <p:nvPr/>
          </p:nvGrpSpPr>
          <p:grpSpPr>
            <a:xfrm>
              <a:off x="8935920" y="1449720"/>
              <a:ext cx="142920" cy="5408280"/>
              <a:chOff x="8935920" y="1449720"/>
              <a:chExt cx="142920" cy="5408280"/>
            </a:xfrm>
          </p:grpSpPr>
          <p:sp>
            <p:nvSpPr>
              <p:cNvPr id="49" name="CustomShape 4"/>
              <p:cNvSpPr/>
              <p:nvPr/>
            </p:nvSpPr>
            <p:spPr>
              <a:xfrm flipH="1" rot="10800000">
                <a:off x="8935560" y="6858000"/>
                <a:ext cx="78120" cy="54082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5"/>
              <p:cNvSpPr/>
              <p:nvPr/>
            </p:nvSpPr>
            <p:spPr>
              <a:xfrm flipH="1" rot="10800000">
                <a:off x="9000360" y="6858000"/>
                <a:ext cx="78120" cy="540828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1" name="CustomShape 6"/>
          <p:cNvSpPr/>
          <p:nvPr/>
        </p:nvSpPr>
        <p:spPr>
          <a:xfrm rot="16200000">
            <a:off x="3845520" y="-3845160"/>
            <a:ext cx="1449000" cy="914040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>
            <a:off x="838080" y="6397560"/>
            <a:ext cx="44953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title"/>
          </p:nvPr>
        </p:nvSpPr>
        <p:spPr>
          <a:xfrm>
            <a:off x="228600" y="303120"/>
            <a:ext cx="7795800" cy="9918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Click to edit Master title style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239760" y="1600200"/>
            <a:ext cx="8294400" cy="4571640"/>
          </a:xfrm>
          <a:prstGeom prst="rect">
            <a:avLst/>
          </a:prstGeom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Click to edit Master text styles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Second level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Third level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000" spc="-1" strike="noStrike">
                <a:solidFill>
                  <a:srgbClr val="800000"/>
                </a:solidFill>
                <a:latin typeface="Arial"/>
                <a:ea typeface="MS PGothic"/>
              </a:rPr>
              <a:t>Fourth level</a:t>
            </a:r>
            <a:endParaRPr b="0" lang="en-CA" sz="2000" spc="-1" strike="noStrike">
              <a:solidFill>
                <a:srgbClr val="333399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000" spc="-1" strike="noStrike">
                <a:solidFill>
                  <a:srgbClr val="333399"/>
                </a:solidFill>
                <a:latin typeface="Arial"/>
                <a:ea typeface="MS PGothic"/>
              </a:rPr>
              <a:t>Fifth level</a:t>
            </a:r>
            <a:endParaRPr b="0" lang="en-CA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6934320" y="640080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395742F6-EED4-4D45-8A1D-CD285DE73701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1" descr=""/>
          <p:cNvPicPr/>
          <p:nvPr/>
        </p:nvPicPr>
        <p:blipFill>
          <a:blip r:embed="rId1"/>
          <a:stretch/>
        </p:blipFill>
        <p:spPr>
          <a:xfrm>
            <a:off x="3029040" y="1529280"/>
            <a:ext cx="3892320" cy="481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 example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Make a list of frequencies of words in a document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Pseudocode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874C6AD0-4E1D-439C-972E-0AEFB4B7D08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1545840" y="3147840"/>
            <a:ext cx="4571640" cy="561600"/>
          </a:xfrm>
          <a:prstGeom prst="rect">
            <a:avLst/>
          </a:prstGeom>
          <a:ln>
            <a:noFill/>
          </a:ln>
        </p:spPr>
      </p:pic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1545840" y="3708720"/>
            <a:ext cx="607644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 example (cont’d.)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Actual MapReduce code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55A7EB33-BAC8-4681-918E-7EDEA93A9A1A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  <p:pic>
        <p:nvPicPr>
          <p:cNvPr id="130" name="Picture 6" descr=""/>
          <p:cNvPicPr/>
          <p:nvPr/>
        </p:nvPicPr>
        <p:blipFill>
          <a:blip r:embed="rId1"/>
          <a:stretch/>
        </p:blipFill>
        <p:spPr>
          <a:xfrm>
            <a:off x="1523880" y="2819520"/>
            <a:ext cx="6095520" cy="288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Distributed grep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Looks for a given pattern in a file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Map function emits a line if it matches a supplied pattern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Reduce function is an identity function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Reverse Web-link graph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Outputs (target URL, source URL) pairs for each link to a target page found in a source page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35AFB4A-FBE6-4729-9016-F77C6457F2FF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Inverted index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Builds an inverted index based on all words present in a document repository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Map function parses each document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Emits a sequence of (word, document_id) pairs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Reduce function takes all pairs for a given word and sorts them by document_id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Job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Code for Map and Reduce phases, a set of artifacts, and properties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A0FFBEF6-2F88-4BFB-858E-A0B1B97C1B2A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92000" y="1152000"/>
            <a:ext cx="7152840" cy="49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Hadoop releases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1.x features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Continuation of the original code base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Additions include security, additional HDFS and MapReduce improvements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2.x features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YARN (Yet Another Resource Navigator)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A new MR runtime that runs on top of YARN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Improved HDFS that supports federation and increased availability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E8BBB6E6-24C1-4C00-92BF-6E47D669312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25.3 Hadoop Distributed File System (HDFS)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HDFS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File system component of Hadoop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Designed to run on a cluster of commodity hardware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Patterned after UNIX file system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Provides high-throughput access to large datasets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Stores metadata on NameNode server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Stores application data on DataNode servers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File content replicated on multiple DataNodes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endParaRPr b="0" lang="en-CA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8447CC5B-EF16-44A6-B960-9C215CC78478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Hadoop Distributed File System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HDFS design assumptions and goals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Hardware failure is the norm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Batch processing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Large datasets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Simple coherency model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HDFS architecture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Master-slave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Decouples metadata from data operations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Replication provides reliability and high availability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Network traffic minimized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54B8357C-AC99-48F0-BC1D-76B06BAF148D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Hadoop Distributed File System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NameNode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Maintains image of the file system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i-nodes and corresponding block locations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Changes maintained in write-ahead commit log called Journal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Secondary NameNodes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Checkpointing role or backup role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DataNodes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Stores blocks in node’s native file system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Periodically reports state to the NameNode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BA87879-5432-406F-A218-4201AC5C6220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Hadoop Distributed File System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File I/O operations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Single-writer, multiple-reader model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Files cannot be updated, only appended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Write pipeline set up to minimize network utilization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Block placement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Nodes of Hadoop cluster typically spread across many racks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Nodes on a rack share a switch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endParaRPr b="0" lang="en-CA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2AAE85C1-3278-46CB-A160-8803FF739D7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CA" sz="3200" spc="-1" strike="noStrike">
                <a:solidFill>
                  <a:srgbClr val="333399"/>
                </a:solidFill>
                <a:latin typeface="Arial"/>
                <a:ea typeface="MS PGothic"/>
              </a:rPr>
              <a:t>CHAPTER 25</a:t>
            </a:r>
            <a:endParaRPr b="0" lang="en-CA" sz="3200" spc="-1" strike="noStrike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3200" spc="-1" strike="noStrike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CA" sz="3600" spc="-1" strike="noStrike">
                <a:solidFill>
                  <a:srgbClr val="333399"/>
                </a:solidFill>
                <a:latin typeface="Arial"/>
                <a:ea typeface="MS PGothic"/>
              </a:rPr>
              <a:t>Big Data Technologies Based</a:t>
            </a:r>
            <a:endParaRPr b="0" lang="en-CA" sz="3600" spc="-1" strike="noStrike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CA" sz="3600" spc="-1" strike="noStrike">
                <a:solidFill>
                  <a:srgbClr val="333399"/>
                </a:solidFill>
                <a:latin typeface="Arial"/>
                <a:ea typeface="MS PGothic"/>
              </a:rPr>
              <a:t>on MapReduce and Hadoop</a:t>
            </a:r>
            <a:endParaRPr b="0" lang="en-CA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Hadoop Distributed File System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Replica management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NameNode tracks number of replicas and block location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Based on block reports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Replication priority queue contains blocks that need to be replicated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HDFS scalability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Yahoo cluster achieved 14 petabytes, 4000 nodes, 15k clients, and 600 million files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7C9C5546-44DE-44EB-854B-4AFA0A2FB4A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Hadoop Ecosystem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Related projects with additional functionality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Pig and hive 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Provides higher-level interface for working with Hadoop framework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Oozie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Service for scheduling and running workflows of jobs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Sqoop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Library and runtime environment for efficiently moving data between relational databases and HDFS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E941011-2746-4C68-9216-076A955BF413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Hadoop Ecosystem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Related projects with additional functionality (cont’d.)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HBase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Column-oriented key-value store that uses HDFS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503BEDC8-991F-4975-A846-06C4EED63E9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25.4 MapReduce: Additional Details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 runtime environment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JobTracker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Master process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Responsible for managing the life cycle of Jobs and scheduling Tasks on the cluster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TaskTracker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Slave process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Runs on all Worker nodes of the cluster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B0A52B13-B7A4-43C7-A54F-381C5F44217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Overall flow of a MapReduce job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 submission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 initialization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Task assignment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Task execution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 completion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C14BF800-617E-42BF-B3EF-B35BA0863DB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Fault tolerance in MapReduce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Task failure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Runtime exception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Java virtual machine crash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No timely updates from the task process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TaskTracker failure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Crash or disconnection from JobTracker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Failed Tasks are rescheduled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JobTracker failure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Not a recoverable failure in Hadoop v1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1BFA317F-CEAF-4CA2-8572-38BF7BE4E8D3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25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The shuffle procedure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Reducers get all the rows for a given key together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Map phase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Background thread partitions buffered rows based on the number of Reducers in the job and the Partitioner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Rows sorted on key values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Comparator or Combiner may be used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Copy phase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Reduce phase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04F88FDA-B2BD-4BD8-B75A-53DB6BD8EF3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Job scheduling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JobTracker schedules work on cluster nodes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Fair Scheduler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Provides fast response time to small jobs in a Hadoop shared cluster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Capacity Scheduler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Geared to meet needs of large enterprise customers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E2376471-084E-4C3A-8730-5718480713B7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Strategies for equi-joins in MapReduce environment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Sort-merge join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Map-side hash join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Partition join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Bucket joins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N-way map-side joins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Simple N-way joins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BDBD462D-D2A8-4BC4-A67A-4B43C0F247AF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Pig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Bridges the gap between declarative-style interfaces such as SQL, and rigid style required by MapReduce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Designed to solve problems such as ad hoc analyses of Web logs and clickstreams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Accommodates user-defined functions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35B2136B-8285-4B3D-A793-5C275C74073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Phenomenal growth in data generation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Social media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Sensors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Communications networks and satellite imagery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User-specific business data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“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 data” refers to massive amounts of data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Exceeds the typical reach of a DBMS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 data analytics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BC1441C1-C5F5-4FE8-AB46-6BE1278D0CF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MapReduce: Additional Details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Hive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Provides a higher-level interface to Hadoop using SQL-like queries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Supports processing of aggregate analytical queries typical of data warehouses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Developed at Facebook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68693C6C-6803-4407-8421-76EF28582887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Hive System Architecture and Components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</a:t>
            </a:r>
            <a:fld id="{87C07BF2-4983-40F6-9626-4EFC1A60969A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1371600" y="1752480"/>
            <a:ext cx="6279840" cy="386352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1981080" y="5943600"/>
            <a:ext cx="5181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25.2 Hive system architecture and components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Advantages of the Hadoop/MapReduce Technology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Disk seek rate a limiting factor when dealing with very large data sets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Limited by disk mechanical structure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Transfer speed is an electronic feature and increasing steadily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 processes large datasets in parallel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 handles semistructured data and key-value datasets more easily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Linear scalability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4F62F6A7-C74E-4D62-BB4F-27081F03AFE3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25.5 Hadoop v2 (Alias YARN)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Reasons for developing Hadoop v2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JobTracker became a bottleneck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Cluster utilization less than desirable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Different types of applications did not fit into the MR model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Difficult to keep up with new open source versions of Hadoop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90E4C15E-5F40-442B-B600-83EBD724D3E0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YARN Architecture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Separates cluster resource management from Jobs management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ResourceManager</a:t>
            </a:r>
            <a:r>
              <a:rPr b="0" i="1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 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and NodeManager</a:t>
            </a:r>
            <a:r>
              <a:rPr b="0" i="1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 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together form a platform for hosting any application on YARN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ApplicationMasters send ResourceRequests to the ResourceManager which then responds with cluster Container leases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NodeManager</a:t>
            </a:r>
            <a:r>
              <a:rPr b="0" i="1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 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responsible for managing Containers on their nodes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437E75D-5B86-4CF5-9A77-2486434DFA3A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Hadoop Version Schematics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</a:t>
            </a:r>
            <a:fld id="{18A0F5D0-485E-4DA5-9F51-8D8C083BBF6F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807560" y="5605200"/>
            <a:ext cx="5181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25.3 The Hadoop v1 vs. Hadoop v2 schematic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203" name="Picture 5" descr=""/>
          <p:cNvPicPr/>
          <p:nvPr/>
        </p:nvPicPr>
        <p:blipFill>
          <a:blip r:embed="rId1"/>
          <a:stretch/>
        </p:blipFill>
        <p:spPr>
          <a:xfrm>
            <a:off x="735120" y="2143080"/>
            <a:ext cx="7325640" cy="30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Other Frameworks on YARN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Tez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Extensible framework being developed at Hortonworks for building high-performance applications in YARN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Giraph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Open-source implementation of Google’s Pregel system, a large-scale graph processing system used to calculate Page-Rank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Hoya: HBase on YARN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More flexibility and improved cluster utilization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3B0F9C5-AD82-4B53-BDD8-9B795FFCF2ED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25.6 General Discussion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Hadoop/MapReduce versus parallel RDBMS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2009: performance of two approaches measured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Parallel database took longer to tune compared to MR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Performance of parallel database 3-6 times faster than MR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MR improvements since 2009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Hadoop has upfront cost advantage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Open source platform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0766076C-11E5-45C5-A40D-0C6FFCB0098A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General Discussion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MR able to handle semistructured datasets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Support for unstructured data on the rise in RDBMSs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Higher level language support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SQL for RDBMSs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Hive has incorporated SQL features in HiveQL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Fault-tolerance: advantage of MR-based systems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01664AF2-FE2F-4DCA-89D8-545C5D3D828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General Discussion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 data somewhat dependent on cloud technology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Cloud model offers flexibility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Scaling out and scaling up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Distributed software and interchangeable resources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Unpredictable computing needs not uncommon in big data projects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High availability and durability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25F173FE-051D-4F54-81F6-392BA21E47F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25.1 What is Big Data?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 data ranges from terabytes (10</a:t>
            </a:r>
            <a:r>
              <a:rPr b="0" lang="en-CA" sz="2800" spc="-1" strike="noStrike" baseline="30000">
                <a:solidFill>
                  <a:srgbClr val="333399"/>
                </a:solidFill>
                <a:latin typeface="Arial"/>
                <a:ea typeface="MS PGothic"/>
              </a:rPr>
              <a:t>12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 bytes) or petabytes (10</a:t>
            </a:r>
            <a:r>
              <a:rPr b="0" lang="en-CA" sz="2800" spc="-1" strike="noStrike" baseline="30000">
                <a:solidFill>
                  <a:srgbClr val="333399"/>
                </a:solidFill>
                <a:latin typeface="Arial"/>
                <a:ea typeface="MS PGothic"/>
              </a:rPr>
              <a:t>15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 bytes) to exobytes (10</a:t>
            </a:r>
            <a:r>
              <a:rPr b="0" lang="en-CA" sz="2800" spc="-1" strike="noStrike" baseline="30000">
                <a:solidFill>
                  <a:srgbClr val="333399"/>
                </a:solidFill>
                <a:latin typeface="Arial"/>
                <a:ea typeface="MS PGothic"/>
              </a:rPr>
              <a:t>18</a:t>
            </a: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 bytes) 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Volume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Refers to size of data managed by the system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Velocity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Speed of data creation, ingestion, and processing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Variety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Refers to type of data source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Structured, unstructured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4BE23DF-7038-40EB-A972-427D0F9690D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General Discussion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Data locality issues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Network load a concern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Self-configurable, locality-based data and virtual machine management framework proposed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Enables access of data locally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Caching techniques also improve performance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Resource optimization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Challenge: optimize globally across all jobs in the cloud rather than per-job resource optimizations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2FAE913-FF29-4AB7-AFAD-1145BE16BE0A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General Discussion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YARN as a data service platform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Emerging trend: Hadoop as a data lake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Contains significant portion of enterprise data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Processing happens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Support for SQL in Hadoop is improving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Storm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Distributed scalable streaming engine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Allows users to process real-time data feeds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Storm on YARN and SAS on YARN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D91D9E23-6551-406A-93D6-7E6E02CC4110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General Discussion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Challenges faced by big data technologies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Heterogeneity of information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Privacy and confidentiality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Need for visualization and better human interfaces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Inconsistent and incomplete information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75863620-2DDC-4359-90F7-0D4106E84E6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General Discussion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Building data solutions on Hadoop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May involve assembling ETL (extract, transform, load) processing, machine learning, graph processing, and/or report creation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Programming models and metadata not unified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Analytics application developers must try to integrate services into coherent solution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Cluster a vast resource of main memory and flash storage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In-memory data engines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Spark platform from Databricks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964A60CD-7755-4674-B7A1-5B246783DCD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25.7 Summary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 data technologies at the center of data analytics and machine learning applications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Hadoop Distributed File System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Hadoop v2 or YARN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Generic data services platform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MapReduce/Hadoop versus parallel DBMSs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0B696ED1-19CE-4747-A782-E4F55549EC97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What is Big Data?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Veracity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Credibility of the source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Suitability of data for the target audience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Evaluated through quality testing or credibility analysis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F3DEB387-CBF8-482A-9704-C285DE22C423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25.2 Introduction to MapReduce and Hadoop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Core components of Hadoop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MapReduce programming paradigm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Hadoop Distributed File System (HDFS)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Hadoop originated from quest for open source search engine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Developed by Cutting and Carafella in 2004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Cutting joined Yahoo in 2006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Yahoo spun off Hadoop-centered company in 2011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Tremendous growth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9E550D99-31DE-4157-938E-73B9F8DF800E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 to MapReduce and Hadoop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MapReduce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Fault-tolerant implementation and runtime environment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Developed by Dean and Ghemawat at Google in 2004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Programming style: map and reduce tasks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Automatically parallelized and executed on large clusters of commodity hardware</a:t>
            </a:r>
            <a:endParaRPr b="0" lang="en-CA" sz="2400" spc="-1" strike="noStrike">
              <a:solidFill>
                <a:srgbClr val="8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Allows programmers to analyze very large datasets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Underlying data model assumed: key-value pair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endParaRPr b="0" lang="en-CA" sz="2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3CDF3644-B371-4BED-8B21-88A74B7CAAB7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39760" y="1600200"/>
            <a:ext cx="8294400" cy="4571640"/>
          </a:xfrm>
          <a:prstGeom prst="rect">
            <a:avLst/>
          </a:prstGeom>
          <a:noFill/>
          <a:ln>
            <a:noFill/>
          </a:ln>
        </p:spPr>
        <p:txBody>
          <a:bodyPr rIns="0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Map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Generic function that takes a key of type K1 and value of type V1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Returns a list of key-value pairs of type K2 and V2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Reduce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Generic function that takes a key of type K2 and a list of values V2 and returns pairs of type (K3, V3)</a:t>
            </a:r>
            <a:endParaRPr b="0" lang="en-CA" sz="2600" spc="-1" strike="noStrike">
              <a:solidFill>
                <a:srgbClr val="333399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Outputs from the map function must match the input type of the reduce function</a:t>
            </a:r>
            <a:endParaRPr b="0" lang="en-CA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 </a:t>
            </a:r>
            <a:fld id="{4F5365A4-621A-4507-82D5-A71251844DA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8600" y="303120"/>
            <a:ext cx="7795800" cy="991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MapReduce Programming Model (cont’d.)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93432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25-</a:t>
            </a:r>
            <a:fld id="{1709D1AE-6C05-4623-B56D-E446FCED7EA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295280" y="1828800"/>
            <a:ext cx="6300360" cy="371052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838080" y="5943600"/>
            <a:ext cx="718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25.1 Overview of MapReduce execution (Adapted from T. White, 2012)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3482</TotalTime>
  <Application>LibreOffice/6.1.5.2$Linux_X86_64 LibreOffice_project/10$Build-2</Application>
  <Words>1817</Words>
  <Paragraphs>335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2005-02-25T19:46:41Z</dcterms:created>
  <dc:creator/>
  <dc:description/>
  <dc:language>en-CA</dc:language>
  <cp:lastModifiedBy/>
  <cp:lastPrinted>2001-11-04T00:51:13Z</cp:lastPrinted>
  <dcterms:modified xsi:type="dcterms:W3CDTF">2019-12-03T09:44:43Z</dcterms:modified>
  <cp:revision>302</cp:revision>
  <dc:subject/>
  <dc:title>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Letter Paper (8.5x11 in)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