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88"/>
  </p:notesMasterIdLst>
  <p:sldIdLst>
    <p:sldId id="256" r:id="rId5"/>
    <p:sldId id="325" r:id="rId6"/>
    <p:sldId id="282" r:id="rId7"/>
    <p:sldId id="283" r:id="rId8"/>
    <p:sldId id="349" r:id="rId9"/>
    <p:sldId id="284" r:id="rId10"/>
    <p:sldId id="345" r:id="rId11"/>
    <p:sldId id="353" r:id="rId12"/>
    <p:sldId id="358" r:id="rId13"/>
    <p:sldId id="359" r:id="rId14"/>
    <p:sldId id="354" r:id="rId15"/>
    <p:sldId id="355" r:id="rId16"/>
    <p:sldId id="361" r:id="rId17"/>
    <p:sldId id="377" r:id="rId18"/>
    <p:sldId id="379" r:id="rId19"/>
    <p:sldId id="378" r:id="rId20"/>
    <p:sldId id="380" r:id="rId21"/>
    <p:sldId id="348" r:id="rId22"/>
    <p:sldId id="350" r:id="rId23"/>
    <p:sldId id="357" r:id="rId24"/>
    <p:sldId id="392" r:id="rId25"/>
    <p:sldId id="393" r:id="rId26"/>
    <p:sldId id="383" r:id="rId27"/>
    <p:sldId id="384" r:id="rId28"/>
    <p:sldId id="385" r:id="rId29"/>
    <p:sldId id="386" r:id="rId30"/>
    <p:sldId id="387" r:id="rId31"/>
    <p:sldId id="388" r:id="rId32"/>
    <p:sldId id="389" r:id="rId33"/>
    <p:sldId id="390" r:id="rId34"/>
    <p:sldId id="391" r:id="rId35"/>
    <p:sldId id="286" r:id="rId36"/>
    <p:sldId id="288" r:id="rId37"/>
    <p:sldId id="289" r:id="rId38"/>
    <p:sldId id="290" r:id="rId39"/>
    <p:sldId id="294" r:id="rId40"/>
    <p:sldId id="291" r:id="rId41"/>
    <p:sldId id="292" r:id="rId42"/>
    <p:sldId id="293" r:id="rId43"/>
    <p:sldId id="341" r:id="rId44"/>
    <p:sldId id="342" r:id="rId45"/>
    <p:sldId id="343" r:id="rId46"/>
    <p:sldId id="382" r:id="rId47"/>
    <p:sldId id="381" r:id="rId48"/>
    <p:sldId id="297" r:id="rId49"/>
    <p:sldId id="298" r:id="rId50"/>
    <p:sldId id="299" r:id="rId51"/>
    <p:sldId id="300" r:id="rId52"/>
    <p:sldId id="326" r:id="rId53"/>
    <p:sldId id="327" r:id="rId54"/>
    <p:sldId id="328" r:id="rId55"/>
    <p:sldId id="301" r:id="rId56"/>
    <p:sldId id="302" r:id="rId57"/>
    <p:sldId id="303" r:id="rId58"/>
    <p:sldId id="304" r:id="rId59"/>
    <p:sldId id="305" r:id="rId60"/>
    <p:sldId id="306" r:id="rId61"/>
    <p:sldId id="307" r:id="rId62"/>
    <p:sldId id="308" r:id="rId63"/>
    <p:sldId id="309" r:id="rId64"/>
    <p:sldId id="310" r:id="rId65"/>
    <p:sldId id="311" r:id="rId66"/>
    <p:sldId id="312" r:id="rId67"/>
    <p:sldId id="313" r:id="rId68"/>
    <p:sldId id="314" r:id="rId69"/>
    <p:sldId id="315" r:id="rId70"/>
    <p:sldId id="317" r:id="rId71"/>
    <p:sldId id="318" r:id="rId72"/>
    <p:sldId id="319" r:id="rId73"/>
    <p:sldId id="376" r:id="rId74"/>
    <p:sldId id="330" r:id="rId75"/>
    <p:sldId id="344" r:id="rId76"/>
    <p:sldId id="363" r:id="rId77"/>
    <p:sldId id="281" r:id="rId78"/>
    <p:sldId id="331" r:id="rId79"/>
    <p:sldId id="332" r:id="rId80"/>
    <p:sldId id="347" r:id="rId81"/>
    <p:sldId id="346" r:id="rId82"/>
    <p:sldId id="364" r:id="rId83"/>
    <p:sldId id="334" r:id="rId84"/>
    <p:sldId id="338" r:id="rId85"/>
    <p:sldId id="337" r:id="rId86"/>
    <p:sldId id="339"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lin Atahan" initials="PA" lastIdx="0" clrIdx="0">
    <p:extLst>
      <p:ext uri="{19B8F6BF-5375-455C-9EA6-DF929625EA0E}">
        <p15:presenceInfo xmlns:p15="http://schemas.microsoft.com/office/powerpoint/2012/main" userId="S-1-5-21-89763709-583101989-432224986-226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81" autoAdjust="0"/>
    <p:restoredTop sz="82182" autoAdjust="0"/>
  </p:normalViewPr>
  <p:slideViewPr>
    <p:cSldViewPr snapToGrid="0">
      <p:cViewPr varScale="1">
        <p:scale>
          <a:sx n="73" d="100"/>
          <a:sy n="73" d="100"/>
        </p:scale>
        <p:origin x="6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commentAuthors" Target="commentAuthor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presProps" Target="presProp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theme" Target="theme/theme1.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FDD9EA-E0AD-48E7-8D39-CFDA995F067D}" type="datetimeFigureOut">
              <a:rPr lang="en-GB" smtClean="0"/>
              <a:t>30/01/2020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69B693-E241-441F-9508-A055A4D82B27}" type="slidenum">
              <a:rPr lang="en-GB" smtClean="0"/>
              <a:t>‹#›</a:t>
            </a:fld>
            <a:endParaRPr lang="en-GB"/>
          </a:p>
        </p:txBody>
      </p:sp>
    </p:spTree>
    <p:extLst>
      <p:ext uri="{BB962C8B-B14F-4D97-AF65-F5344CB8AC3E}">
        <p14:creationId xmlns:p14="http://schemas.microsoft.com/office/powerpoint/2010/main" val="3090998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The principles are mostly based on research related to how humans detect patterns and make visual comparisons. The preferred approaches are those that best fit the way our brains process visual information. </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When deciding on a visualization approach, it is also important to keep our goal in mind. We may be comparing a viewable number of quantities, describing distributions for categories or numeric values, comparing the data from two groups, or describing the relationship between two variables. </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As a final note, we want to emphasize that for a data scientist it is important to adapt and optimize graphs to the audience. For example, an exploratory plot made for ourselves will be different than a chart intended to communicate a finding to a general audience.</a:t>
            </a:r>
            <a:endParaRPr lang="en-GB" dirty="0"/>
          </a:p>
        </p:txBody>
      </p:sp>
      <p:sp>
        <p:nvSpPr>
          <p:cNvPr id="4" name="Slide Number Placeholder 3"/>
          <p:cNvSpPr>
            <a:spLocks noGrp="1"/>
          </p:cNvSpPr>
          <p:nvPr>
            <p:ph type="sldNum" sz="quarter" idx="10"/>
          </p:nvPr>
        </p:nvSpPr>
        <p:spPr/>
        <p:txBody>
          <a:bodyPr/>
          <a:lstStyle/>
          <a:p>
            <a:fld id="{DC42AC24-C013-4502-BA9B-BE1132B1B4C0}" type="slidenum">
              <a:rPr lang="en-GB" smtClean="0"/>
              <a:t>32</a:t>
            </a:fld>
            <a:endParaRPr lang="en-GB"/>
          </a:p>
        </p:txBody>
      </p:sp>
    </p:spTree>
    <p:extLst>
      <p:ext uri="{BB962C8B-B14F-4D97-AF65-F5344CB8AC3E}">
        <p14:creationId xmlns:p14="http://schemas.microsoft.com/office/powerpoint/2010/main" val="262003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Pie charts are a very bad way of displaying information. The eye is good at judging linear measures and bad at judging relative areas. A bar chart or dot chart is a preferable way of displaying this type of data.</a:t>
            </a:r>
            <a:endParaRPr lang="en-GB" dirty="0"/>
          </a:p>
        </p:txBody>
      </p:sp>
      <p:sp>
        <p:nvSpPr>
          <p:cNvPr id="4" name="Slide Number Placeholder 3"/>
          <p:cNvSpPr>
            <a:spLocks noGrp="1"/>
          </p:cNvSpPr>
          <p:nvPr>
            <p:ph type="sldNum" sz="quarter" idx="10"/>
          </p:nvPr>
        </p:nvSpPr>
        <p:spPr/>
        <p:txBody>
          <a:bodyPr/>
          <a:lstStyle/>
          <a:p>
            <a:fld id="{DC42AC24-C013-4502-BA9B-BE1132B1B4C0}" type="slidenum">
              <a:rPr lang="en-GB" smtClean="0"/>
              <a:t>34</a:t>
            </a:fld>
            <a:endParaRPr lang="en-GB"/>
          </a:p>
        </p:txBody>
      </p:sp>
    </p:spTree>
    <p:extLst>
      <p:ext uri="{BB962C8B-B14F-4D97-AF65-F5344CB8AC3E}">
        <p14:creationId xmlns:p14="http://schemas.microsoft.com/office/powerpoint/2010/main" val="3927900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C42AC24-C013-4502-BA9B-BE1132B1B4C0}" type="slidenum">
              <a:rPr lang="en-GB" smtClean="0"/>
              <a:t>35</a:t>
            </a:fld>
            <a:endParaRPr lang="en-GB"/>
          </a:p>
        </p:txBody>
      </p:sp>
    </p:spTree>
    <p:extLst>
      <p:ext uri="{BB962C8B-B14F-4D97-AF65-F5344CB8AC3E}">
        <p14:creationId xmlns:p14="http://schemas.microsoft.com/office/powerpoint/2010/main" val="2653712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In general, when displaying quantities, position and length are preferred over angles and/or area.</a:t>
            </a:r>
            <a:endParaRPr lang="en-GB" dirty="0"/>
          </a:p>
        </p:txBody>
      </p:sp>
      <p:sp>
        <p:nvSpPr>
          <p:cNvPr id="4" name="Slide Number Placeholder 3"/>
          <p:cNvSpPr>
            <a:spLocks noGrp="1"/>
          </p:cNvSpPr>
          <p:nvPr>
            <p:ph type="sldNum" sz="quarter" idx="10"/>
          </p:nvPr>
        </p:nvSpPr>
        <p:spPr/>
        <p:txBody>
          <a:bodyPr/>
          <a:lstStyle/>
          <a:p>
            <a:fld id="{DC42AC24-C013-4502-BA9B-BE1132B1B4C0}" type="slidenum">
              <a:rPr lang="en-GB" smtClean="0"/>
              <a:t>36</a:t>
            </a:fld>
            <a:endParaRPr lang="en-GB"/>
          </a:p>
        </p:txBody>
      </p:sp>
    </p:spTree>
    <p:extLst>
      <p:ext uri="{BB962C8B-B14F-4D97-AF65-F5344CB8AC3E}">
        <p14:creationId xmlns:p14="http://schemas.microsoft.com/office/powerpoint/2010/main" val="701756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C42AC24-C013-4502-BA9B-BE1132B1B4C0}" type="slidenum">
              <a:rPr lang="en-GB" smtClean="0"/>
              <a:t>47</a:t>
            </a:fld>
            <a:endParaRPr lang="en-GB" dirty="0"/>
          </a:p>
        </p:txBody>
      </p:sp>
    </p:spTree>
    <p:extLst>
      <p:ext uri="{BB962C8B-B14F-4D97-AF65-F5344CB8AC3E}">
        <p14:creationId xmlns:p14="http://schemas.microsoft.com/office/powerpoint/2010/main" val="3836791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Y-axis is zoomed into just a small part of the graph</a:t>
            </a:r>
          </a:p>
          <a:p>
            <a:r>
              <a:rPr lang="en-US" dirty="0" smtClean="0"/>
              <a:t>There</a:t>
            </a:r>
            <a:r>
              <a:rPr lang="en-US" baseline="0" dirty="0" smtClean="0"/>
              <a:t> is roughly 2% increase between Q1 and Q4</a:t>
            </a:r>
          </a:p>
          <a:p>
            <a:r>
              <a:rPr lang="en-US" baseline="0" dirty="0" smtClean="0"/>
              <a:t>Font size on the y-axis seems to have been made intentionally small just so it’s harder to read</a:t>
            </a:r>
          </a:p>
          <a:p>
            <a:r>
              <a:rPr lang="en-US" baseline="0" dirty="0" smtClean="0"/>
              <a:t>4</a:t>
            </a:r>
            <a:r>
              <a:rPr lang="en-US" baseline="30000" dirty="0" smtClean="0"/>
              <a:t>th</a:t>
            </a:r>
            <a:r>
              <a:rPr lang="en-US" baseline="0" dirty="0" smtClean="0"/>
              <a:t> quarter is when holidays occur. Profits rise for many industries. A more honest plot might also plot prior year’s profits to compare against.</a:t>
            </a:r>
            <a:endParaRPr lang="en-GB" dirty="0"/>
          </a:p>
        </p:txBody>
      </p:sp>
      <p:sp>
        <p:nvSpPr>
          <p:cNvPr id="4" name="Slide Number Placeholder 3"/>
          <p:cNvSpPr>
            <a:spLocks noGrp="1"/>
          </p:cNvSpPr>
          <p:nvPr>
            <p:ph type="sldNum" sz="quarter" idx="10"/>
          </p:nvPr>
        </p:nvSpPr>
        <p:spPr/>
        <p:txBody>
          <a:bodyPr/>
          <a:lstStyle/>
          <a:p>
            <a:fld id="{B769B693-E241-441F-9508-A055A4D82B27}" type="slidenum">
              <a:rPr lang="en-GB" smtClean="0"/>
              <a:t>49</a:t>
            </a:fld>
            <a:endParaRPr lang="en-GB" dirty="0"/>
          </a:p>
        </p:txBody>
      </p:sp>
    </p:spTree>
    <p:extLst>
      <p:ext uri="{BB962C8B-B14F-4D97-AF65-F5344CB8AC3E}">
        <p14:creationId xmlns:p14="http://schemas.microsoft.com/office/powerpoint/2010/main" val="1329022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y-axis</a:t>
            </a:r>
            <a:r>
              <a:rPr lang="en-US" baseline="0" dirty="0" smtClean="0"/>
              <a:t> is set honestly. Revenue looks pretty steady over 2016.</a:t>
            </a:r>
            <a:endParaRPr lang="en-GB" dirty="0"/>
          </a:p>
        </p:txBody>
      </p:sp>
      <p:sp>
        <p:nvSpPr>
          <p:cNvPr id="4" name="Slide Number Placeholder 3"/>
          <p:cNvSpPr>
            <a:spLocks noGrp="1"/>
          </p:cNvSpPr>
          <p:nvPr>
            <p:ph type="sldNum" sz="quarter" idx="10"/>
          </p:nvPr>
        </p:nvSpPr>
        <p:spPr/>
        <p:txBody>
          <a:bodyPr/>
          <a:lstStyle/>
          <a:p>
            <a:fld id="{B769B693-E241-441F-9508-A055A4D82B27}" type="slidenum">
              <a:rPr lang="en-GB" smtClean="0"/>
              <a:t>50</a:t>
            </a:fld>
            <a:endParaRPr lang="en-GB" dirty="0"/>
          </a:p>
        </p:txBody>
      </p:sp>
    </p:spTree>
    <p:extLst>
      <p:ext uri="{BB962C8B-B14F-4D97-AF65-F5344CB8AC3E}">
        <p14:creationId xmlns:p14="http://schemas.microsoft.com/office/powerpoint/2010/main" val="3108107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Plotting previous year’s revenue makes the picture clearer.</a:t>
            </a:r>
          </a:p>
          <a:p>
            <a:r>
              <a:rPr lang="en-US" dirty="0" smtClean="0"/>
              <a:t>There was a surge in profits</a:t>
            </a:r>
            <a:r>
              <a:rPr lang="en-US" baseline="0" dirty="0" smtClean="0"/>
              <a:t> in Q4 of 2015. 12% boost between Q1and Q4, which is less than 2% in 2016.</a:t>
            </a:r>
          </a:p>
          <a:p>
            <a:r>
              <a:rPr lang="en-US" baseline="0" dirty="0" smtClean="0"/>
              <a:t>There is no surge in Q4 of 2016. </a:t>
            </a:r>
          </a:p>
          <a:p>
            <a:r>
              <a:rPr lang="en-US" baseline="0" dirty="0" smtClean="0"/>
              <a:t>WE want to dive into the data more to figure out why we didn’t see a surge in 2016 (prior to presenting the results).</a:t>
            </a:r>
          </a:p>
          <a:p>
            <a:endParaRPr lang="en-US" baseline="0" dirty="0" smtClean="0"/>
          </a:p>
          <a:p>
            <a:endParaRPr lang="en-US" baseline="0" dirty="0" smtClean="0"/>
          </a:p>
          <a:p>
            <a:endParaRPr lang="en-GB" dirty="0"/>
          </a:p>
        </p:txBody>
      </p:sp>
      <p:sp>
        <p:nvSpPr>
          <p:cNvPr id="4" name="Slide Number Placeholder 3"/>
          <p:cNvSpPr>
            <a:spLocks noGrp="1"/>
          </p:cNvSpPr>
          <p:nvPr>
            <p:ph type="sldNum" sz="quarter" idx="10"/>
          </p:nvPr>
        </p:nvSpPr>
        <p:spPr/>
        <p:txBody>
          <a:bodyPr/>
          <a:lstStyle/>
          <a:p>
            <a:fld id="{B769B693-E241-441F-9508-A055A4D82B27}" type="slidenum">
              <a:rPr lang="en-GB" smtClean="0"/>
              <a:t>51</a:t>
            </a:fld>
            <a:endParaRPr lang="en-GB" dirty="0"/>
          </a:p>
        </p:txBody>
      </p:sp>
    </p:spTree>
    <p:extLst>
      <p:ext uri="{BB962C8B-B14F-4D97-AF65-F5344CB8AC3E}">
        <p14:creationId xmlns:p14="http://schemas.microsoft.com/office/powerpoint/2010/main" val="455490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69B693-E241-441F-9508-A055A4D82B27}" type="slidenum">
              <a:rPr lang="en-GB" smtClean="0"/>
              <a:t>61</a:t>
            </a:fld>
            <a:endParaRPr lang="en-GB"/>
          </a:p>
        </p:txBody>
      </p:sp>
    </p:spTree>
    <p:extLst>
      <p:ext uri="{BB962C8B-B14F-4D97-AF65-F5344CB8AC3E}">
        <p14:creationId xmlns:p14="http://schemas.microsoft.com/office/powerpoint/2010/main" val="2197904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customXml" Target="../../customXml/item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customXml" Target="../../customXml/item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4" name="Date Placeholder 3"/>
          <p:cNvSpPr>
            <a:spLocks noGrp="1"/>
          </p:cNvSpPr>
          <p:nvPr>
            <p:ph type="dt" sz="half" idx="10"/>
          </p:nvPr>
        </p:nvSpPr>
        <p:spPr/>
        <p:txBody>
          <a:bodyPr/>
          <a:lstStyle/>
          <a:p>
            <a:fld id="{DF49854D-D45B-463F-896D-726A9402254A}" type="datetimeFigureOut">
              <a:rPr lang="en-GB" smtClean="0"/>
              <a:t>30/01/2020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BFAC4F-E763-483C-B8EC-FD77ECC558AF}" type="slidenum">
              <a:rPr lang="en-GB" smtClean="0"/>
              <a:t>‹#›</a:t>
            </a:fld>
            <a:endParaRPr lang="en-GB"/>
          </a:p>
        </p:txBody>
      </p:sp>
      <p:sp>
        <p:nvSpPr>
          <p:cNvPr id="9" name="Rectangle 8"/>
          <p:cNvSpPr/>
          <p:nvPr userDrawn="1"/>
        </p:nvSpPr>
        <p:spPr>
          <a:xfrm flipV="1">
            <a:off x="1524000" y="3509962"/>
            <a:ext cx="9144000" cy="5296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147953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F49854D-D45B-463F-896D-726A9402254A}" type="datetimeFigureOut">
              <a:rPr lang="en-GB" smtClean="0"/>
              <a:t>30/01/2020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BFAC4F-E763-483C-B8EC-FD77ECC558AF}" type="slidenum">
              <a:rPr lang="en-GB" smtClean="0"/>
              <a:t>‹#›</a:t>
            </a:fld>
            <a:endParaRPr lang="en-GB"/>
          </a:p>
        </p:txBody>
      </p:sp>
    </p:spTree>
    <p:extLst>
      <p:ext uri="{BB962C8B-B14F-4D97-AF65-F5344CB8AC3E}">
        <p14:creationId xmlns:p14="http://schemas.microsoft.com/office/powerpoint/2010/main" val="2111693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F49854D-D45B-463F-896D-726A9402254A}" type="datetimeFigureOut">
              <a:rPr lang="en-GB" smtClean="0"/>
              <a:t>30/01/2020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BFAC4F-E763-483C-B8EC-FD77ECC558AF}" type="slidenum">
              <a:rPr lang="en-GB" smtClean="0"/>
              <a:t>‹#›</a:t>
            </a:fld>
            <a:endParaRPr lang="en-GB"/>
          </a:p>
        </p:txBody>
      </p:sp>
    </p:spTree>
    <p:extLst>
      <p:ext uri="{BB962C8B-B14F-4D97-AF65-F5344CB8AC3E}">
        <p14:creationId xmlns:p14="http://schemas.microsoft.com/office/powerpoint/2010/main" val="3724093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p:txBody>
          <a:bodyPr/>
          <a:lstStyle/>
          <a:p>
            <a:fld id="{DF49854D-D45B-463F-896D-726A9402254A}" type="datetimeFigureOut">
              <a:rPr lang="en-GB" smtClean="0"/>
              <a:t>30/01/2020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BFAC4F-E763-483C-B8EC-FD77ECC558AF}" type="slidenum">
              <a:rPr lang="en-GB" smtClean="0"/>
              <a:t>‹#›</a:t>
            </a:fld>
            <a:endParaRPr lang="en-GB"/>
          </a:p>
        </p:txBody>
      </p:sp>
      <p:sp>
        <p:nvSpPr>
          <p:cNvPr id="7" name="Rectangle 6"/>
          <p:cNvSpPr/>
          <p:nvPr userDrawn="1"/>
        </p:nvSpPr>
        <p:spPr>
          <a:xfrm flipV="1">
            <a:off x="838200" y="1537855"/>
            <a:ext cx="10515600" cy="5296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custDataLst>
              <p:custData r:id="rId1"/>
            </p:custDataLst>
          </p:nvPr>
        </p:nvPicPr>
        <p:blipFill>
          <a:blip r:embed="rId3" cstate="print">
            <a:extLst>
              <a:ext uri="{28A0092B-C50C-407E-A947-70E740481C1C}">
                <a14:useLocalDpi xmlns:a14="http://schemas.microsoft.com/office/drawing/2010/main" val="0"/>
              </a:ext>
            </a:extLst>
          </a:blip>
          <a:stretch>
            <a:fillRect/>
          </a:stretch>
        </p:blipFill>
        <p:spPr>
          <a:xfrm>
            <a:off x="9892145" y="6287851"/>
            <a:ext cx="1461655" cy="433624"/>
          </a:xfrm>
          <a:prstGeom prst="rect">
            <a:avLst/>
          </a:prstGeom>
        </p:spPr>
      </p:pic>
    </p:spTree>
    <p:extLst>
      <p:ext uri="{BB962C8B-B14F-4D97-AF65-F5344CB8AC3E}">
        <p14:creationId xmlns:p14="http://schemas.microsoft.com/office/powerpoint/2010/main" val="154615777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smtClean="0"/>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Edit Master text styles</a:t>
            </a:r>
          </a:p>
        </p:txBody>
      </p:sp>
      <p:sp>
        <p:nvSpPr>
          <p:cNvPr id="4" name="Date Placeholder 3"/>
          <p:cNvSpPr>
            <a:spLocks noGrp="1"/>
          </p:cNvSpPr>
          <p:nvPr>
            <p:ph type="dt" sz="half" idx="10"/>
          </p:nvPr>
        </p:nvSpPr>
        <p:spPr/>
        <p:txBody>
          <a:bodyPr/>
          <a:lstStyle/>
          <a:p>
            <a:fld id="{DF49854D-D45B-463F-896D-726A9402254A}" type="datetimeFigureOut">
              <a:rPr lang="en-GB" smtClean="0"/>
              <a:t>30/01/2020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BFAC4F-E763-483C-B8EC-FD77ECC558AF}" type="slidenum">
              <a:rPr lang="en-GB" smtClean="0"/>
              <a:t>‹#›</a:t>
            </a:fld>
            <a:endParaRPr lang="en-GB"/>
          </a:p>
        </p:txBody>
      </p:sp>
      <p:sp>
        <p:nvSpPr>
          <p:cNvPr id="7" name="Rectangle 6"/>
          <p:cNvSpPr/>
          <p:nvPr userDrawn="1"/>
        </p:nvSpPr>
        <p:spPr>
          <a:xfrm flipV="1">
            <a:off x="838200" y="4549487"/>
            <a:ext cx="10515600" cy="5296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931262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F49854D-D45B-463F-896D-726A9402254A}" type="datetimeFigureOut">
              <a:rPr lang="en-GB" smtClean="0"/>
              <a:t>30/01/2020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4BFAC4F-E763-483C-B8EC-FD77ECC558AF}" type="slidenum">
              <a:rPr lang="en-GB" smtClean="0"/>
              <a:t>‹#›</a:t>
            </a:fld>
            <a:endParaRPr lang="en-GB"/>
          </a:p>
        </p:txBody>
      </p:sp>
      <p:sp>
        <p:nvSpPr>
          <p:cNvPr id="8" name="Rectangle 7"/>
          <p:cNvSpPr/>
          <p:nvPr userDrawn="1"/>
        </p:nvSpPr>
        <p:spPr>
          <a:xfrm>
            <a:off x="838199" y="1514476"/>
            <a:ext cx="5159375" cy="4571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13878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F49854D-D45B-463F-896D-726A9402254A}" type="datetimeFigureOut">
              <a:rPr lang="en-GB" smtClean="0"/>
              <a:t>30/01/2020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4BFAC4F-E763-483C-B8EC-FD77ECC558AF}" type="slidenum">
              <a:rPr lang="en-GB" smtClean="0"/>
              <a:t>‹#›</a:t>
            </a:fld>
            <a:endParaRPr lang="en-GB"/>
          </a:p>
        </p:txBody>
      </p:sp>
      <p:sp>
        <p:nvSpPr>
          <p:cNvPr id="10" name="Rectangle 9"/>
          <p:cNvSpPr/>
          <p:nvPr userDrawn="1"/>
        </p:nvSpPr>
        <p:spPr>
          <a:xfrm>
            <a:off x="838199" y="1514476"/>
            <a:ext cx="5159375" cy="4571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280985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49854D-D45B-463F-896D-726A9402254A}" type="datetimeFigureOut">
              <a:rPr lang="en-GB" smtClean="0"/>
              <a:t>30/01/2020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4BFAC4F-E763-483C-B8EC-FD77ECC558AF}" type="slidenum">
              <a:rPr lang="en-GB" smtClean="0"/>
              <a:t>‹#›</a:t>
            </a:fld>
            <a:endParaRPr lang="en-GB"/>
          </a:p>
        </p:txBody>
      </p:sp>
      <p:pic>
        <p:nvPicPr>
          <p:cNvPr id="5" name="Picture 4"/>
          <p:cNvPicPr>
            <a:picLocks noChangeAspect="1"/>
          </p:cNvPicPr>
          <p:nvPr userDrawn="1">
            <p:custDataLst>
              <p:custData r:id="rId1"/>
            </p:custDataLst>
          </p:nvPr>
        </p:nvPicPr>
        <p:blipFill>
          <a:blip r:embed="rId3" cstate="print">
            <a:extLst>
              <a:ext uri="{28A0092B-C50C-407E-A947-70E740481C1C}">
                <a14:useLocalDpi xmlns:a14="http://schemas.microsoft.com/office/drawing/2010/main" val="0"/>
              </a:ext>
            </a:extLst>
          </a:blip>
          <a:stretch>
            <a:fillRect/>
          </a:stretch>
        </p:blipFill>
        <p:spPr>
          <a:xfrm>
            <a:off x="9892145" y="6287851"/>
            <a:ext cx="1461655" cy="433624"/>
          </a:xfrm>
          <a:prstGeom prst="rect">
            <a:avLst/>
          </a:prstGeom>
        </p:spPr>
      </p:pic>
    </p:spTree>
    <p:extLst>
      <p:ext uri="{BB962C8B-B14F-4D97-AF65-F5344CB8AC3E}">
        <p14:creationId xmlns:p14="http://schemas.microsoft.com/office/powerpoint/2010/main" val="157104447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F49854D-D45B-463F-896D-726A9402254A}" type="datetimeFigureOut">
              <a:rPr lang="en-GB" smtClean="0"/>
              <a:t>30/01/2020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4BFAC4F-E763-483C-B8EC-FD77ECC558AF}" type="slidenum">
              <a:rPr lang="en-GB" smtClean="0"/>
              <a:t>‹#›</a:t>
            </a:fld>
            <a:endParaRPr lang="en-GB"/>
          </a:p>
        </p:txBody>
      </p:sp>
      <p:sp>
        <p:nvSpPr>
          <p:cNvPr id="9" name="Rectangle 8"/>
          <p:cNvSpPr/>
          <p:nvPr userDrawn="1"/>
        </p:nvSpPr>
        <p:spPr>
          <a:xfrm flipV="1">
            <a:off x="838200" y="1537855"/>
            <a:ext cx="10515600" cy="5296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898199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F49854D-D45B-463F-896D-726A9402254A}" type="datetimeFigureOut">
              <a:rPr lang="en-GB" smtClean="0"/>
              <a:t>30/01/2020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4BFAC4F-E763-483C-B8EC-FD77ECC558AF}" type="slidenum">
              <a:rPr lang="en-GB" smtClean="0"/>
              <a:t>‹#›</a:t>
            </a:fld>
            <a:endParaRPr lang="en-GB"/>
          </a:p>
        </p:txBody>
      </p:sp>
    </p:spTree>
    <p:extLst>
      <p:ext uri="{BB962C8B-B14F-4D97-AF65-F5344CB8AC3E}">
        <p14:creationId xmlns:p14="http://schemas.microsoft.com/office/powerpoint/2010/main" val="4133176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F49854D-D45B-463F-896D-726A9402254A}" type="datetimeFigureOut">
              <a:rPr lang="en-GB" smtClean="0"/>
              <a:t>30/01/2020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4BFAC4F-E763-483C-B8EC-FD77ECC558AF}" type="slidenum">
              <a:rPr lang="en-GB" smtClean="0"/>
              <a:t>‹#›</a:t>
            </a:fld>
            <a:endParaRPr lang="en-GB"/>
          </a:p>
        </p:txBody>
      </p:sp>
    </p:spTree>
    <p:extLst>
      <p:ext uri="{BB962C8B-B14F-4D97-AF65-F5344CB8AC3E}">
        <p14:creationId xmlns:p14="http://schemas.microsoft.com/office/powerpoint/2010/main" val="2723889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49854D-D45B-463F-896D-726A9402254A}" type="datetimeFigureOut">
              <a:rPr lang="en-GB" smtClean="0"/>
              <a:t>30/01/2020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BFAC4F-E763-483C-B8EC-FD77ECC558AF}" type="slidenum">
              <a:rPr lang="en-GB" smtClean="0"/>
              <a:t>‹#›</a:t>
            </a:fld>
            <a:endParaRPr lang="en-GB"/>
          </a:p>
        </p:txBody>
      </p:sp>
    </p:spTree>
    <p:extLst>
      <p:ext uri="{BB962C8B-B14F-4D97-AF65-F5344CB8AC3E}">
        <p14:creationId xmlns:p14="http://schemas.microsoft.com/office/powerpoint/2010/main" val="3568115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4"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1.xml"/><Relationship Id="rId1" Type="http://schemas.openxmlformats.org/officeDocument/2006/relationships/customXml" Target="../../customXml/item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rafalab.github.io/dsbook/(http:/flowingdata.com/2012/08/06/fox-news-continues-charting-excellence/)"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pakistantoday.com.pk/2018/05/18/whats-at-stake-in-venezuelan-presidential-vote/" TargetMode="Externa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www.youtube.com/watch?v=kl2g40GoRxg" TargetMode="External"/><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hyperlink" Target="http://paldhous.github.io/ucb/2016/dataviz/index.html" TargetMode="External"/></Relationships>
</file>

<file path=ppt/slides/_rels/slide5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jbkSRLYSojo"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Visualization I</a:t>
            </a:r>
            <a:endParaRPr lang="en-GB" dirty="0"/>
          </a:p>
        </p:txBody>
      </p:sp>
      <p:sp>
        <p:nvSpPr>
          <p:cNvPr id="3" name="Subtitle 2"/>
          <p:cNvSpPr>
            <a:spLocks noGrp="1"/>
          </p:cNvSpPr>
          <p:nvPr>
            <p:ph type="subTitle" idx="1"/>
          </p:nvPr>
        </p:nvSpPr>
        <p:spPr/>
        <p:txBody>
          <a:bodyPr/>
          <a:lstStyle/>
          <a:p>
            <a:r>
              <a:rPr lang="en-US" dirty="0" smtClean="0"/>
              <a:t>Pelin Atahan</a:t>
            </a:r>
            <a:endParaRPr lang="en-GB" dirty="0"/>
          </a:p>
        </p:txBody>
      </p:sp>
      <p:pic>
        <p:nvPicPr>
          <p:cNvPr id="5" name="Picture 4"/>
          <p:cNvPicPr>
            <a:picLocks noChangeAspect="1"/>
          </p:cNvPicPr>
          <p:nvPr>
            <p:custDataLst>
              <p:custData r:id="rId1"/>
            </p:custDataLst>
          </p:nvPr>
        </p:nvPicPr>
        <p:blipFill>
          <a:blip r:embed="rId3" cstate="print">
            <a:extLst>
              <a:ext uri="{28A0092B-C50C-407E-A947-70E740481C1C}">
                <a14:useLocalDpi xmlns:a14="http://schemas.microsoft.com/office/drawing/2010/main" val="0"/>
              </a:ext>
            </a:extLst>
          </a:blip>
          <a:stretch>
            <a:fillRect/>
          </a:stretch>
        </p:blipFill>
        <p:spPr>
          <a:xfrm>
            <a:off x="4799609" y="554955"/>
            <a:ext cx="2379617" cy="705953"/>
          </a:xfrm>
          <a:prstGeom prst="rect">
            <a:avLst/>
          </a:prstGeom>
        </p:spPr>
      </p:pic>
    </p:spTree>
    <p:extLst>
      <p:ext uri="{BB962C8B-B14F-4D97-AF65-F5344CB8AC3E}">
        <p14:creationId xmlns:p14="http://schemas.microsoft.com/office/powerpoint/2010/main" val="22849630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Charts Matrix</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1127" y="1623938"/>
            <a:ext cx="5569527" cy="4744412"/>
          </a:xfrm>
        </p:spPr>
      </p:pic>
      <p:sp>
        <p:nvSpPr>
          <p:cNvPr id="5" name="TextBox 4"/>
          <p:cNvSpPr txBox="1"/>
          <p:nvPr/>
        </p:nvSpPr>
        <p:spPr>
          <a:xfrm>
            <a:off x="678873" y="6349755"/>
            <a:ext cx="4641273" cy="369332"/>
          </a:xfrm>
          <a:prstGeom prst="rect">
            <a:avLst/>
          </a:prstGeom>
          <a:noFill/>
        </p:spPr>
        <p:txBody>
          <a:bodyPr wrap="square" rtlCol="0">
            <a:spAutoFit/>
          </a:bodyPr>
          <a:lstStyle/>
          <a:p>
            <a:r>
              <a:rPr lang="en-US" dirty="0" smtClean="0">
                <a:solidFill>
                  <a:schemeClr val="bg1">
                    <a:lumMod val="50000"/>
                  </a:schemeClr>
                </a:solidFill>
              </a:rPr>
              <a:t>Source: Good Charts by Scott </a:t>
            </a:r>
            <a:r>
              <a:rPr lang="en-US" dirty="0" err="1" smtClean="0">
                <a:solidFill>
                  <a:schemeClr val="bg1">
                    <a:lumMod val="50000"/>
                  </a:schemeClr>
                </a:solidFill>
              </a:rPr>
              <a:t>Berinoto</a:t>
            </a:r>
            <a:r>
              <a:rPr lang="en-US" dirty="0" smtClean="0">
                <a:solidFill>
                  <a:schemeClr val="bg1">
                    <a:lumMod val="50000"/>
                  </a:schemeClr>
                </a:solidFill>
              </a:rPr>
              <a:t> </a:t>
            </a:r>
            <a:endParaRPr lang="en-US" dirty="0">
              <a:solidFill>
                <a:schemeClr val="bg1">
                  <a:lumMod val="50000"/>
                </a:schemeClr>
              </a:solidFill>
            </a:endParaRPr>
          </a:p>
        </p:txBody>
      </p:sp>
    </p:spTree>
    <p:extLst>
      <p:ext uri="{BB962C8B-B14F-4D97-AF65-F5344CB8AC3E}">
        <p14:creationId xmlns:p14="http://schemas.microsoft.com/office/powerpoint/2010/main" val="5814764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the Right Visual</a:t>
            </a:r>
            <a:endParaRPr lang="en-US" dirty="0"/>
          </a:p>
        </p:txBody>
      </p:sp>
      <p:sp>
        <p:nvSpPr>
          <p:cNvPr id="3" name="Content Placeholder 2"/>
          <p:cNvSpPr>
            <a:spLocks noGrp="1"/>
          </p:cNvSpPr>
          <p:nvPr>
            <p:ph idx="1"/>
          </p:nvPr>
        </p:nvSpPr>
        <p:spPr/>
        <p:txBody>
          <a:bodyPr/>
          <a:lstStyle/>
          <a:p>
            <a:r>
              <a:rPr lang="en-US" dirty="0" smtClean="0"/>
              <a:t>Use the correct chart based on data, message and purpose</a:t>
            </a:r>
          </a:p>
          <a:p>
            <a:endParaRPr lang="en-US" dirty="0"/>
          </a:p>
        </p:txBody>
      </p:sp>
    </p:spTree>
    <p:extLst>
      <p:ext uri="{BB962C8B-B14F-4D97-AF65-F5344CB8AC3E}">
        <p14:creationId xmlns:p14="http://schemas.microsoft.com/office/powerpoint/2010/main" val="33306637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PRINCIPLES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519592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Processing</a:t>
            </a:r>
            <a:endParaRPr lang="en-US" dirty="0"/>
          </a:p>
        </p:txBody>
      </p:sp>
      <p:sp>
        <p:nvSpPr>
          <p:cNvPr id="3" name="Content Placeholder 2"/>
          <p:cNvSpPr>
            <a:spLocks noGrp="1"/>
          </p:cNvSpPr>
          <p:nvPr>
            <p:ph idx="1"/>
          </p:nvPr>
        </p:nvSpPr>
        <p:spPr/>
        <p:txBody>
          <a:bodyPr/>
          <a:lstStyle/>
          <a:p>
            <a:pPr marL="0" indent="0">
              <a:buNone/>
            </a:pPr>
            <a:r>
              <a:rPr lang="en-US" dirty="0" smtClean="0"/>
              <a:t>We are programmed to detect differences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3192" y="2867661"/>
            <a:ext cx="2781688" cy="219105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7569" y="2795719"/>
            <a:ext cx="2943636" cy="2267266"/>
          </a:xfrm>
          <a:prstGeom prst="rect">
            <a:avLst/>
          </a:prstGeom>
        </p:spPr>
      </p:pic>
    </p:spTree>
    <p:extLst>
      <p:ext uri="{BB962C8B-B14F-4D97-AF65-F5344CB8AC3E}">
        <p14:creationId xmlns:p14="http://schemas.microsoft.com/office/powerpoint/2010/main" val="210290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Conventions             Expectations</a:t>
            </a:r>
            <a:endParaRPr lang="en-US" dirty="0"/>
          </a:p>
        </p:txBody>
      </p:sp>
      <p:sp>
        <p:nvSpPr>
          <p:cNvPr id="5" name="Content Placeholder 4"/>
          <p:cNvSpPr>
            <a:spLocks noGrp="1"/>
          </p:cNvSpPr>
          <p:nvPr>
            <p:ph idx="1"/>
          </p:nvPr>
        </p:nvSpPr>
        <p:spPr/>
        <p:txBody>
          <a:bodyPr/>
          <a:lstStyle/>
          <a:p>
            <a:r>
              <a:rPr lang="en-US" b="1" dirty="0" smtClean="0">
                <a:solidFill>
                  <a:srgbClr val="FF0000"/>
                </a:solidFill>
              </a:rPr>
              <a:t>Red </a:t>
            </a:r>
            <a:r>
              <a:rPr lang="en-US" dirty="0" smtClean="0"/>
              <a:t>is negative, but it sometimes means hot or  active</a:t>
            </a:r>
          </a:p>
          <a:p>
            <a:r>
              <a:rPr lang="en-US" b="1" dirty="0" smtClean="0">
                <a:solidFill>
                  <a:srgbClr val="00B050"/>
                </a:solidFill>
              </a:rPr>
              <a:t>Green</a:t>
            </a:r>
            <a:r>
              <a:rPr lang="en-US" dirty="0" smtClean="0"/>
              <a:t> is positive</a:t>
            </a:r>
          </a:p>
          <a:p>
            <a:r>
              <a:rPr lang="en-US" b="1" dirty="0" smtClean="0">
                <a:solidFill>
                  <a:srgbClr val="0070C0"/>
                </a:solidFill>
              </a:rPr>
              <a:t>Blue</a:t>
            </a:r>
            <a:r>
              <a:rPr lang="en-US" dirty="0" smtClean="0"/>
              <a:t> means cold or inactive</a:t>
            </a:r>
          </a:p>
          <a:p>
            <a:r>
              <a:rPr lang="en-US" b="1" dirty="0" smtClean="0">
                <a:solidFill>
                  <a:schemeClr val="accent1">
                    <a:lumMod val="60000"/>
                    <a:lumOff val="40000"/>
                  </a:schemeClr>
                </a:solidFill>
              </a:rPr>
              <a:t>Lighter color shades </a:t>
            </a:r>
            <a:r>
              <a:rPr lang="en-US" dirty="0" smtClean="0"/>
              <a:t>are “emptier” or lower than </a:t>
            </a:r>
            <a:r>
              <a:rPr lang="en-US" b="1" dirty="0" smtClean="0">
                <a:solidFill>
                  <a:srgbClr val="002060"/>
                </a:solidFill>
              </a:rPr>
              <a:t>darker ones</a:t>
            </a:r>
            <a:r>
              <a:rPr lang="en-US" dirty="0" smtClean="0">
                <a:solidFill>
                  <a:srgbClr val="002060"/>
                </a:solidFill>
              </a:rPr>
              <a:t>.</a:t>
            </a:r>
          </a:p>
          <a:p>
            <a:r>
              <a:rPr lang="en-US" dirty="0" smtClean="0"/>
              <a:t>    Up is good</a:t>
            </a:r>
          </a:p>
          <a:p>
            <a:r>
              <a:rPr lang="en-US" dirty="0" smtClean="0"/>
              <a:t>    Down is bad</a:t>
            </a:r>
          </a:p>
          <a:p>
            <a:r>
              <a:rPr lang="en-US" dirty="0"/>
              <a:t>Hierarchies move from the top down</a:t>
            </a:r>
          </a:p>
          <a:p>
            <a:endParaRPr lang="en-US" dirty="0" smtClean="0"/>
          </a:p>
          <a:p>
            <a:endParaRPr lang="en-US" dirty="0"/>
          </a:p>
        </p:txBody>
      </p:sp>
      <p:sp>
        <p:nvSpPr>
          <p:cNvPr id="6" name="Right Arrow 5"/>
          <p:cNvSpPr/>
          <p:nvPr/>
        </p:nvSpPr>
        <p:spPr>
          <a:xfrm>
            <a:off x="3823855" y="923996"/>
            <a:ext cx="1440872" cy="2536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 Arrow 10"/>
          <p:cNvSpPr/>
          <p:nvPr/>
        </p:nvSpPr>
        <p:spPr>
          <a:xfrm>
            <a:off x="1177637" y="3883531"/>
            <a:ext cx="221672" cy="31865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 Arrow 12"/>
          <p:cNvSpPr/>
          <p:nvPr/>
        </p:nvSpPr>
        <p:spPr>
          <a:xfrm flipV="1">
            <a:off x="1177637" y="4437713"/>
            <a:ext cx="221672" cy="31865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37845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Survey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6851" y="1868394"/>
            <a:ext cx="5106494" cy="3732816"/>
          </a:xfrm>
        </p:spPr>
      </p:pic>
    </p:spTree>
    <p:extLst>
      <p:ext uri="{BB962C8B-B14F-4D97-AF65-F5344CB8AC3E}">
        <p14:creationId xmlns:p14="http://schemas.microsoft.com/office/powerpoint/2010/main" val="17784137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Conventions</a:t>
            </a:r>
            <a:endParaRPr lang="en-US" dirty="0"/>
          </a:p>
        </p:txBody>
      </p:sp>
      <p:sp>
        <p:nvSpPr>
          <p:cNvPr id="3" name="Content Placeholder 2"/>
          <p:cNvSpPr>
            <a:spLocks noGrp="1"/>
          </p:cNvSpPr>
          <p:nvPr>
            <p:ph idx="1"/>
          </p:nvPr>
        </p:nvSpPr>
        <p:spPr/>
        <p:txBody>
          <a:bodyPr/>
          <a:lstStyle/>
          <a:p>
            <a:r>
              <a:rPr lang="en-US" dirty="0" smtClean="0"/>
              <a:t>Like </a:t>
            </a:r>
            <a:r>
              <a:rPr lang="en-US" dirty="0"/>
              <a:t>colors mean like </a:t>
            </a:r>
            <a:r>
              <a:rPr lang="en-US" dirty="0" smtClean="0"/>
              <a:t>things</a:t>
            </a:r>
          </a:p>
          <a:p>
            <a:r>
              <a:rPr lang="en-US" dirty="0" smtClean="0"/>
              <a:t>Color saturation indicated higher and lower values</a:t>
            </a:r>
            <a:endParaRPr lang="en-US" dirty="0"/>
          </a:p>
          <a:p>
            <a:r>
              <a:rPr lang="en-US" dirty="0" smtClean="0"/>
              <a:t>Categories are arranged and plotted from one extreme to another</a:t>
            </a:r>
          </a:p>
          <a:p>
            <a:endParaRPr lang="en-US" dirty="0"/>
          </a:p>
        </p:txBody>
      </p:sp>
    </p:spTree>
    <p:extLst>
      <p:ext uri="{BB962C8B-B14F-4D97-AF65-F5344CB8AC3E}">
        <p14:creationId xmlns:p14="http://schemas.microsoft.com/office/powerpoint/2010/main" val="36612673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Survey Redesigned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9460" y="2563091"/>
            <a:ext cx="6786641" cy="1904165"/>
          </a:xfrm>
        </p:spPr>
      </p:pic>
    </p:spTree>
    <p:extLst>
      <p:ext uri="{BB962C8B-B14F-4D97-AF65-F5344CB8AC3E}">
        <p14:creationId xmlns:p14="http://schemas.microsoft.com/office/powerpoint/2010/main" val="7348486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Data Visualizations</a:t>
            </a:r>
            <a:endParaRPr lang="en-US" dirty="0"/>
          </a:p>
        </p:txBody>
      </p:sp>
      <p:sp>
        <p:nvSpPr>
          <p:cNvPr id="3" name="Content Placeholder 2"/>
          <p:cNvSpPr>
            <a:spLocks noGrp="1"/>
          </p:cNvSpPr>
          <p:nvPr>
            <p:ph idx="1"/>
          </p:nvPr>
        </p:nvSpPr>
        <p:spPr/>
        <p:txBody>
          <a:bodyPr/>
          <a:lstStyle/>
          <a:p>
            <a:r>
              <a:rPr lang="en-US" sz="3200" dirty="0"/>
              <a:t>Principle of Expressiveness – show what you need to, no more, no less </a:t>
            </a:r>
            <a:endParaRPr lang="en-US" sz="3200" dirty="0" smtClean="0"/>
          </a:p>
          <a:p>
            <a:endParaRPr lang="en-US" sz="3200" dirty="0"/>
          </a:p>
          <a:p>
            <a:r>
              <a:rPr lang="en-US" sz="3200" dirty="0" smtClean="0"/>
              <a:t>Principle </a:t>
            </a:r>
            <a:r>
              <a:rPr lang="en-US" sz="3200" dirty="0"/>
              <a:t>of Effectiveness – use the most efficient method available to visualize your information </a:t>
            </a:r>
            <a:endParaRPr lang="en-US" sz="3200" dirty="0" smtClean="0"/>
          </a:p>
          <a:p>
            <a:pPr marL="0" indent="0">
              <a:buNone/>
            </a:pPr>
            <a:endParaRPr lang="en-US" dirty="0"/>
          </a:p>
        </p:txBody>
      </p:sp>
      <p:sp>
        <p:nvSpPr>
          <p:cNvPr id="4" name="TextBox 3"/>
          <p:cNvSpPr txBox="1"/>
          <p:nvPr/>
        </p:nvSpPr>
        <p:spPr>
          <a:xfrm>
            <a:off x="678873" y="6349755"/>
            <a:ext cx="5902036" cy="369332"/>
          </a:xfrm>
          <a:prstGeom prst="rect">
            <a:avLst/>
          </a:prstGeom>
          <a:noFill/>
        </p:spPr>
        <p:txBody>
          <a:bodyPr wrap="square" rtlCol="0">
            <a:spAutoFit/>
          </a:bodyPr>
          <a:lstStyle/>
          <a:p>
            <a:r>
              <a:rPr lang="en-US" dirty="0" smtClean="0">
                <a:solidFill>
                  <a:schemeClr val="bg2">
                    <a:lumMod val="50000"/>
                  </a:schemeClr>
                </a:solidFill>
              </a:rPr>
              <a:t>Source: </a:t>
            </a:r>
            <a:r>
              <a:rPr lang="en-US" dirty="0" err="1">
                <a:solidFill>
                  <a:schemeClr val="bg2">
                    <a:lumMod val="50000"/>
                  </a:schemeClr>
                </a:solidFill>
              </a:rPr>
              <a:t>Semiologie</a:t>
            </a:r>
            <a:r>
              <a:rPr lang="en-US" dirty="0">
                <a:solidFill>
                  <a:schemeClr val="bg2">
                    <a:lumMod val="50000"/>
                  </a:schemeClr>
                </a:solidFill>
              </a:rPr>
              <a:t> </a:t>
            </a:r>
            <a:r>
              <a:rPr lang="en-US" dirty="0" err="1">
                <a:solidFill>
                  <a:schemeClr val="bg2">
                    <a:lumMod val="50000"/>
                  </a:schemeClr>
                </a:solidFill>
              </a:rPr>
              <a:t>Graphique</a:t>
            </a:r>
            <a:r>
              <a:rPr lang="en-US" dirty="0">
                <a:solidFill>
                  <a:schemeClr val="bg2">
                    <a:lumMod val="50000"/>
                  </a:schemeClr>
                </a:solidFill>
              </a:rPr>
              <a:t> </a:t>
            </a:r>
            <a:r>
              <a:rPr lang="en-US" dirty="0" smtClean="0">
                <a:solidFill>
                  <a:schemeClr val="bg2">
                    <a:lumMod val="50000"/>
                  </a:schemeClr>
                </a:solidFill>
              </a:rPr>
              <a:t>By </a:t>
            </a:r>
            <a:r>
              <a:rPr lang="en-US" dirty="0">
                <a:solidFill>
                  <a:schemeClr val="bg2">
                    <a:lumMod val="50000"/>
                  </a:schemeClr>
                </a:solidFill>
              </a:rPr>
              <a:t>Jacques </a:t>
            </a:r>
            <a:r>
              <a:rPr lang="en-US" dirty="0" err="1">
                <a:solidFill>
                  <a:schemeClr val="bg2">
                    <a:lumMod val="50000"/>
                  </a:schemeClr>
                </a:solidFill>
              </a:rPr>
              <a:t>Bertin</a:t>
            </a:r>
            <a:r>
              <a:rPr lang="en-US" dirty="0">
                <a:solidFill>
                  <a:schemeClr val="bg2">
                    <a:lumMod val="50000"/>
                  </a:schemeClr>
                </a:solidFill>
              </a:rPr>
              <a:t> (1967</a:t>
            </a:r>
            <a:r>
              <a:rPr lang="en-US" dirty="0" smtClean="0">
                <a:solidFill>
                  <a:schemeClr val="bg2">
                    <a:lumMod val="50000"/>
                  </a:schemeClr>
                </a:solidFill>
              </a:rPr>
              <a:t>)</a:t>
            </a:r>
            <a:endParaRPr lang="en-US" dirty="0">
              <a:solidFill>
                <a:schemeClr val="bg2">
                  <a:lumMod val="50000"/>
                </a:schemeClr>
              </a:solidFill>
            </a:endParaRPr>
          </a:p>
        </p:txBody>
      </p:sp>
    </p:spTree>
    <p:extLst>
      <p:ext uri="{BB962C8B-B14F-4D97-AF65-F5344CB8AC3E}">
        <p14:creationId xmlns:p14="http://schemas.microsoft.com/office/powerpoint/2010/main" val="12334814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SIMPLIFY</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12049"/>
          <a:stretch/>
        </p:blipFill>
        <p:spPr>
          <a:xfrm>
            <a:off x="840599" y="1825625"/>
            <a:ext cx="10233702" cy="3827030"/>
          </a:xfrm>
        </p:spPr>
      </p:pic>
      <p:sp>
        <p:nvSpPr>
          <p:cNvPr id="6" name="TextBox 5"/>
          <p:cNvSpPr txBox="1"/>
          <p:nvPr/>
        </p:nvSpPr>
        <p:spPr>
          <a:xfrm>
            <a:off x="678873" y="6335901"/>
            <a:ext cx="4641273" cy="369332"/>
          </a:xfrm>
          <a:prstGeom prst="rect">
            <a:avLst/>
          </a:prstGeom>
          <a:noFill/>
        </p:spPr>
        <p:txBody>
          <a:bodyPr wrap="square" rtlCol="0">
            <a:spAutoFit/>
          </a:bodyPr>
          <a:lstStyle/>
          <a:p>
            <a:r>
              <a:rPr lang="en-US" dirty="0" smtClean="0">
                <a:solidFill>
                  <a:schemeClr val="bg2">
                    <a:lumMod val="50000"/>
                  </a:schemeClr>
                </a:solidFill>
              </a:rPr>
              <a:t>Source: Good Charts by Scott </a:t>
            </a:r>
            <a:r>
              <a:rPr lang="en-US" dirty="0" err="1" smtClean="0">
                <a:solidFill>
                  <a:schemeClr val="bg2">
                    <a:lumMod val="50000"/>
                  </a:schemeClr>
                </a:solidFill>
              </a:rPr>
              <a:t>Berinato</a:t>
            </a:r>
            <a:r>
              <a:rPr lang="en-US" dirty="0" smtClean="0">
                <a:solidFill>
                  <a:schemeClr val="bg2">
                    <a:lumMod val="50000"/>
                  </a:schemeClr>
                </a:solidFill>
              </a:rPr>
              <a:t> </a:t>
            </a:r>
            <a:endParaRPr lang="en-US" dirty="0">
              <a:solidFill>
                <a:schemeClr val="bg2">
                  <a:lumMod val="50000"/>
                </a:schemeClr>
              </a:solidFill>
            </a:endParaRPr>
          </a:p>
        </p:txBody>
      </p:sp>
    </p:spTree>
    <p:extLst>
      <p:ext uri="{BB962C8B-B14F-4D97-AF65-F5344CB8AC3E}">
        <p14:creationId xmlns:p14="http://schemas.microsoft.com/office/powerpoint/2010/main" val="1930458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Agenda</a:t>
            </a:r>
            <a:endParaRPr lang="en-GB" dirty="0"/>
          </a:p>
        </p:txBody>
      </p:sp>
      <p:sp>
        <p:nvSpPr>
          <p:cNvPr id="3" name="Content Placeholder 2"/>
          <p:cNvSpPr>
            <a:spLocks noGrp="1"/>
          </p:cNvSpPr>
          <p:nvPr>
            <p:ph idx="1"/>
          </p:nvPr>
        </p:nvSpPr>
        <p:spPr/>
        <p:txBody>
          <a:bodyPr/>
          <a:lstStyle/>
          <a:p>
            <a:r>
              <a:rPr lang="en-US" dirty="0" smtClean="0"/>
              <a:t>Data v</a:t>
            </a:r>
            <a:r>
              <a:rPr lang="en-US" dirty="0" smtClean="0"/>
              <a:t>isualization </a:t>
            </a:r>
          </a:p>
          <a:p>
            <a:r>
              <a:rPr lang="en-US" dirty="0" smtClean="0"/>
              <a:t>Its role in data analysis</a:t>
            </a:r>
          </a:p>
          <a:p>
            <a:r>
              <a:rPr lang="en-US" dirty="0" smtClean="0"/>
              <a:t>Effective data visualization principles</a:t>
            </a:r>
          </a:p>
          <a:p>
            <a:r>
              <a:rPr lang="en-US" dirty="0" err="1" smtClean="0"/>
              <a:t>Matplotlib</a:t>
            </a:r>
            <a:endParaRPr lang="en-US" dirty="0" smtClean="0"/>
          </a:p>
          <a:p>
            <a:r>
              <a:rPr lang="en-US" dirty="0" smtClean="0"/>
              <a:t>Simple plotting</a:t>
            </a:r>
          </a:p>
          <a:p>
            <a:endParaRPr lang="en-GB" dirty="0" smtClean="0"/>
          </a:p>
          <a:p>
            <a:endParaRPr lang="en-US" dirty="0" smtClean="0"/>
          </a:p>
          <a:p>
            <a:endParaRPr lang="en-GB" dirty="0"/>
          </a:p>
        </p:txBody>
      </p:sp>
      <p:sp>
        <p:nvSpPr>
          <p:cNvPr id="5" name="Rectangle 4"/>
          <p:cNvSpPr/>
          <p:nvPr/>
        </p:nvSpPr>
        <p:spPr>
          <a:xfrm>
            <a:off x="838200" y="1510145"/>
            <a:ext cx="10287000" cy="5541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88987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PERSUADE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831323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Pig Meat Preferences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4437" y="1690688"/>
            <a:ext cx="5661566" cy="3665119"/>
          </a:xfrm>
        </p:spPr>
      </p:pic>
    </p:spTree>
    <p:extLst>
      <p:ext uri="{BB962C8B-B14F-4D97-AF65-F5344CB8AC3E}">
        <p14:creationId xmlns:p14="http://schemas.microsoft.com/office/powerpoint/2010/main" val="9298879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Pig </a:t>
            </a:r>
            <a:r>
              <a:rPr lang="en-US" dirty="0" smtClean="0"/>
              <a:t>Meat Preferences – background removed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9019" y="1690688"/>
            <a:ext cx="5740365" cy="3771811"/>
          </a:xfrm>
        </p:spPr>
      </p:pic>
    </p:spTree>
    <p:extLst>
      <p:ext uri="{BB962C8B-B14F-4D97-AF65-F5344CB8AC3E}">
        <p14:creationId xmlns:p14="http://schemas.microsoft.com/office/powerpoint/2010/main" val="23256129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Pig Meat Preferences – background removed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2145" y="1690688"/>
            <a:ext cx="5619568" cy="3696693"/>
          </a:xfrm>
        </p:spPr>
      </p:pic>
    </p:spTree>
    <p:extLst>
      <p:ext uri="{BB962C8B-B14F-4D97-AF65-F5344CB8AC3E}">
        <p14:creationId xmlns:p14="http://schemas.microsoft.com/office/powerpoint/2010/main" val="22527595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Pig Meat Preferences – </a:t>
            </a:r>
            <a:r>
              <a:rPr lang="en-US" dirty="0" smtClean="0"/>
              <a:t>borders </a:t>
            </a:r>
            <a:r>
              <a:rPr lang="en-US" dirty="0"/>
              <a:t>removed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3710" y="1690688"/>
            <a:ext cx="5392240" cy="3605462"/>
          </a:xfrm>
        </p:spPr>
      </p:pic>
    </p:spTree>
    <p:extLst>
      <p:ext uri="{BB962C8B-B14F-4D97-AF65-F5344CB8AC3E}">
        <p14:creationId xmlns:p14="http://schemas.microsoft.com/office/powerpoint/2010/main" val="36442078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Pig Meat Preferences – </a:t>
            </a:r>
            <a:r>
              <a:rPr lang="en-US" dirty="0" smtClean="0"/>
              <a:t>legend </a:t>
            </a:r>
            <a:r>
              <a:rPr lang="en-US" dirty="0"/>
              <a:t>removed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4036" y="1647393"/>
            <a:ext cx="4685203" cy="3401797"/>
          </a:xfrm>
        </p:spPr>
      </p:pic>
    </p:spTree>
    <p:extLst>
      <p:ext uri="{BB962C8B-B14F-4D97-AF65-F5344CB8AC3E}">
        <p14:creationId xmlns:p14="http://schemas.microsoft.com/office/powerpoint/2010/main" val="29235105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Pig Meat Preferences – </a:t>
            </a:r>
            <a:r>
              <a:rPr lang="en-US" dirty="0" smtClean="0"/>
              <a:t>3D </a:t>
            </a:r>
            <a:r>
              <a:rPr lang="en-US" dirty="0"/>
              <a:t>removed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5091" y="1690688"/>
            <a:ext cx="3990279" cy="3460320"/>
          </a:xfrm>
        </p:spPr>
      </p:pic>
    </p:spTree>
    <p:extLst>
      <p:ext uri="{BB962C8B-B14F-4D97-AF65-F5344CB8AC3E}">
        <p14:creationId xmlns:p14="http://schemas.microsoft.com/office/powerpoint/2010/main" val="38610857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Pig Meat Preferences – </a:t>
            </a:r>
            <a:r>
              <a:rPr lang="en-US" dirty="0" smtClean="0"/>
              <a:t>colors </a:t>
            </a:r>
            <a:r>
              <a:rPr lang="en-US" dirty="0"/>
              <a:t>removed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8619" y="1690688"/>
            <a:ext cx="4668303" cy="3443288"/>
          </a:xfrm>
        </p:spPr>
      </p:pic>
    </p:spTree>
    <p:extLst>
      <p:ext uri="{BB962C8B-B14F-4D97-AF65-F5344CB8AC3E}">
        <p14:creationId xmlns:p14="http://schemas.microsoft.com/office/powerpoint/2010/main" val="31394571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Pig Meat Preferences – </a:t>
            </a:r>
            <a:r>
              <a:rPr lang="en-US" dirty="0" smtClean="0"/>
              <a:t>pie chart </a:t>
            </a:r>
            <a:r>
              <a:rPr lang="en-US" dirty="0"/>
              <a:t>removed</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4255" y="1690688"/>
            <a:ext cx="4028363" cy="3455365"/>
          </a:xfrm>
        </p:spPr>
      </p:pic>
    </p:spTree>
    <p:extLst>
      <p:ext uri="{BB962C8B-B14F-4D97-AF65-F5344CB8AC3E}">
        <p14:creationId xmlns:p14="http://schemas.microsoft.com/office/powerpoint/2010/main" val="12048008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Pig Meat Preferences – </a:t>
            </a:r>
            <a:r>
              <a:rPr lang="en-US" dirty="0" smtClean="0"/>
              <a:t>bar chart added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3199" y="1690688"/>
            <a:ext cx="4552683" cy="3327664"/>
          </a:xfrm>
        </p:spPr>
      </p:pic>
    </p:spTree>
    <p:extLst>
      <p:ext uri="{BB962C8B-B14F-4D97-AF65-F5344CB8AC3E}">
        <p14:creationId xmlns:p14="http://schemas.microsoft.com/office/powerpoint/2010/main" val="1099396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25625"/>
            <a:ext cx="10515600" cy="4351338"/>
          </a:xfrm>
        </p:spPr>
        <p:txBody>
          <a:bodyPr/>
          <a:lstStyle/>
          <a:p>
            <a:pPr marL="0" indent="0">
              <a:buNone/>
            </a:pPr>
            <a:endParaRPr lang="en-GB" dirty="0" smtClean="0"/>
          </a:p>
          <a:p>
            <a:pPr marL="0" indent="0">
              <a:buNone/>
            </a:pPr>
            <a:r>
              <a:rPr lang="en-GB" dirty="0" smtClean="0"/>
              <a:t>	The ability to take data—to be able </a:t>
            </a:r>
            <a:r>
              <a:rPr lang="en-GB" b="1" dirty="0" smtClean="0">
                <a:solidFill>
                  <a:srgbClr val="FFC000"/>
                </a:solidFill>
              </a:rPr>
              <a:t>to understand it, to process 	it, to extract value from it, to visualize it, to communicate it</a:t>
            </a:r>
            <a:r>
              <a:rPr lang="en-GB" dirty="0" smtClean="0"/>
              <a:t>—	that’s going to be a hugely important skill in the next decades."  </a:t>
            </a:r>
          </a:p>
          <a:p>
            <a:pPr marL="0" indent="0">
              <a:buNone/>
            </a:pPr>
            <a:r>
              <a:rPr lang="en-US" dirty="0" smtClean="0"/>
              <a:t>							Hal Varian, 2008</a:t>
            </a:r>
            <a:endParaRPr lang="en-GB" dirty="0" smtClean="0"/>
          </a:p>
        </p:txBody>
      </p:sp>
    </p:spTree>
    <p:extLst>
      <p:ext uri="{BB962C8B-B14F-4D97-AF65-F5344CB8AC3E}">
        <p14:creationId xmlns:p14="http://schemas.microsoft.com/office/powerpoint/2010/main" val="18971321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Pig Meat Preferences – </a:t>
            </a:r>
            <a:r>
              <a:rPr lang="en-US" dirty="0" smtClean="0"/>
              <a:t>color added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6218" y="1690688"/>
            <a:ext cx="4688205" cy="3353869"/>
          </a:xfrm>
        </p:spPr>
      </p:pic>
    </p:spTree>
    <p:extLst>
      <p:ext uri="{BB962C8B-B14F-4D97-AF65-F5344CB8AC3E}">
        <p14:creationId xmlns:p14="http://schemas.microsoft.com/office/powerpoint/2010/main" val="8147850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707" y="1687043"/>
            <a:ext cx="5592293" cy="362027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1900" y="1639975"/>
            <a:ext cx="5126393" cy="3667342"/>
          </a:xfrm>
          <a:prstGeom prst="rect">
            <a:avLst/>
          </a:prstGeom>
        </p:spPr>
      </p:pic>
    </p:spTree>
    <p:extLst>
      <p:ext uri="{BB962C8B-B14F-4D97-AF65-F5344CB8AC3E}">
        <p14:creationId xmlns:p14="http://schemas.microsoft.com/office/powerpoint/2010/main" val="40869131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 Principles</a:t>
            </a:r>
            <a:endParaRPr lang="en-GB" dirty="0"/>
          </a:p>
        </p:txBody>
      </p:sp>
      <p:sp>
        <p:nvSpPr>
          <p:cNvPr id="3" name="Content Placeholder 2"/>
          <p:cNvSpPr>
            <a:spLocks noGrp="1"/>
          </p:cNvSpPr>
          <p:nvPr>
            <p:ph idx="1"/>
          </p:nvPr>
        </p:nvSpPr>
        <p:spPr/>
        <p:txBody>
          <a:bodyPr/>
          <a:lstStyle/>
          <a:p>
            <a:r>
              <a:rPr lang="en-US" dirty="0" smtClean="0"/>
              <a:t>Goal  </a:t>
            </a:r>
            <a:r>
              <a:rPr lang="en-US" dirty="0" smtClean="0"/>
              <a:t>of visualization</a:t>
            </a:r>
          </a:p>
          <a:p>
            <a:r>
              <a:rPr lang="en-US" dirty="0" smtClean="0"/>
              <a:t>Audience</a:t>
            </a:r>
            <a:endParaRPr lang="en-US" dirty="0" smtClean="0"/>
          </a:p>
          <a:p>
            <a:r>
              <a:rPr lang="en-US" dirty="0"/>
              <a:t>How humans detect patterns and make visual comparisons</a:t>
            </a:r>
          </a:p>
          <a:p>
            <a:endParaRPr lang="en-US" dirty="0" smtClean="0"/>
          </a:p>
          <a:p>
            <a:endParaRPr lang="en-GB" dirty="0"/>
          </a:p>
        </p:txBody>
      </p:sp>
    </p:spTree>
    <p:extLst>
      <p:ext uri="{BB962C8B-B14F-4D97-AF65-F5344CB8AC3E}">
        <p14:creationId xmlns:p14="http://schemas.microsoft.com/office/powerpoint/2010/main" val="16299633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Encoding data using visual </a:t>
            </a:r>
            <a:r>
              <a:rPr lang="en-GB" b="1" dirty="0" smtClean="0"/>
              <a:t>cues</a:t>
            </a:r>
            <a:endParaRPr lang="en-GB" dirty="0"/>
          </a:p>
        </p:txBody>
      </p:sp>
      <p:sp>
        <p:nvSpPr>
          <p:cNvPr id="3" name="Content Placeholder 2"/>
          <p:cNvSpPr>
            <a:spLocks noGrp="1"/>
          </p:cNvSpPr>
          <p:nvPr>
            <p:ph idx="1"/>
          </p:nvPr>
        </p:nvSpPr>
        <p:spPr/>
        <p:txBody>
          <a:bodyPr/>
          <a:lstStyle/>
          <a:p>
            <a:pPr marL="0" indent="0">
              <a:buNone/>
            </a:pPr>
            <a:r>
              <a:rPr lang="en-US" dirty="0" smtClean="0"/>
              <a:t>Approaches </a:t>
            </a:r>
            <a:r>
              <a:rPr lang="en-US" dirty="0" smtClean="0"/>
              <a:t>for encoding include:</a:t>
            </a:r>
          </a:p>
          <a:p>
            <a:pPr marL="0" indent="0">
              <a:buNone/>
            </a:pPr>
            <a:r>
              <a:rPr lang="en-US" dirty="0"/>
              <a:t>	</a:t>
            </a:r>
            <a:r>
              <a:rPr lang="en-GB" dirty="0" smtClean="0"/>
              <a:t>aligned lengths</a:t>
            </a:r>
            <a:r>
              <a:rPr lang="en-GB" dirty="0"/>
              <a:t>, position, </a:t>
            </a:r>
            <a:r>
              <a:rPr lang="en-GB" dirty="0" smtClean="0"/>
              <a:t>angles</a:t>
            </a:r>
            <a:r>
              <a:rPr lang="en-GB" dirty="0"/>
              <a:t>, area, brightness, and </a:t>
            </a:r>
            <a:r>
              <a:rPr lang="en-GB" dirty="0" err="1"/>
              <a:t>color</a:t>
            </a:r>
            <a:r>
              <a:rPr lang="en-GB" dirty="0"/>
              <a:t> hue</a:t>
            </a:r>
            <a:r>
              <a:rPr lang="en-GB" dirty="0" smtClean="0"/>
              <a:t>.</a:t>
            </a:r>
          </a:p>
          <a:p>
            <a:endParaRPr lang="en-US" dirty="0"/>
          </a:p>
          <a:p>
            <a:endParaRPr lang="en-GB" dirty="0" smtClean="0"/>
          </a:p>
          <a:p>
            <a:pPr lvl="1"/>
            <a:endParaRPr lang="en-GB" dirty="0"/>
          </a:p>
        </p:txBody>
      </p:sp>
    </p:spTree>
    <p:extLst>
      <p:ext uri="{BB962C8B-B14F-4D97-AF65-F5344CB8AC3E}">
        <p14:creationId xmlns:p14="http://schemas.microsoft.com/office/powerpoint/2010/main" val="19301529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Browser Survey –Pie Chart</a:t>
            </a:r>
            <a:endParaRPr lang="en-GB" dirty="0"/>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t="9134" r="758" b="4790"/>
          <a:stretch/>
        </p:blipFill>
        <p:spPr>
          <a:xfrm>
            <a:off x="838200" y="1903876"/>
            <a:ext cx="7876591" cy="3391156"/>
          </a:xfrm>
        </p:spPr>
      </p:pic>
    </p:spTree>
    <p:extLst>
      <p:ext uri="{BB962C8B-B14F-4D97-AF65-F5344CB8AC3E}">
        <p14:creationId xmlns:p14="http://schemas.microsoft.com/office/powerpoint/2010/main" val="40673835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Browser Survey – Donut Chart</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8"/>
            <a:ext cx="8714852" cy="4017256"/>
          </a:xfrm>
        </p:spPr>
      </p:pic>
    </p:spTree>
    <p:extLst>
      <p:ext uri="{BB962C8B-B14F-4D97-AF65-F5344CB8AC3E}">
        <p14:creationId xmlns:p14="http://schemas.microsoft.com/office/powerpoint/2010/main" val="27817282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Browser Survey with Labels</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68710" y="1800369"/>
            <a:ext cx="6295395" cy="4717993"/>
          </a:xfrm>
        </p:spPr>
      </p:pic>
    </p:spTree>
    <p:extLst>
      <p:ext uri="{BB962C8B-B14F-4D97-AF65-F5344CB8AC3E}">
        <p14:creationId xmlns:p14="http://schemas.microsoft.com/office/powerpoint/2010/main" val="24219987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Survey Data</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01389793"/>
              </p:ext>
            </p:extLst>
          </p:nvPr>
        </p:nvGraphicFramePr>
        <p:xfrm>
          <a:off x="1949953" y="1690688"/>
          <a:ext cx="5950425" cy="3387822"/>
        </p:xfrm>
        <a:graphic>
          <a:graphicData uri="http://schemas.openxmlformats.org/drawingml/2006/table">
            <a:tbl>
              <a:tblPr firstRow="1" bandRow="1">
                <a:tableStyleId>{2D5ABB26-0587-4C30-8999-92F81FD0307C}</a:tableStyleId>
              </a:tblPr>
              <a:tblGrid>
                <a:gridCol w="1983475">
                  <a:extLst>
                    <a:ext uri="{9D8B030D-6E8A-4147-A177-3AD203B41FA5}">
                      <a16:colId xmlns:a16="http://schemas.microsoft.com/office/drawing/2014/main" val="1362491848"/>
                    </a:ext>
                  </a:extLst>
                </a:gridCol>
                <a:gridCol w="1983475">
                  <a:extLst>
                    <a:ext uri="{9D8B030D-6E8A-4147-A177-3AD203B41FA5}">
                      <a16:colId xmlns:a16="http://schemas.microsoft.com/office/drawing/2014/main" val="424649899"/>
                    </a:ext>
                  </a:extLst>
                </a:gridCol>
                <a:gridCol w="1983475">
                  <a:extLst>
                    <a:ext uri="{9D8B030D-6E8A-4147-A177-3AD203B41FA5}">
                      <a16:colId xmlns:a16="http://schemas.microsoft.com/office/drawing/2014/main" val="3010959330"/>
                    </a:ext>
                  </a:extLst>
                </a:gridCol>
              </a:tblGrid>
              <a:tr h="564637">
                <a:tc>
                  <a:txBody>
                    <a:bodyPr/>
                    <a:lstStyle/>
                    <a:p>
                      <a:pPr algn="l"/>
                      <a:r>
                        <a:rPr lang="en-GB" sz="2800" u="sng" dirty="0">
                          <a:effectLst/>
                        </a:rPr>
                        <a:t>Browser</a:t>
                      </a:r>
                    </a:p>
                  </a:txBody>
                  <a:tcPr anchor="ctr"/>
                </a:tc>
                <a:tc>
                  <a:txBody>
                    <a:bodyPr/>
                    <a:lstStyle/>
                    <a:p>
                      <a:pPr algn="r"/>
                      <a:r>
                        <a:rPr lang="en-GB" sz="2800" u="sng" dirty="0">
                          <a:effectLst/>
                        </a:rPr>
                        <a:t>2000</a:t>
                      </a:r>
                    </a:p>
                  </a:txBody>
                  <a:tcPr anchor="ctr"/>
                </a:tc>
                <a:tc>
                  <a:txBody>
                    <a:bodyPr/>
                    <a:lstStyle/>
                    <a:p>
                      <a:pPr algn="r"/>
                      <a:r>
                        <a:rPr lang="en-GB" sz="2800" u="sng" dirty="0">
                          <a:effectLst/>
                        </a:rPr>
                        <a:t>2015</a:t>
                      </a:r>
                    </a:p>
                  </a:txBody>
                  <a:tcPr anchor="ctr"/>
                </a:tc>
                <a:extLst>
                  <a:ext uri="{0D108BD9-81ED-4DB2-BD59-A6C34878D82A}">
                    <a16:rowId xmlns:a16="http://schemas.microsoft.com/office/drawing/2014/main" val="2360327073"/>
                  </a:ext>
                </a:extLst>
              </a:tr>
              <a:tr h="564637">
                <a:tc>
                  <a:txBody>
                    <a:bodyPr/>
                    <a:lstStyle/>
                    <a:p>
                      <a:pPr algn="l"/>
                      <a:r>
                        <a:rPr lang="en-GB" sz="2800" dirty="0">
                          <a:effectLst/>
                        </a:rPr>
                        <a:t>Opera</a:t>
                      </a:r>
                    </a:p>
                  </a:txBody>
                  <a:tcPr anchor="ctr"/>
                </a:tc>
                <a:tc>
                  <a:txBody>
                    <a:bodyPr/>
                    <a:lstStyle/>
                    <a:p>
                      <a:pPr algn="r"/>
                      <a:r>
                        <a:rPr lang="en-GB" sz="2800" dirty="0">
                          <a:effectLst/>
                        </a:rPr>
                        <a:t>3</a:t>
                      </a:r>
                    </a:p>
                  </a:txBody>
                  <a:tcPr anchor="ctr"/>
                </a:tc>
                <a:tc>
                  <a:txBody>
                    <a:bodyPr/>
                    <a:lstStyle/>
                    <a:p>
                      <a:pPr algn="r"/>
                      <a:r>
                        <a:rPr lang="en-GB" sz="2800" dirty="0">
                          <a:effectLst/>
                        </a:rPr>
                        <a:t>2</a:t>
                      </a:r>
                    </a:p>
                  </a:txBody>
                  <a:tcPr anchor="ctr"/>
                </a:tc>
                <a:extLst>
                  <a:ext uri="{0D108BD9-81ED-4DB2-BD59-A6C34878D82A}">
                    <a16:rowId xmlns:a16="http://schemas.microsoft.com/office/drawing/2014/main" val="968005711"/>
                  </a:ext>
                </a:extLst>
              </a:tr>
              <a:tr h="564637">
                <a:tc>
                  <a:txBody>
                    <a:bodyPr/>
                    <a:lstStyle/>
                    <a:p>
                      <a:pPr algn="l"/>
                      <a:r>
                        <a:rPr lang="en-GB" sz="2800">
                          <a:effectLst/>
                        </a:rPr>
                        <a:t>Safari</a:t>
                      </a:r>
                    </a:p>
                  </a:txBody>
                  <a:tcPr anchor="ctr"/>
                </a:tc>
                <a:tc>
                  <a:txBody>
                    <a:bodyPr/>
                    <a:lstStyle/>
                    <a:p>
                      <a:pPr algn="r"/>
                      <a:r>
                        <a:rPr lang="en-GB" sz="2800" dirty="0">
                          <a:effectLst/>
                        </a:rPr>
                        <a:t>21</a:t>
                      </a:r>
                    </a:p>
                  </a:txBody>
                  <a:tcPr anchor="ctr"/>
                </a:tc>
                <a:tc>
                  <a:txBody>
                    <a:bodyPr/>
                    <a:lstStyle/>
                    <a:p>
                      <a:pPr algn="r"/>
                      <a:r>
                        <a:rPr lang="en-GB" sz="2800" dirty="0">
                          <a:effectLst/>
                        </a:rPr>
                        <a:t>22</a:t>
                      </a:r>
                    </a:p>
                  </a:txBody>
                  <a:tcPr anchor="ctr"/>
                </a:tc>
                <a:extLst>
                  <a:ext uri="{0D108BD9-81ED-4DB2-BD59-A6C34878D82A}">
                    <a16:rowId xmlns:a16="http://schemas.microsoft.com/office/drawing/2014/main" val="2742346255"/>
                  </a:ext>
                </a:extLst>
              </a:tr>
              <a:tr h="564637">
                <a:tc>
                  <a:txBody>
                    <a:bodyPr/>
                    <a:lstStyle/>
                    <a:p>
                      <a:pPr algn="l"/>
                      <a:r>
                        <a:rPr lang="en-GB" sz="2800">
                          <a:effectLst/>
                        </a:rPr>
                        <a:t>Firefox</a:t>
                      </a:r>
                    </a:p>
                  </a:txBody>
                  <a:tcPr anchor="ctr"/>
                </a:tc>
                <a:tc>
                  <a:txBody>
                    <a:bodyPr/>
                    <a:lstStyle/>
                    <a:p>
                      <a:pPr algn="r"/>
                      <a:r>
                        <a:rPr lang="en-GB" sz="2800" dirty="0">
                          <a:effectLst/>
                        </a:rPr>
                        <a:t>23</a:t>
                      </a:r>
                    </a:p>
                  </a:txBody>
                  <a:tcPr anchor="ctr"/>
                </a:tc>
                <a:tc>
                  <a:txBody>
                    <a:bodyPr/>
                    <a:lstStyle/>
                    <a:p>
                      <a:pPr algn="r"/>
                      <a:r>
                        <a:rPr lang="en-GB" sz="2800" dirty="0">
                          <a:effectLst/>
                        </a:rPr>
                        <a:t>21</a:t>
                      </a:r>
                    </a:p>
                  </a:txBody>
                  <a:tcPr anchor="ctr"/>
                </a:tc>
                <a:extLst>
                  <a:ext uri="{0D108BD9-81ED-4DB2-BD59-A6C34878D82A}">
                    <a16:rowId xmlns:a16="http://schemas.microsoft.com/office/drawing/2014/main" val="160000089"/>
                  </a:ext>
                </a:extLst>
              </a:tr>
              <a:tr h="564637">
                <a:tc>
                  <a:txBody>
                    <a:bodyPr/>
                    <a:lstStyle/>
                    <a:p>
                      <a:pPr algn="l"/>
                      <a:r>
                        <a:rPr lang="en-GB" sz="2800">
                          <a:effectLst/>
                        </a:rPr>
                        <a:t>Chrome</a:t>
                      </a:r>
                    </a:p>
                  </a:txBody>
                  <a:tcPr anchor="ctr"/>
                </a:tc>
                <a:tc>
                  <a:txBody>
                    <a:bodyPr/>
                    <a:lstStyle/>
                    <a:p>
                      <a:pPr algn="r"/>
                      <a:r>
                        <a:rPr lang="en-GB" sz="2800" dirty="0">
                          <a:effectLst/>
                        </a:rPr>
                        <a:t>26</a:t>
                      </a:r>
                    </a:p>
                  </a:txBody>
                  <a:tcPr anchor="ctr"/>
                </a:tc>
                <a:tc>
                  <a:txBody>
                    <a:bodyPr/>
                    <a:lstStyle/>
                    <a:p>
                      <a:pPr algn="r"/>
                      <a:r>
                        <a:rPr lang="en-GB" sz="2800" dirty="0">
                          <a:effectLst/>
                        </a:rPr>
                        <a:t>29</a:t>
                      </a:r>
                    </a:p>
                  </a:txBody>
                  <a:tcPr anchor="ctr"/>
                </a:tc>
                <a:extLst>
                  <a:ext uri="{0D108BD9-81ED-4DB2-BD59-A6C34878D82A}">
                    <a16:rowId xmlns:a16="http://schemas.microsoft.com/office/drawing/2014/main" val="1610195155"/>
                  </a:ext>
                </a:extLst>
              </a:tr>
              <a:tr h="564637">
                <a:tc>
                  <a:txBody>
                    <a:bodyPr/>
                    <a:lstStyle/>
                    <a:p>
                      <a:pPr algn="l"/>
                      <a:r>
                        <a:rPr lang="en-GB" sz="2800">
                          <a:effectLst/>
                        </a:rPr>
                        <a:t>IE</a:t>
                      </a:r>
                    </a:p>
                  </a:txBody>
                  <a:tcPr anchor="ctr"/>
                </a:tc>
                <a:tc>
                  <a:txBody>
                    <a:bodyPr/>
                    <a:lstStyle/>
                    <a:p>
                      <a:pPr algn="r"/>
                      <a:r>
                        <a:rPr lang="en-GB" sz="2800">
                          <a:effectLst/>
                        </a:rPr>
                        <a:t>28</a:t>
                      </a:r>
                    </a:p>
                  </a:txBody>
                  <a:tcPr anchor="ctr"/>
                </a:tc>
                <a:tc>
                  <a:txBody>
                    <a:bodyPr/>
                    <a:lstStyle/>
                    <a:p>
                      <a:pPr algn="r"/>
                      <a:r>
                        <a:rPr lang="en-GB" sz="2800" dirty="0">
                          <a:effectLst/>
                        </a:rPr>
                        <a:t>27</a:t>
                      </a:r>
                    </a:p>
                  </a:txBody>
                  <a:tcPr anchor="ctr"/>
                </a:tc>
                <a:extLst>
                  <a:ext uri="{0D108BD9-81ED-4DB2-BD59-A6C34878D82A}">
                    <a16:rowId xmlns:a16="http://schemas.microsoft.com/office/drawing/2014/main" val="2653567849"/>
                  </a:ext>
                </a:extLst>
              </a:tr>
            </a:tbl>
          </a:graphicData>
        </a:graphic>
      </p:graphicFrame>
    </p:spTree>
    <p:extLst>
      <p:ext uri="{BB962C8B-B14F-4D97-AF65-F5344CB8AC3E}">
        <p14:creationId xmlns:p14="http://schemas.microsoft.com/office/powerpoint/2010/main" val="33348567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Survey - Bar Chart 1</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51630"/>
            <a:ext cx="9937274" cy="3179928"/>
          </a:xfrm>
        </p:spPr>
      </p:pic>
    </p:spTree>
    <p:extLst>
      <p:ext uri="{BB962C8B-B14F-4D97-AF65-F5344CB8AC3E}">
        <p14:creationId xmlns:p14="http://schemas.microsoft.com/office/powerpoint/2010/main" val="32295534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Survey - Bar Chart 2</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9301" y="1690688"/>
            <a:ext cx="6509367" cy="3933618"/>
          </a:xfrm>
        </p:spPr>
      </p:pic>
    </p:spTree>
    <p:extLst>
      <p:ext uri="{BB962C8B-B14F-4D97-AF65-F5344CB8AC3E}">
        <p14:creationId xmlns:p14="http://schemas.microsoft.com/office/powerpoint/2010/main" val="26579629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Definition</a:t>
            </a:r>
            <a:endParaRPr lang="en-GB" dirty="0"/>
          </a:p>
        </p:txBody>
      </p:sp>
      <p:sp>
        <p:nvSpPr>
          <p:cNvPr id="3" name="Content Placeholder 2"/>
          <p:cNvSpPr>
            <a:spLocks noGrp="1"/>
          </p:cNvSpPr>
          <p:nvPr>
            <p:ph idx="1"/>
          </p:nvPr>
        </p:nvSpPr>
        <p:spPr/>
        <p:txBody>
          <a:bodyPr>
            <a:normAutofit lnSpcReduction="10000"/>
          </a:bodyPr>
          <a:lstStyle/>
          <a:p>
            <a:r>
              <a:rPr lang="en-GB" dirty="0" smtClean="0"/>
              <a:t>“The use of </a:t>
            </a:r>
            <a:r>
              <a:rPr lang="en-GB" b="1" dirty="0" smtClean="0">
                <a:solidFill>
                  <a:srgbClr val="FFC000"/>
                </a:solidFill>
              </a:rPr>
              <a:t>computer supported, interactive, visual representations of abstract data</a:t>
            </a:r>
            <a:r>
              <a:rPr lang="en-GB" dirty="0" smtClean="0"/>
              <a:t> to amplify cognition.“ [Card et al, 1999]</a:t>
            </a:r>
          </a:p>
          <a:p>
            <a:endParaRPr lang="en-GB" dirty="0" smtClean="0"/>
          </a:p>
          <a:p>
            <a:r>
              <a:rPr lang="en-GB" dirty="0" smtClean="0"/>
              <a:t>“The </a:t>
            </a:r>
            <a:r>
              <a:rPr lang="en-GB" b="1" dirty="0" smtClean="0">
                <a:solidFill>
                  <a:srgbClr val="FFC000"/>
                </a:solidFill>
              </a:rPr>
              <a:t>representation and presentation of data </a:t>
            </a:r>
            <a:r>
              <a:rPr lang="en-GB" dirty="0" smtClean="0"/>
              <a:t>to facilitate understanding.“[Kirk 2016]</a:t>
            </a:r>
          </a:p>
          <a:p>
            <a:endParaRPr lang="en-US" sz="2000" dirty="0" smtClean="0"/>
          </a:p>
          <a:p>
            <a:endParaRPr lang="en-US" sz="2000" dirty="0" smtClean="0"/>
          </a:p>
          <a:p>
            <a:endParaRPr lang="en-US" sz="2000" dirty="0" smtClean="0"/>
          </a:p>
          <a:p>
            <a:pPr marL="0" indent="0">
              <a:buNone/>
            </a:pPr>
            <a:endParaRPr lang="en-US" sz="2000" dirty="0" smtClean="0"/>
          </a:p>
          <a:p>
            <a:r>
              <a:rPr lang="en-US" sz="1200" dirty="0" smtClean="0"/>
              <a:t>Card, S. and </a:t>
            </a:r>
            <a:r>
              <a:rPr lang="en-US" sz="1200" dirty="0" err="1" smtClean="0"/>
              <a:t>Mackinley</a:t>
            </a:r>
            <a:r>
              <a:rPr lang="en-US" sz="1200" dirty="0" smtClean="0"/>
              <a:t>, J. and </a:t>
            </a:r>
            <a:r>
              <a:rPr lang="en-US" sz="1200" dirty="0" err="1" smtClean="0"/>
              <a:t>Shneiderman</a:t>
            </a:r>
            <a:r>
              <a:rPr lang="en-US" sz="1200" dirty="0" smtClean="0"/>
              <a:t>, B. Readings in Information Visualization: Using Vision to Think, Morgan </a:t>
            </a:r>
            <a:r>
              <a:rPr lang="en-US" sz="1200" dirty="0" err="1" smtClean="0"/>
              <a:t>Kaifman</a:t>
            </a:r>
            <a:r>
              <a:rPr lang="en-US" sz="1200" dirty="0" smtClean="0"/>
              <a:t> Publishers, 1999.</a:t>
            </a:r>
          </a:p>
          <a:p>
            <a:r>
              <a:rPr lang="en-US" sz="1200" dirty="0" smtClean="0"/>
              <a:t>Kirk, A. Data Visualization: A Handbook for Data Driven Design. SAGE Publications 2016</a:t>
            </a:r>
            <a:endParaRPr lang="en-GB" sz="1200" dirty="0"/>
          </a:p>
        </p:txBody>
      </p:sp>
    </p:spTree>
    <p:extLst>
      <p:ext uri="{BB962C8B-B14F-4D97-AF65-F5344CB8AC3E}">
        <p14:creationId xmlns:p14="http://schemas.microsoft.com/office/powerpoint/2010/main" val="33381754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3D Pie Chart</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1007" y="1690688"/>
            <a:ext cx="5874101" cy="3529976"/>
          </a:xfrm>
        </p:spPr>
      </p:pic>
    </p:spTree>
    <p:extLst>
      <p:ext uri="{BB962C8B-B14F-4D97-AF65-F5344CB8AC3E}">
        <p14:creationId xmlns:p14="http://schemas.microsoft.com/office/powerpoint/2010/main" val="24111757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3D Pie Chart with Labels</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0863" y="1676833"/>
            <a:ext cx="5599455" cy="3520450"/>
          </a:xfrm>
        </p:spPr>
      </p:pic>
    </p:spTree>
    <p:extLst>
      <p:ext uri="{BB962C8B-B14F-4D97-AF65-F5344CB8AC3E}">
        <p14:creationId xmlns:p14="http://schemas.microsoft.com/office/powerpoint/2010/main" val="14995929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 3D</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6184" y="1690688"/>
            <a:ext cx="6664234" cy="3787236"/>
          </a:xfrm>
        </p:spPr>
      </p:pic>
    </p:spTree>
    <p:extLst>
      <p:ext uri="{BB962C8B-B14F-4D97-AF65-F5344CB8AC3E}">
        <p14:creationId xmlns:p14="http://schemas.microsoft.com/office/powerpoint/2010/main" val="24874565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Pie Chart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29891" y="1732409"/>
            <a:ext cx="3680716" cy="3767321"/>
          </a:xfrm>
        </p:spPr>
      </p:pic>
    </p:spTree>
    <p:extLst>
      <p:ext uri="{BB962C8B-B14F-4D97-AF65-F5344CB8AC3E}">
        <p14:creationId xmlns:p14="http://schemas.microsoft.com/office/powerpoint/2010/main" val="18978496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Donut Chart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1564" y="1678564"/>
            <a:ext cx="3671453" cy="3799527"/>
          </a:xfrm>
        </p:spPr>
      </p:pic>
    </p:spTree>
    <p:extLst>
      <p:ext uri="{BB962C8B-B14F-4D97-AF65-F5344CB8AC3E}">
        <p14:creationId xmlns:p14="http://schemas.microsoft.com/office/powerpoint/2010/main" val="6246219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Non-Zero Baseline - Tax Rates</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9177" y="1690688"/>
            <a:ext cx="6239178" cy="4454972"/>
          </a:xfrm>
        </p:spPr>
      </p:pic>
      <p:sp>
        <p:nvSpPr>
          <p:cNvPr id="5" name="TextBox 4"/>
          <p:cNvSpPr txBox="1"/>
          <p:nvPr/>
        </p:nvSpPr>
        <p:spPr>
          <a:xfrm>
            <a:off x="2524835" y="6145660"/>
            <a:ext cx="3671248" cy="276999"/>
          </a:xfrm>
          <a:prstGeom prst="rect">
            <a:avLst/>
          </a:prstGeom>
          <a:noFill/>
        </p:spPr>
        <p:txBody>
          <a:bodyPr wrap="square" rtlCol="0">
            <a:spAutoFit/>
          </a:bodyPr>
          <a:lstStyle/>
          <a:p>
            <a:r>
              <a:rPr lang="en-GB" sz="1200" dirty="0"/>
              <a:t>(Source: Fox News, via </a:t>
            </a:r>
            <a:r>
              <a:rPr lang="en-GB" sz="1200" dirty="0">
                <a:hlinkClick r:id="rId3"/>
              </a:rPr>
              <a:t>Flowing Data</a:t>
            </a:r>
            <a:endParaRPr lang="en-GB" sz="1200" dirty="0"/>
          </a:p>
        </p:txBody>
      </p:sp>
    </p:spTree>
    <p:extLst>
      <p:ext uri="{BB962C8B-B14F-4D97-AF65-F5344CB8AC3E}">
        <p14:creationId xmlns:p14="http://schemas.microsoft.com/office/powerpoint/2010/main" val="117139385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Zero Base Line -Tax Rates </a:t>
            </a:r>
            <a:endParaRPr lang="en-GB"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7644" y="1897039"/>
            <a:ext cx="7009529" cy="4321665"/>
          </a:xfrm>
        </p:spPr>
      </p:pic>
    </p:spTree>
    <p:extLst>
      <p:ext uri="{BB962C8B-B14F-4D97-AF65-F5344CB8AC3E}">
        <p14:creationId xmlns:p14="http://schemas.microsoft.com/office/powerpoint/2010/main" val="31441699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Venezuelan Presidential Elections</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37732" y="1612831"/>
            <a:ext cx="7097062" cy="4317165"/>
          </a:xfrm>
        </p:spPr>
      </p:pic>
      <p:sp>
        <p:nvSpPr>
          <p:cNvPr id="5" name="TextBox 4"/>
          <p:cNvSpPr txBox="1"/>
          <p:nvPr/>
        </p:nvSpPr>
        <p:spPr>
          <a:xfrm>
            <a:off x="1637732" y="5929996"/>
            <a:ext cx="4667535" cy="276999"/>
          </a:xfrm>
          <a:prstGeom prst="rect">
            <a:avLst/>
          </a:prstGeom>
          <a:noFill/>
        </p:spPr>
        <p:txBody>
          <a:bodyPr wrap="square" rtlCol="0">
            <a:spAutoFit/>
          </a:bodyPr>
          <a:lstStyle/>
          <a:p>
            <a:r>
              <a:rPr lang="en-GB" sz="1200" dirty="0"/>
              <a:t>( Source: </a:t>
            </a:r>
            <a:r>
              <a:rPr lang="en-GB" sz="1200" dirty="0">
                <a:hlinkClick r:id="rId4"/>
              </a:rPr>
              <a:t>Pakistan Today</a:t>
            </a:r>
            <a:r>
              <a:rPr lang="en-GB" sz="1200" dirty="0"/>
              <a:t> via Diego Mariano)</a:t>
            </a:r>
          </a:p>
        </p:txBody>
      </p:sp>
      <p:sp>
        <p:nvSpPr>
          <p:cNvPr id="3" name="Rectangle 2"/>
          <p:cNvSpPr/>
          <p:nvPr/>
        </p:nvSpPr>
        <p:spPr>
          <a:xfrm>
            <a:off x="3048000" y="2413338"/>
            <a:ext cx="6096000" cy="2031325"/>
          </a:xfrm>
          <a:prstGeom prst="rect">
            <a:avLst/>
          </a:prstGeom>
        </p:spPr>
        <p:txBody>
          <a:bodyPr>
            <a:spAutoFit/>
          </a:bodyPr>
          <a:lstStyle/>
          <a:p>
            <a:r>
              <a:rPr lang="en-US" dirty="0"/>
              <a:t>When creating a visual, remember that:</a:t>
            </a:r>
          </a:p>
          <a:p>
            <a:endParaRPr lang="en-US" dirty="0"/>
          </a:p>
          <a:p>
            <a:pPr marL="514350" indent="-514350">
              <a:buFont typeface="+mj-lt"/>
              <a:buAutoNum type="arabicPeriod"/>
            </a:pPr>
            <a:r>
              <a:rPr lang="en-US" dirty="0"/>
              <a:t>Less is more effective</a:t>
            </a:r>
          </a:p>
          <a:p>
            <a:pPr marL="514350" indent="-514350">
              <a:buFont typeface="+mj-lt"/>
              <a:buAutoNum type="arabicPeriod"/>
            </a:pPr>
            <a:endParaRPr lang="en-US" dirty="0"/>
          </a:p>
          <a:p>
            <a:pPr marL="514350" indent="-514350">
              <a:buFont typeface="+mj-lt"/>
              <a:buAutoNum type="arabicPeriod"/>
            </a:pPr>
            <a:r>
              <a:rPr lang="en-US" dirty="0"/>
              <a:t>Less is more attractive</a:t>
            </a:r>
          </a:p>
          <a:p>
            <a:pPr marL="514350" indent="-514350">
              <a:buFont typeface="+mj-lt"/>
              <a:buAutoNum type="arabicPeriod"/>
            </a:pPr>
            <a:endParaRPr lang="en-US" dirty="0"/>
          </a:p>
          <a:p>
            <a:pPr marL="514350" indent="-514350">
              <a:buFont typeface="+mj-lt"/>
              <a:buAutoNum type="arabicPeriod"/>
            </a:pPr>
            <a:r>
              <a:rPr lang="en-US" dirty="0"/>
              <a:t>Less is more </a:t>
            </a:r>
            <a:r>
              <a:rPr lang="en-US" dirty="0" err="1"/>
              <a:t>impactive</a:t>
            </a:r>
            <a:endParaRPr lang="en-GB" dirty="0"/>
          </a:p>
        </p:txBody>
      </p:sp>
    </p:spTree>
    <p:extLst>
      <p:ext uri="{BB962C8B-B14F-4D97-AF65-F5344CB8AC3E}">
        <p14:creationId xmlns:p14="http://schemas.microsoft.com/office/powerpoint/2010/main" val="12605204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Venezuelan Presidential Elections Plot</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7732" y="1893977"/>
            <a:ext cx="7063448" cy="4297865"/>
          </a:xfrm>
        </p:spPr>
      </p:pic>
    </p:spTree>
    <p:extLst>
      <p:ext uri="{BB962C8B-B14F-4D97-AF65-F5344CB8AC3E}">
        <p14:creationId xmlns:p14="http://schemas.microsoft.com/office/powerpoint/2010/main" val="39386187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Non-Zero Base Line - Profits</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89611" y="1715537"/>
            <a:ext cx="6662058" cy="4515541"/>
          </a:xfrm>
        </p:spPr>
      </p:pic>
    </p:spTree>
    <p:extLst>
      <p:ext uri="{BB962C8B-B14F-4D97-AF65-F5344CB8AC3E}">
        <p14:creationId xmlns:p14="http://schemas.microsoft.com/office/powerpoint/2010/main" val="35315274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136073" y="1632238"/>
            <a:ext cx="10515600" cy="4351338"/>
          </a:xfrm>
        </p:spPr>
        <p:txBody>
          <a:bodyPr/>
          <a:lstStyle/>
          <a:p>
            <a:pPr marL="0" indent="0">
              <a:buNone/>
            </a:pPr>
            <a:r>
              <a:rPr lang="en-US" dirty="0" smtClean="0"/>
              <a:t>Visualizing information allows us to see </a:t>
            </a:r>
            <a:r>
              <a:rPr lang="en-US" b="1" dirty="0" smtClean="0">
                <a:solidFill>
                  <a:srgbClr val="FFC000"/>
                </a:solidFill>
              </a:rPr>
              <a:t>patterns and connections that matter</a:t>
            </a:r>
            <a:r>
              <a:rPr lang="en-US" dirty="0" smtClean="0"/>
              <a:t>. </a:t>
            </a:r>
          </a:p>
          <a:p>
            <a:endParaRPr lang="en-US" dirty="0"/>
          </a:p>
          <a:p>
            <a:pPr marL="0" indent="0">
              <a:buNone/>
            </a:pPr>
            <a:r>
              <a:rPr lang="en-US" dirty="0" smtClean="0"/>
              <a:t>We can design that information so that it makes sense, or it tells a story, or </a:t>
            </a:r>
            <a:r>
              <a:rPr lang="en-US" b="1" dirty="0" smtClean="0">
                <a:solidFill>
                  <a:srgbClr val="FFC000"/>
                </a:solidFill>
              </a:rPr>
              <a:t>allows us to focus on the information that is important</a:t>
            </a:r>
            <a:r>
              <a:rPr lang="en-US" dirty="0" smtClean="0"/>
              <a:t>.</a:t>
            </a:r>
          </a:p>
          <a:p>
            <a:endParaRPr lang="en-US" b="1" dirty="0">
              <a:solidFill>
                <a:srgbClr val="FFC000"/>
              </a:solidFill>
            </a:endParaRPr>
          </a:p>
          <a:p>
            <a:pPr marL="0" indent="0">
              <a:buNone/>
            </a:pPr>
            <a:r>
              <a:rPr lang="en-US" sz="2000" dirty="0" smtClean="0"/>
              <a:t>					David McCandless</a:t>
            </a:r>
          </a:p>
          <a:p>
            <a:pPr marL="0" indent="0">
              <a:buNone/>
            </a:pPr>
            <a:r>
              <a:rPr lang="en-US" sz="2000" dirty="0" smtClean="0"/>
              <a:t>					The Beauty of Data Visualization, 2010</a:t>
            </a:r>
            <a:endParaRPr lang="en-US" sz="2000" dirty="0"/>
          </a:p>
        </p:txBody>
      </p:sp>
    </p:spTree>
    <p:extLst>
      <p:ext uri="{BB962C8B-B14F-4D97-AF65-F5344CB8AC3E}">
        <p14:creationId xmlns:p14="http://schemas.microsoft.com/office/powerpoint/2010/main" val="42584250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Zero Baseline - Profits</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84663" y="1635185"/>
            <a:ext cx="6596743" cy="4644646"/>
          </a:xfrm>
        </p:spPr>
      </p:pic>
    </p:spTree>
    <p:extLst>
      <p:ext uri="{BB962C8B-B14F-4D97-AF65-F5344CB8AC3E}">
        <p14:creationId xmlns:p14="http://schemas.microsoft.com/office/powerpoint/2010/main" val="13975023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Zero Baseline with Historical Data</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79659" y="1690688"/>
            <a:ext cx="5773054" cy="4145671"/>
          </a:xfrm>
        </p:spPr>
      </p:pic>
    </p:spTree>
    <p:extLst>
      <p:ext uri="{BB962C8B-B14F-4D97-AF65-F5344CB8AC3E}">
        <p14:creationId xmlns:p14="http://schemas.microsoft.com/office/powerpoint/2010/main" val="371619322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Position</a:t>
            </a:r>
            <a:endParaRPr lang="en-GB"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4432" y="1690688"/>
            <a:ext cx="4241167" cy="5004785"/>
          </a:xfrm>
        </p:spPr>
      </p:pic>
    </p:spTree>
    <p:extLst>
      <p:ext uri="{BB962C8B-B14F-4D97-AF65-F5344CB8AC3E}">
        <p14:creationId xmlns:p14="http://schemas.microsoft.com/office/powerpoint/2010/main" val="308613173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Using Position </a:t>
            </a:r>
            <a:r>
              <a:rPr lang="en-US" dirty="0" smtClean="0"/>
              <a:t>– Zero </a:t>
            </a:r>
            <a:r>
              <a:rPr lang="en-US" dirty="0" smtClean="0"/>
              <a:t>Baseline not Necessary</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0527" y="1690688"/>
            <a:ext cx="4235213" cy="4834442"/>
          </a:xfrm>
        </p:spPr>
      </p:pic>
    </p:spTree>
    <p:extLst>
      <p:ext uri="{BB962C8B-B14F-4D97-AF65-F5344CB8AC3E}">
        <p14:creationId xmlns:p14="http://schemas.microsoft.com/office/powerpoint/2010/main" val="15799556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Do Not Distort Quantities</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3358" y="1690689"/>
            <a:ext cx="6674277" cy="3768134"/>
          </a:xfrm>
        </p:spPr>
      </p:pic>
      <p:sp>
        <p:nvSpPr>
          <p:cNvPr id="5" name="TextBox 4"/>
          <p:cNvSpPr txBox="1"/>
          <p:nvPr/>
        </p:nvSpPr>
        <p:spPr>
          <a:xfrm>
            <a:off x="2254154" y="5636525"/>
            <a:ext cx="7683690" cy="276999"/>
          </a:xfrm>
          <a:prstGeom prst="rect">
            <a:avLst/>
          </a:prstGeom>
          <a:noFill/>
        </p:spPr>
        <p:txBody>
          <a:bodyPr wrap="square" rtlCol="0">
            <a:spAutoFit/>
          </a:bodyPr>
          <a:lstStyle/>
          <a:p>
            <a:r>
              <a:rPr lang="en-GB" sz="1200" dirty="0"/>
              <a:t>(Source: </a:t>
            </a:r>
            <a:r>
              <a:rPr lang="en-GB" sz="1200" dirty="0">
                <a:hlinkClick r:id="rId3"/>
              </a:rPr>
              <a:t>The 2011 State of the Union Address: Enhanced Version</a:t>
            </a:r>
            <a:r>
              <a:rPr lang="en-GB" sz="1200" dirty="0"/>
              <a:t> via </a:t>
            </a:r>
            <a:r>
              <a:rPr lang="en-GB" sz="1200" dirty="0">
                <a:hlinkClick r:id="rId4"/>
              </a:rPr>
              <a:t>Peter </a:t>
            </a:r>
            <a:r>
              <a:rPr lang="en-GB" sz="1200" dirty="0" err="1">
                <a:hlinkClick r:id="rId4"/>
              </a:rPr>
              <a:t>Aldhous</a:t>
            </a:r>
            <a:r>
              <a:rPr lang="en-GB" sz="1200" dirty="0"/>
              <a:t> )</a:t>
            </a:r>
          </a:p>
        </p:txBody>
      </p:sp>
    </p:spTree>
    <p:extLst>
      <p:ext uri="{BB962C8B-B14F-4D97-AF65-F5344CB8AC3E}">
        <p14:creationId xmlns:p14="http://schemas.microsoft.com/office/powerpoint/2010/main" val="9694261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Actual quantities</a:t>
            </a:r>
            <a:endParaRPr lang="en-GB"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7857" y="1875670"/>
            <a:ext cx="7268436" cy="4398268"/>
          </a:xfrm>
        </p:spPr>
      </p:pic>
    </p:spTree>
    <p:extLst>
      <p:ext uri="{BB962C8B-B14F-4D97-AF65-F5344CB8AC3E}">
        <p14:creationId xmlns:p14="http://schemas.microsoft.com/office/powerpoint/2010/main" val="160906424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Quantity – Bar Chart</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3959" y="1690688"/>
            <a:ext cx="7390353" cy="4455177"/>
          </a:xfrm>
        </p:spPr>
      </p:pic>
    </p:spTree>
    <p:extLst>
      <p:ext uri="{BB962C8B-B14F-4D97-AF65-F5344CB8AC3E}">
        <p14:creationId xmlns:p14="http://schemas.microsoft.com/office/powerpoint/2010/main" val="207646671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Ordering Categories  - Murder Rates</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7359" y="1690688"/>
            <a:ext cx="3445220" cy="5003311"/>
          </a:xfrm>
        </p:spPr>
      </p:pic>
    </p:spTree>
    <p:extLst>
      <p:ext uri="{BB962C8B-B14F-4D97-AF65-F5344CB8AC3E}">
        <p14:creationId xmlns:p14="http://schemas.microsoft.com/office/powerpoint/2010/main" val="301631281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Ordering Categories – Appropriate Ordering</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7600" y="1690688"/>
            <a:ext cx="3458165" cy="5070682"/>
          </a:xfrm>
        </p:spPr>
      </p:pic>
    </p:spTree>
    <p:extLst>
      <p:ext uri="{BB962C8B-B14F-4D97-AF65-F5344CB8AC3E}">
        <p14:creationId xmlns:p14="http://schemas.microsoft.com/office/powerpoint/2010/main" val="313658253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Ordering Categories – Income Distribution</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00945" y="1694682"/>
            <a:ext cx="3733610" cy="4316667"/>
          </a:xfrm>
        </p:spPr>
      </p:pic>
    </p:spTree>
    <p:extLst>
      <p:ext uri="{BB962C8B-B14F-4D97-AF65-F5344CB8AC3E}">
        <p14:creationId xmlns:p14="http://schemas.microsoft.com/office/powerpoint/2010/main" val="8375992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Visualize?</a:t>
            </a:r>
            <a:endParaRPr lang="en-GB"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To explore data</a:t>
            </a:r>
          </a:p>
          <a:p>
            <a:pPr lvl="1"/>
            <a:r>
              <a:rPr lang="en-US" dirty="0" smtClean="0"/>
              <a:t>Provides </a:t>
            </a:r>
            <a:r>
              <a:rPr lang="en-US" dirty="0" smtClean="0"/>
              <a:t>understanding of data</a:t>
            </a:r>
          </a:p>
          <a:p>
            <a:pPr lvl="1"/>
            <a:r>
              <a:rPr lang="en-US" dirty="0" smtClean="0"/>
              <a:t>Help show where to focus</a:t>
            </a:r>
          </a:p>
          <a:p>
            <a:pPr lvl="1"/>
            <a:endParaRPr lang="en-US" dirty="0" smtClean="0"/>
          </a:p>
          <a:p>
            <a:pPr marL="514350" indent="-514350">
              <a:buFont typeface="+mj-lt"/>
              <a:buAutoNum type="arabicPeriod"/>
            </a:pPr>
            <a:r>
              <a:rPr lang="en-US" dirty="0" smtClean="0"/>
              <a:t>To communicate insights and findings</a:t>
            </a:r>
          </a:p>
          <a:p>
            <a:pPr lvl="1"/>
            <a:r>
              <a:rPr lang="en-US" dirty="0" smtClean="0"/>
              <a:t>Highlight what is important</a:t>
            </a:r>
          </a:p>
          <a:p>
            <a:pPr lvl="1"/>
            <a:r>
              <a:rPr lang="en-US" dirty="0" smtClean="0"/>
              <a:t>Support recommendations - persuade others</a:t>
            </a:r>
          </a:p>
          <a:p>
            <a:pPr marL="514350" indent="-514350">
              <a:buFont typeface="+mj-lt"/>
              <a:buAutoNum type="arabicPeriod"/>
            </a:pPr>
            <a:endParaRPr lang="en-US" dirty="0" smtClean="0"/>
          </a:p>
        </p:txBody>
      </p:sp>
    </p:spTree>
    <p:extLst>
      <p:ext uri="{BB962C8B-B14F-4D97-AF65-F5344CB8AC3E}">
        <p14:creationId xmlns:p14="http://schemas.microsoft.com/office/powerpoint/2010/main" val="471011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Ordering Categories – Appropriate Ordering</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5527" y="1613835"/>
            <a:ext cx="3760449" cy="4378462"/>
          </a:xfrm>
        </p:spPr>
      </p:pic>
    </p:spTree>
    <p:extLst>
      <p:ext uri="{BB962C8B-B14F-4D97-AF65-F5344CB8AC3E}">
        <p14:creationId xmlns:p14="http://schemas.microsoft.com/office/powerpoint/2010/main" val="143727179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Height with </a:t>
            </a:r>
            <a:r>
              <a:rPr lang="en-US" dirty="0"/>
              <a:t>S</a:t>
            </a:r>
            <a:r>
              <a:rPr lang="en-US" dirty="0" smtClean="0"/>
              <a:t>tandard Error</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42666" y="1715537"/>
            <a:ext cx="4485362" cy="4351338"/>
          </a:xfrm>
        </p:spPr>
      </p:pic>
    </p:spTree>
    <p:extLst>
      <p:ext uri="{BB962C8B-B14F-4D97-AF65-F5344CB8AC3E}">
        <p14:creationId xmlns:p14="http://schemas.microsoft.com/office/powerpoint/2010/main" val="204615536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Height Data</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1379" y="1942622"/>
            <a:ext cx="7110483" cy="4233410"/>
          </a:xfrm>
        </p:spPr>
      </p:pic>
    </p:spTree>
    <p:extLst>
      <p:ext uri="{BB962C8B-B14F-4D97-AF65-F5344CB8AC3E}">
        <p14:creationId xmlns:p14="http://schemas.microsoft.com/office/powerpoint/2010/main" val="362699121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Height Data with Jitter</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4077" y="1729877"/>
            <a:ext cx="7398867" cy="4316006"/>
          </a:xfrm>
        </p:spPr>
      </p:pic>
    </p:spTree>
    <p:extLst>
      <p:ext uri="{BB962C8B-B14F-4D97-AF65-F5344CB8AC3E}">
        <p14:creationId xmlns:p14="http://schemas.microsoft.com/office/powerpoint/2010/main" val="10513389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Ease comparisons – Use Common Axis</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8841" y="1676833"/>
            <a:ext cx="7394591" cy="4502294"/>
          </a:xfrm>
        </p:spPr>
      </p:pic>
    </p:spTree>
    <p:extLst>
      <p:ext uri="{BB962C8B-B14F-4D97-AF65-F5344CB8AC3E}">
        <p14:creationId xmlns:p14="http://schemas.microsoft.com/office/powerpoint/2010/main" val="312511834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Align </a:t>
            </a:r>
            <a:r>
              <a:rPr lang="en-GB" smtClean="0"/>
              <a:t>plots vertically to see horizontal changes</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3442" y="1690688"/>
            <a:ext cx="6734219" cy="3839582"/>
          </a:xfrm>
        </p:spPr>
      </p:pic>
    </p:spTree>
    <p:extLst>
      <p:ext uri="{BB962C8B-B14F-4D97-AF65-F5344CB8AC3E}">
        <p14:creationId xmlns:p14="http://schemas.microsoft.com/office/powerpoint/2010/main" val="403877935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Align </a:t>
            </a:r>
            <a:r>
              <a:rPr lang="en-GB" dirty="0" smtClean="0"/>
              <a:t>plots horizontally to see vertical changes</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6788" y="1690688"/>
            <a:ext cx="7667271" cy="4371571"/>
          </a:xfrm>
        </p:spPr>
      </p:pic>
    </p:spTree>
    <p:extLst>
      <p:ext uri="{BB962C8B-B14F-4D97-AF65-F5344CB8AC3E}">
        <p14:creationId xmlns:p14="http://schemas.microsoft.com/office/powerpoint/2010/main" val="380522896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Use Color</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8048" y="1690688"/>
            <a:ext cx="7787720" cy="4405312"/>
          </a:xfrm>
        </p:spPr>
      </p:pic>
    </p:spTree>
    <p:extLst>
      <p:ext uri="{BB962C8B-B14F-4D97-AF65-F5344CB8AC3E}">
        <p14:creationId xmlns:p14="http://schemas.microsoft.com/office/powerpoint/2010/main" val="201497885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Colored </a:t>
            </a:r>
            <a:r>
              <a:rPr lang="en-US" dirty="0"/>
              <a:t>B</a:t>
            </a:r>
            <a:r>
              <a:rPr lang="en-US" dirty="0" smtClean="0"/>
              <a:t>ox Plot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325" y="1690688"/>
            <a:ext cx="8259048" cy="4543857"/>
          </a:xfrm>
        </p:spPr>
      </p:pic>
    </p:spTree>
    <p:extLst>
      <p:ext uri="{BB962C8B-B14F-4D97-AF65-F5344CB8AC3E}">
        <p14:creationId xmlns:p14="http://schemas.microsoft.com/office/powerpoint/2010/main" val="365274571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the Colorblind</a:t>
            </a:r>
            <a:endParaRPr lang="en-GB" dirty="0"/>
          </a:p>
        </p:txBody>
      </p:sp>
      <p:sp>
        <p:nvSpPr>
          <p:cNvPr id="3" name="Content Placeholder 2"/>
          <p:cNvSpPr>
            <a:spLocks noGrp="1"/>
          </p:cNvSpPr>
          <p:nvPr>
            <p:ph idx="1"/>
          </p:nvPr>
        </p:nvSpPr>
        <p:spPr/>
        <p:txBody>
          <a:bodyPr/>
          <a:lstStyle/>
          <a:p>
            <a:r>
              <a:rPr lang="en-GB" dirty="0" smtClean="0"/>
              <a:t>Around</a:t>
            </a:r>
            <a:r>
              <a:rPr lang="en-GB" b="1" dirty="0" smtClean="0"/>
              <a:t> </a:t>
            </a:r>
            <a:r>
              <a:rPr lang="en-GB" b="1" dirty="0" smtClean="0">
                <a:solidFill>
                  <a:srgbClr val="FFC000"/>
                </a:solidFill>
              </a:rPr>
              <a:t>8 to 10% </a:t>
            </a:r>
            <a:r>
              <a:rPr lang="en-GB" dirty="0"/>
              <a:t>of men and 0.5% of women have </a:t>
            </a:r>
            <a:r>
              <a:rPr lang="en-GB" b="1" dirty="0" err="1">
                <a:solidFill>
                  <a:srgbClr val="FFC000"/>
                </a:solidFill>
              </a:rPr>
              <a:t>color</a:t>
            </a:r>
            <a:r>
              <a:rPr lang="en-GB" b="1" dirty="0">
                <a:solidFill>
                  <a:srgbClr val="FFC000"/>
                </a:solidFill>
              </a:rPr>
              <a:t> vision </a:t>
            </a:r>
            <a:r>
              <a:rPr lang="en-GB" b="1" dirty="0" smtClean="0">
                <a:solidFill>
                  <a:srgbClr val="FFC000"/>
                </a:solidFill>
              </a:rPr>
              <a:t>deficiency</a:t>
            </a:r>
          </a:p>
          <a:p>
            <a:r>
              <a:rPr lang="en-US" dirty="0" smtClean="0"/>
              <a:t>Be </a:t>
            </a:r>
            <a:r>
              <a:rPr lang="en-US" dirty="0" smtClean="0"/>
              <a:t>careful when using </a:t>
            </a:r>
            <a:r>
              <a:rPr lang="en-US" dirty="0" smtClean="0">
                <a:solidFill>
                  <a:srgbClr val="FF0000"/>
                </a:solidFill>
              </a:rPr>
              <a:t>red</a:t>
            </a:r>
            <a:r>
              <a:rPr lang="en-US" dirty="0" smtClean="0"/>
              <a:t>-</a:t>
            </a:r>
            <a:r>
              <a:rPr lang="en-US" dirty="0" smtClean="0">
                <a:solidFill>
                  <a:srgbClr val="00B050"/>
                </a:solidFill>
              </a:rPr>
              <a:t>green</a:t>
            </a:r>
            <a:r>
              <a:rPr lang="en-US" dirty="0" smtClean="0"/>
              <a:t>-</a:t>
            </a:r>
            <a:r>
              <a:rPr lang="en-US" dirty="0" smtClean="0">
                <a:solidFill>
                  <a:srgbClr val="C00000"/>
                </a:solidFill>
              </a:rPr>
              <a:t>brown</a:t>
            </a:r>
            <a:r>
              <a:rPr lang="en-US" dirty="0" smtClean="0"/>
              <a:t>-</a:t>
            </a:r>
            <a:r>
              <a:rPr lang="en-US" dirty="0" smtClean="0">
                <a:solidFill>
                  <a:srgbClr val="FFC000"/>
                </a:solidFill>
              </a:rPr>
              <a:t>orange</a:t>
            </a:r>
            <a:r>
              <a:rPr lang="en-US" dirty="0" smtClean="0"/>
              <a:t> together</a:t>
            </a:r>
          </a:p>
          <a:p>
            <a:endParaRPr lang="en-US" b="1" dirty="0" smtClean="0"/>
          </a:p>
          <a:p>
            <a:r>
              <a:rPr lang="en-US" b="1" dirty="0" smtClean="0"/>
              <a:t>Use </a:t>
            </a:r>
            <a:r>
              <a:rPr lang="en-US" b="1" dirty="0" smtClean="0"/>
              <a:t>colorblind friendly </a:t>
            </a:r>
            <a:r>
              <a:rPr lang="en-US" b="1" dirty="0" err="1" smtClean="0"/>
              <a:t>pallette</a:t>
            </a:r>
            <a:endParaRPr lang="en-US" b="1" dirty="0" smtClean="0"/>
          </a:p>
          <a:p>
            <a:endParaRPr lang="en-GB" dirty="0"/>
          </a:p>
        </p:txBody>
      </p:sp>
    </p:spTree>
    <p:extLst>
      <p:ext uri="{BB962C8B-B14F-4D97-AF65-F5344CB8AC3E}">
        <p14:creationId xmlns:p14="http://schemas.microsoft.com/office/powerpoint/2010/main" val="1640068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Hans Rosling- </a:t>
            </a:r>
            <a:r>
              <a:rPr lang="en-US" dirty="0" smtClean="0"/>
              <a:t>Joy of Stats</a:t>
            </a:r>
            <a:endParaRPr lang="en-GB"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0800" y="1913753"/>
            <a:ext cx="6362700" cy="3789341"/>
          </a:xfrm>
        </p:spPr>
      </p:pic>
      <p:sp>
        <p:nvSpPr>
          <p:cNvPr id="7" name="TextBox 6"/>
          <p:cNvSpPr txBox="1"/>
          <p:nvPr/>
        </p:nvSpPr>
        <p:spPr>
          <a:xfrm>
            <a:off x="2773680" y="5926159"/>
            <a:ext cx="5299166" cy="369332"/>
          </a:xfrm>
          <a:prstGeom prst="rect">
            <a:avLst/>
          </a:prstGeom>
          <a:noFill/>
        </p:spPr>
        <p:txBody>
          <a:bodyPr wrap="square" rtlCol="0">
            <a:spAutoFit/>
          </a:bodyPr>
          <a:lstStyle/>
          <a:p>
            <a:r>
              <a:rPr lang="en-US">
                <a:hlinkClick r:id="rId3"/>
              </a:rPr>
              <a:t>https://www.youtube.com/watch?v=jbkSRLYSojo</a:t>
            </a:r>
            <a:endParaRPr lang="en-US"/>
          </a:p>
        </p:txBody>
      </p:sp>
    </p:spTree>
    <p:extLst>
      <p:ext uri="{BB962C8B-B14F-4D97-AF65-F5344CB8AC3E}">
        <p14:creationId xmlns:p14="http://schemas.microsoft.com/office/powerpoint/2010/main" val="174083839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Plot</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3149" t="35735" r="42302" b="18734"/>
          <a:stretch/>
        </p:blipFill>
        <p:spPr>
          <a:xfrm>
            <a:off x="2036618" y="1690688"/>
            <a:ext cx="6151418" cy="4557789"/>
          </a:xfrm>
        </p:spPr>
      </p:pic>
    </p:spTree>
    <p:extLst>
      <p:ext uri="{BB962C8B-B14F-4D97-AF65-F5344CB8AC3E}">
        <p14:creationId xmlns:p14="http://schemas.microsoft.com/office/powerpoint/2010/main" val="349521853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Matplotlib</a:t>
            </a:r>
            <a:endParaRPr lang="en-GB" dirty="0"/>
          </a:p>
        </p:txBody>
      </p:sp>
      <p:sp>
        <p:nvSpPr>
          <p:cNvPr id="3" name="Content Placeholder 2"/>
          <p:cNvSpPr>
            <a:spLocks noGrp="1"/>
          </p:cNvSpPr>
          <p:nvPr>
            <p:ph idx="1"/>
          </p:nvPr>
        </p:nvSpPr>
        <p:spPr/>
        <p:txBody>
          <a:bodyPr/>
          <a:lstStyle/>
          <a:p>
            <a:r>
              <a:rPr lang="en-US" smtClean="0"/>
              <a:t>Most widely used data visualization library in Python </a:t>
            </a:r>
          </a:p>
          <a:p>
            <a:r>
              <a:rPr lang="en-GB" smtClean="0"/>
              <a:t>Best for two-dimensional non-interactive plots. </a:t>
            </a:r>
          </a:p>
          <a:p>
            <a:r>
              <a:rPr lang="en-US" smtClean="0"/>
              <a:t>Easy to produce quick plots</a:t>
            </a:r>
          </a:p>
          <a:p>
            <a:r>
              <a:rPr lang="en-US" smtClean="0"/>
              <a:t>Developed by John Hunter a neurobiologist for electrochortiograhpy analysis</a:t>
            </a:r>
          </a:p>
          <a:p>
            <a:endParaRPr lang="en-US" smtClean="0"/>
          </a:p>
          <a:p>
            <a:r>
              <a:rPr lang="en-US" smtClean="0"/>
              <a:t>“Matplotlib tries to make easy things easy and hard things possible.”</a:t>
            </a:r>
          </a:p>
          <a:p>
            <a:r>
              <a:rPr lang="en-US" smtClean="0"/>
              <a:t>-https://matplotlib.org/</a:t>
            </a:r>
          </a:p>
          <a:p>
            <a:endParaRPr lang="en-US" smtClean="0"/>
          </a:p>
          <a:p>
            <a:endParaRPr lang="en-GB" dirty="0" smtClean="0"/>
          </a:p>
        </p:txBody>
      </p:sp>
    </p:spTree>
    <p:extLst>
      <p:ext uri="{BB962C8B-B14F-4D97-AF65-F5344CB8AC3E}">
        <p14:creationId xmlns:p14="http://schemas.microsoft.com/office/powerpoint/2010/main" val="46580963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MatplotLib Architecture</a:t>
            </a:r>
            <a:endParaRPr lang="en-GB" dirty="0"/>
          </a:p>
        </p:txBody>
      </p:sp>
      <p:sp>
        <p:nvSpPr>
          <p:cNvPr id="3" name="Content Placeholder 2"/>
          <p:cNvSpPr>
            <a:spLocks noGrp="1"/>
          </p:cNvSpPr>
          <p:nvPr>
            <p:ph idx="1"/>
          </p:nvPr>
        </p:nvSpPr>
        <p:spPr/>
        <p:txBody>
          <a:bodyPr/>
          <a:lstStyle/>
          <a:p>
            <a:r>
              <a:rPr lang="en-US" smtClean="0"/>
              <a:t>Has three layers : Backend, Artist and Scripting Layer</a:t>
            </a:r>
          </a:p>
          <a:p>
            <a:endParaRPr lang="en-US" smtClean="0"/>
          </a:p>
          <a:p>
            <a:r>
              <a:rPr lang="en-US" smtClean="0"/>
              <a:t>Scripting layer – pyplot interface</a:t>
            </a:r>
          </a:p>
          <a:p>
            <a:endParaRPr lang="en-GB" dirty="0"/>
          </a:p>
        </p:txBody>
      </p:sp>
    </p:spTree>
    <p:extLst>
      <p:ext uri="{BB962C8B-B14F-4D97-AF65-F5344CB8AC3E}">
        <p14:creationId xmlns:p14="http://schemas.microsoft.com/office/powerpoint/2010/main" val="251707265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Types of Charts</a:t>
            </a:r>
            <a:endParaRPr lang="en-US" dirty="0"/>
          </a:p>
        </p:txBody>
      </p:sp>
    </p:spTree>
    <p:extLst>
      <p:ext uri="{BB962C8B-B14F-4D97-AF65-F5344CB8AC3E}">
        <p14:creationId xmlns:p14="http://schemas.microsoft.com/office/powerpoint/2010/main" val="77671959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Plot</a:t>
            </a:r>
            <a:endParaRPr lang="en-GB" dirty="0"/>
          </a:p>
        </p:txBody>
      </p:sp>
      <p:sp>
        <p:nvSpPr>
          <p:cNvPr id="3" name="Content Placeholder 2"/>
          <p:cNvSpPr>
            <a:spLocks noGrp="1"/>
          </p:cNvSpPr>
          <p:nvPr>
            <p:ph idx="1"/>
          </p:nvPr>
        </p:nvSpPr>
        <p:spPr/>
        <p:txBody>
          <a:bodyPr/>
          <a:lstStyle/>
          <a:p>
            <a:r>
              <a:rPr lang="en-US" dirty="0" smtClean="0"/>
              <a:t>Best use case – to visualize the change in the value of a continuous variable over time</a:t>
            </a:r>
            <a:endParaRPr lang="en-GB" dirty="0"/>
          </a:p>
        </p:txBody>
      </p:sp>
    </p:spTree>
    <p:extLst>
      <p:ext uri="{BB962C8B-B14F-4D97-AF65-F5344CB8AC3E}">
        <p14:creationId xmlns:p14="http://schemas.microsoft.com/office/powerpoint/2010/main" val="385393153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Area Plot</a:t>
            </a:r>
            <a:endParaRPr lang="en-GB" dirty="0"/>
          </a:p>
        </p:txBody>
      </p:sp>
      <p:sp>
        <p:nvSpPr>
          <p:cNvPr id="3" name="Content Placeholder 2"/>
          <p:cNvSpPr>
            <a:spLocks noGrp="1"/>
          </p:cNvSpPr>
          <p:nvPr>
            <p:ph idx="1"/>
          </p:nvPr>
        </p:nvSpPr>
        <p:spPr/>
        <p:txBody>
          <a:bodyPr>
            <a:normAutofit/>
          </a:bodyPr>
          <a:lstStyle/>
          <a:p>
            <a:r>
              <a:rPr lang="en-GB" dirty="0" smtClean="0"/>
              <a:t>An </a:t>
            </a:r>
            <a:r>
              <a:rPr lang="en-GB" dirty="0"/>
              <a:t>extension of the line plot </a:t>
            </a:r>
            <a:endParaRPr lang="en-GB" dirty="0" smtClean="0"/>
          </a:p>
          <a:p>
            <a:r>
              <a:rPr lang="en-GB" dirty="0" smtClean="0"/>
              <a:t>Depicts </a:t>
            </a:r>
            <a:r>
              <a:rPr lang="en-GB" dirty="0"/>
              <a:t>accumulated totals using numbers </a:t>
            </a:r>
            <a:r>
              <a:rPr lang="en-GB" dirty="0" smtClean="0"/>
              <a:t>or percentages </a:t>
            </a:r>
            <a:r>
              <a:rPr lang="en-GB" dirty="0"/>
              <a:t>over time. </a:t>
            </a:r>
            <a:endParaRPr lang="en-GB" dirty="0" smtClean="0"/>
          </a:p>
          <a:p>
            <a:r>
              <a:rPr lang="en-GB" dirty="0" smtClean="0"/>
              <a:t>Commonly </a:t>
            </a:r>
            <a:r>
              <a:rPr lang="en-GB" dirty="0"/>
              <a:t>used </a:t>
            </a:r>
            <a:r>
              <a:rPr lang="en-GB" dirty="0" smtClean="0"/>
              <a:t>to </a:t>
            </a:r>
            <a:r>
              <a:rPr lang="en-GB" dirty="0"/>
              <a:t>compare two or </a:t>
            </a:r>
            <a:r>
              <a:rPr lang="en-GB" dirty="0" smtClean="0"/>
              <a:t>more quantities</a:t>
            </a:r>
            <a:endParaRPr lang="en-GB" dirty="0"/>
          </a:p>
        </p:txBody>
      </p:sp>
    </p:spTree>
    <p:extLst>
      <p:ext uri="{BB962C8B-B14F-4D97-AF65-F5344CB8AC3E}">
        <p14:creationId xmlns:p14="http://schemas.microsoft.com/office/powerpoint/2010/main" val="18731898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a:t>
            </a:r>
            <a:endParaRPr lang="en-GB" dirty="0"/>
          </a:p>
        </p:txBody>
      </p:sp>
      <p:sp>
        <p:nvSpPr>
          <p:cNvPr id="3" name="Content Placeholder 2"/>
          <p:cNvSpPr>
            <a:spLocks noGrp="1"/>
          </p:cNvSpPr>
          <p:nvPr>
            <p:ph idx="1"/>
          </p:nvPr>
        </p:nvSpPr>
        <p:spPr/>
        <p:txBody>
          <a:bodyPr>
            <a:normAutofit/>
          </a:bodyPr>
          <a:lstStyle/>
          <a:p>
            <a:r>
              <a:rPr lang="en-GB" dirty="0" smtClean="0"/>
              <a:t>Explore data</a:t>
            </a:r>
          </a:p>
          <a:p>
            <a:r>
              <a:rPr lang="en-GB" dirty="0" smtClean="0"/>
              <a:t>Represents </a:t>
            </a:r>
            <a:r>
              <a:rPr lang="en-GB" dirty="0"/>
              <a:t>the frequency </a:t>
            </a:r>
            <a:r>
              <a:rPr lang="en-GB" dirty="0" smtClean="0"/>
              <a:t>distribution of numeric </a:t>
            </a:r>
            <a:r>
              <a:rPr lang="en-GB" dirty="0" smtClean="0"/>
              <a:t>data</a:t>
            </a:r>
            <a:endParaRPr lang="en-GB" dirty="0" smtClean="0"/>
          </a:p>
          <a:p>
            <a:pPr lvl="1"/>
            <a:r>
              <a:rPr lang="en-GB" dirty="0" smtClean="0"/>
              <a:t>Partitions </a:t>
            </a:r>
            <a:r>
              <a:rPr lang="en-GB" dirty="0"/>
              <a:t>the spread of </a:t>
            </a:r>
            <a:r>
              <a:rPr lang="en-GB" dirty="0" smtClean="0"/>
              <a:t>the numeric </a:t>
            </a:r>
            <a:r>
              <a:rPr lang="en-GB" dirty="0"/>
              <a:t>data into bins, </a:t>
            </a:r>
            <a:endParaRPr lang="en-GB" dirty="0" smtClean="0"/>
          </a:p>
          <a:p>
            <a:pPr lvl="1"/>
            <a:r>
              <a:rPr lang="en-GB" dirty="0" smtClean="0"/>
              <a:t>Assigns </a:t>
            </a:r>
            <a:r>
              <a:rPr lang="en-GB" dirty="0"/>
              <a:t>each </a:t>
            </a:r>
            <a:r>
              <a:rPr lang="en-GB" dirty="0" err="1"/>
              <a:t>datapoint</a:t>
            </a:r>
            <a:r>
              <a:rPr lang="en-GB" dirty="0"/>
              <a:t> </a:t>
            </a:r>
            <a:r>
              <a:rPr lang="en-GB" dirty="0" smtClean="0"/>
              <a:t>to </a:t>
            </a:r>
            <a:r>
              <a:rPr lang="en-GB" dirty="0"/>
              <a:t>a bin, </a:t>
            </a:r>
            <a:endParaRPr lang="en-GB" dirty="0" smtClean="0"/>
          </a:p>
          <a:p>
            <a:pPr lvl="1"/>
            <a:r>
              <a:rPr lang="en-GB" dirty="0" smtClean="0"/>
              <a:t>Counts </a:t>
            </a:r>
            <a:r>
              <a:rPr lang="en-GB" dirty="0"/>
              <a:t>the number of </a:t>
            </a:r>
            <a:r>
              <a:rPr lang="en-GB" dirty="0" err="1"/>
              <a:t>datapoints</a:t>
            </a:r>
            <a:r>
              <a:rPr lang="en-GB" dirty="0"/>
              <a:t> </a:t>
            </a:r>
            <a:r>
              <a:rPr lang="en-GB" dirty="0" smtClean="0"/>
              <a:t>in each bin</a:t>
            </a:r>
          </a:p>
          <a:p>
            <a:pPr lvl="1"/>
            <a:endParaRPr lang="en-GB" dirty="0" smtClean="0"/>
          </a:p>
          <a:p>
            <a:r>
              <a:rPr lang="en-GB" dirty="0"/>
              <a:t>V</a:t>
            </a:r>
            <a:r>
              <a:rPr lang="en-GB" dirty="0" smtClean="0"/>
              <a:t>ertical </a:t>
            </a:r>
            <a:r>
              <a:rPr lang="en-GB" dirty="0"/>
              <a:t>axis is </a:t>
            </a:r>
            <a:r>
              <a:rPr lang="en-GB" dirty="0" smtClean="0"/>
              <a:t>the </a:t>
            </a:r>
            <a:r>
              <a:rPr lang="en-GB" dirty="0"/>
              <a:t>frequency or the number of </a:t>
            </a:r>
            <a:r>
              <a:rPr lang="en-GB" dirty="0" err="1"/>
              <a:t>datapoints</a:t>
            </a:r>
            <a:r>
              <a:rPr lang="en-GB" dirty="0"/>
              <a:t> in each bin</a:t>
            </a:r>
            <a:r>
              <a:rPr lang="en-GB" dirty="0" smtClean="0"/>
              <a:t>.</a:t>
            </a:r>
            <a:endParaRPr lang="en-GB" dirty="0"/>
          </a:p>
        </p:txBody>
      </p:sp>
    </p:spTree>
    <p:extLst>
      <p:ext uri="{BB962C8B-B14F-4D97-AF65-F5344CB8AC3E}">
        <p14:creationId xmlns:p14="http://schemas.microsoft.com/office/powerpoint/2010/main" val="60200415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 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3875" y="1968478"/>
            <a:ext cx="6395238" cy="108823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3694" y="4066018"/>
            <a:ext cx="6054365" cy="82849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1632" y="3517916"/>
            <a:ext cx="5870301" cy="137659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68606" y="3225496"/>
            <a:ext cx="5504539" cy="1669014"/>
          </a:xfrm>
          <a:prstGeom prst="rect">
            <a:avLst/>
          </a:prstGeom>
        </p:spPr>
      </p:pic>
    </p:spTree>
    <p:extLst>
      <p:ext uri="{BB962C8B-B14F-4D97-AF65-F5344CB8AC3E}">
        <p14:creationId xmlns:p14="http://schemas.microsoft.com/office/powerpoint/2010/main" val="2046524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 Charts</a:t>
            </a:r>
            <a:endParaRPr lang="en-GB" dirty="0"/>
          </a:p>
        </p:txBody>
      </p:sp>
      <p:sp>
        <p:nvSpPr>
          <p:cNvPr id="3" name="Content Placeholder 2"/>
          <p:cNvSpPr>
            <a:spLocks noGrp="1"/>
          </p:cNvSpPr>
          <p:nvPr>
            <p:ph idx="1"/>
          </p:nvPr>
        </p:nvSpPr>
        <p:spPr/>
        <p:txBody>
          <a:bodyPr/>
          <a:lstStyle/>
          <a:p>
            <a:r>
              <a:rPr lang="en-US" dirty="0" smtClean="0"/>
              <a:t>Length of bars represent the magnitude/size of variable</a:t>
            </a:r>
          </a:p>
          <a:p>
            <a:r>
              <a:rPr lang="en-US" dirty="0" smtClean="0"/>
              <a:t>Usually represent numerical or categorical variables grouped in intervals</a:t>
            </a:r>
          </a:p>
          <a:p>
            <a:r>
              <a:rPr lang="en-US" dirty="0" smtClean="0"/>
              <a:t>Can be vertical or horizontal</a:t>
            </a:r>
            <a:endParaRPr lang="en-GB" dirty="0"/>
          </a:p>
        </p:txBody>
      </p:sp>
    </p:spTree>
    <p:extLst>
      <p:ext uri="{BB962C8B-B14F-4D97-AF65-F5344CB8AC3E}">
        <p14:creationId xmlns:p14="http://schemas.microsoft.com/office/powerpoint/2010/main" val="246897725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Scatterplot</a:t>
            </a:r>
            <a:endParaRPr lang="en-US" dirty="0"/>
          </a:p>
        </p:txBody>
      </p:sp>
      <p:sp>
        <p:nvSpPr>
          <p:cNvPr id="5" name="Content Placeholder 4"/>
          <p:cNvSpPr>
            <a:spLocks noGrp="1"/>
          </p:cNvSpPr>
          <p:nvPr>
            <p:ph idx="1"/>
          </p:nvPr>
        </p:nvSpPr>
        <p:spPr/>
        <p:txBody>
          <a:bodyPr/>
          <a:lstStyle/>
          <a:p>
            <a:r>
              <a:rPr lang="en-US" dirty="0" smtClean="0"/>
              <a:t>Useful for showing the relationship between two things</a:t>
            </a:r>
          </a:p>
          <a:p>
            <a:r>
              <a:rPr lang="en-US" dirty="0" smtClean="0"/>
              <a:t>Allows to encode data simultaneously on x-axis and y-axis to see whether and what kind of relationship exists</a:t>
            </a:r>
          </a:p>
        </p:txBody>
      </p:sp>
    </p:spTree>
    <p:extLst>
      <p:ext uri="{BB962C8B-B14F-4D97-AF65-F5344CB8AC3E}">
        <p14:creationId xmlns:p14="http://schemas.microsoft.com/office/powerpoint/2010/main" val="31016099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a:t>
            </a:r>
            <a:r>
              <a:rPr lang="en-US" dirty="0" smtClean="0"/>
              <a:t>Visualization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430129541"/>
              </p:ext>
            </p:extLst>
          </p:nvPr>
        </p:nvGraphicFramePr>
        <p:xfrm>
          <a:off x="1413164" y="2189018"/>
          <a:ext cx="9712037" cy="3048001"/>
        </p:xfrm>
        <a:graphic>
          <a:graphicData uri="http://schemas.openxmlformats.org/drawingml/2006/table">
            <a:tbl>
              <a:tblPr firstRow="1" bandRow="1">
                <a:tableStyleId>{2D5ABB26-0587-4C30-8999-92F81FD0307C}</a:tableStyleId>
              </a:tblPr>
              <a:tblGrid>
                <a:gridCol w="1809970">
                  <a:extLst>
                    <a:ext uri="{9D8B030D-6E8A-4147-A177-3AD203B41FA5}">
                      <a16:colId xmlns:a16="http://schemas.microsoft.com/office/drawing/2014/main" val="4102495835"/>
                    </a:ext>
                  </a:extLst>
                </a:gridCol>
                <a:gridCol w="3197124">
                  <a:extLst>
                    <a:ext uri="{9D8B030D-6E8A-4147-A177-3AD203B41FA5}">
                      <a16:colId xmlns:a16="http://schemas.microsoft.com/office/drawing/2014/main" val="20920854"/>
                    </a:ext>
                  </a:extLst>
                </a:gridCol>
                <a:gridCol w="461445">
                  <a:extLst>
                    <a:ext uri="{9D8B030D-6E8A-4147-A177-3AD203B41FA5}">
                      <a16:colId xmlns:a16="http://schemas.microsoft.com/office/drawing/2014/main" val="4120940464"/>
                    </a:ext>
                  </a:extLst>
                </a:gridCol>
                <a:gridCol w="4243498">
                  <a:extLst>
                    <a:ext uri="{9D8B030D-6E8A-4147-A177-3AD203B41FA5}">
                      <a16:colId xmlns:a16="http://schemas.microsoft.com/office/drawing/2014/main" val="1095555801"/>
                    </a:ext>
                  </a:extLst>
                </a:gridCol>
              </a:tblGrid>
              <a:tr h="780951">
                <a:tc>
                  <a:txBody>
                    <a:bodyPr/>
                    <a:lstStyle/>
                    <a:p>
                      <a:endParaRPr lang="en-US" sz="2400" dirty="0"/>
                    </a:p>
                  </a:txBody>
                  <a:tcPr/>
                </a:tc>
                <a:tc>
                  <a:txBody>
                    <a:bodyPr/>
                    <a:lstStyle/>
                    <a:p>
                      <a:r>
                        <a:rPr lang="en-US" sz="2400" b="1" u="none" dirty="0" smtClean="0"/>
                        <a:t>Exploratory</a:t>
                      </a:r>
                      <a:endParaRPr lang="en-US" sz="2400" b="1" u="none" dirty="0"/>
                    </a:p>
                  </a:txBody>
                  <a:tcPr>
                    <a:lnR>
                      <a:noFill/>
                    </a:lnR>
                    <a:lnB w="12700" cap="flat" cmpd="sng" algn="ctr">
                      <a:solidFill>
                        <a:schemeClr val="tx1"/>
                      </a:solidFill>
                      <a:prstDash val="solid"/>
                      <a:round/>
                      <a:headEnd type="none" w="med" len="med"/>
                      <a:tailEnd type="none" w="med" len="med"/>
                    </a:lnB>
                  </a:tcPr>
                </a:tc>
                <a:tc>
                  <a:txBody>
                    <a:bodyPr/>
                    <a:lstStyle/>
                    <a:p>
                      <a:endParaRPr lang="en-US" sz="2400" b="1" u="none" dirty="0"/>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u="none" dirty="0" smtClean="0"/>
                        <a:t>Declarative/Explanatory</a:t>
                      </a:r>
                      <a:endParaRPr lang="en-US" sz="2400" b="1" u="none" dirty="0"/>
                    </a:p>
                  </a:txBody>
                  <a:tcPr>
                    <a:lnL>
                      <a:noFill/>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05012"/>
                  </a:ext>
                </a:extLst>
              </a:tr>
              <a:tr h="1486099">
                <a:tc>
                  <a:txBody>
                    <a:bodyPr/>
                    <a:lstStyle/>
                    <a:p>
                      <a:r>
                        <a:rPr lang="en-US" sz="2400" b="1" dirty="0" smtClean="0"/>
                        <a:t>Focus</a:t>
                      </a:r>
                      <a:endParaRPr lang="en-US" sz="2400" b="1" dirty="0"/>
                    </a:p>
                  </a:txBody>
                  <a:tcPr/>
                </a:tc>
                <a:tc>
                  <a:txBody>
                    <a:bodyPr/>
                    <a:lstStyle/>
                    <a:p>
                      <a:r>
                        <a:rPr lang="en-US" sz="2400" dirty="0" smtClean="0"/>
                        <a:t>Prototyping, iterating, interacting,</a:t>
                      </a:r>
                      <a:r>
                        <a:rPr lang="en-US" sz="2400" baseline="0" dirty="0" smtClean="0"/>
                        <a:t> automating</a:t>
                      </a:r>
                    </a:p>
                  </a:txBody>
                  <a:tcPr>
                    <a:lnT w="12700" cap="flat" cmpd="sng" algn="ctr">
                      <a:solidFill>
                        <a:schemeClr val="tx1"/>
                      </a:solidFill>
                      <a:prstDash val="solid"/>
                      <a:round/>
                      <a:headEnd type="none" w="med" len="med"/>
                      <a:tailEnd type="none" w="med" len="med"/>
                    </a:lnT>
                  </a:tcPr>
                </a:tc>
                <a:tc>
                  <a:txBody>
                    <a:bodyPr/>
                    <a:lstStyle/>
                    <a:p>
                      <a:endParaRPr lang="en-US" sz="2400" baseline="0" dirty="0" smtClean="0"/>
                    </a:p>
                  </a:txBody>
                  <a:tcPr>
                    <a:lnT w="12700" cap="flat" cmpd="sng" algn="ctr">
                      <a:noFill/>
                      <a:prstDash val="solid"/>
                      <a:round/>
                      <a:headEnd type="none" w="med" len="med"/>
                      <a:tailEnd type="none" w="med" len="med"/>
                    </a:lnT>
                  </a:tcPr>
                </a:tc>
                <a:tc>
                  <a:txBody>
                    <a:bodyPr/>
                    <a:lstStyle/>
                    <a:p>
                      <a:r>
                        <a:rPr lang="en-US" sz="2400" dirty="0" smtClean="0"/>
                        <a:t>Documenting, designing</a:t>
                      </a:r>
                      <a:endParaRPr lang="en-US" sz="24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293619446"/>
                  </a:ext>
                </a:extLst>
              </a:tr>
              <a:tr h="780951">
                <a:tc>
                  <a:txBody>
                    <a:bodyPr/>
                    <a:lstStyle/>
                    <a:p>
                      <a:r>
                        <a:rPr lang="en-US" sz="2400" b="1" dirty="0" smtClean="0"/>
                        <a:t>Goals</a:t>
                      </a:r>
                      <a:endParaRPr lang="en-US" sz="2400" b="1" dirty="0"/>
                    </a:p>
                  </a:txBody>
                  <a:tcPr/>
                </a:tc>
                <a:tc>
                  <a:txBody>
                    <a:bodyPr/>
                    <a:lstStyle/>
                    <a:p>
                      <a:r>
                        <a:rPr lang="en-US" sz="2400" dirty="0" smtClean="0"/>
                        <a:t>Discover,</a:t>
                      </a:r>
                      <a:r>
                        <a:rPr lang="en-US" sz="2400" baseline="0" dirty="0" smtClean="0"/>
                        <a:t> </a:t>
                      </a:r>
                      <a:r>
                        <a:rPr lang="en-US" sz="2400" baseline="0" dirty="0" smtClean="0"/>
                        <a:t>corroborate</a:t>
                      </a:r>
                      <a:endParaRPr lang="en-US" sz="2400" dirty="0"/>
                    </a:p>
                  </a:txBody>
                  <a:tcPr/>
                </a:tc>
                <a:tc>
                  <a:txBody>
                    <a:bodyPr/>
                    <a:lstStyle/>
                    <a:p>
                      <a:endParaRPr lang="en-US" sz="2400" dirty="0"/>
                    </a:p>
                  </a:txBody>
                  <a:tcPr/>
                </a:tc>
                <a:tc>
                  <a:txBody>
                    <a:bodyPr/>
                    <a:lstStyle/>
                    <a:p>
                      <a:r>
                        <a:rPr lang="en-US" sz="2400" dirty="0" smtClean="0"/>
                        <a:t>Affirm</a:t>
                      </a:r>
                      <a:endParaRPr lang="en-US" sz="2400" dirty="0"/>
                    </a:p>
                  </a:txBody>
                  <a:tcPr/>
                </a:tc>
                <a:extLst>
                  <a:ext uri="{0D108BD9-81ED-4DB2-BD59-A6C34878D82A}">
                    <a16:rowId xmlns:a16="http://schemas.microsoft.com/office/drawing/2014/main" val="3838317250"/>
                  </a:ext>
                </a:extLst>
              </a:tr>
            </a:tbl>
          </a:graphicData>
        </a:graphic>
      </p:graphicFrame>
    </p:spTree>
    <p:extLst>
      <p:ext uri="{BB962C8B-B14F-4D97-AF65-F5344CB8AC3E}">
        <p14:creationId xmlns:p14="http://schemas.microsoft.com/office/powerpoint/2010/main" val="179730988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Python Libraries (1)</a:t>
            </a:r>
            <a:endParaRPr lang="en-GB" dirty="0"/>
          </a:p>
        </p:txBody>
      </p:sp>
      <p:sp>
        <p:nvSpPr>
          <p:cNvPr id="3" name="Content Placeholder 2"/>
          <p:cNvSpPr>
            <a:spLocks noGrp="1"/>
          </p:cNvSpPr>
          <p:nvPr>
            <p:ph idx="1"/>
          </p:nvPr>
        </p:nvSpPr>
        <p:spPr/>
        <p:txBody>
          <a:bodyPr/>
          <a:lstStyle/>
          <a:p>
            <a:pPr marL="228600" lvl="1">
              <a:spcBef>
                <a:spcPts val="1000"/>
              </a:spcBef>
            </a:pPr>
            <a:r>
              <a:rPr lang="en-GB" dirty="0" smtClean="0"/>
              <a:t>Specialized</a:t>
            </a:r>
            <a:r>
              <a:rPr lang="en-GB" dirty="0"/>
              <a:t> </a:t>
            </a:r>
            <a:r>
              <a:rPr lang="en-GB" b="1" dirty="0"/>
              <a:t>statistical plots</a:t>
            </a:r>
            <a:r>
              <a:rPr lang="en-GB" dirty="0"/>
              <a:t>, like automatically fitting a linear regression with confidence interval or like scatter plots color-coded by </a:t>
            </a:r>
            <a:r>
              <a:rPr lang="en-GB" dirty="0" smtClean="0"/>
              <a:t>category</a:t>
            </a:r>
          </a:p>
          <a:p>
            <a:pPr marL="685800" lvl="2">
              <a:spcBef>
                <a:spcPts val="1000"/>
              </a:spcBef>
            </a:pPr>
            <a:endParaRPr lang="en-GB" sz="2400" dirty="0"/>
          </a:p>
          <a:p>
            <a:pPr marL="685800" lvl="2">
              <a:spcBef>
                <a:spcPts val="1000"/>
              </a:spcBef>
            </a:pPr>
            <a:r>
              <a:rPr lang="en-GB" sz="2400" dirty="0" err="1" smtClean="0"/>
              <a:t>seaborn</a:t>
            </a:r>
            <a:r>
              <a:rPr lang="en-GB" sz="2400" dirty="0"/>
              <a:t>: </a:t>
            </a:r>
            <a:r>
              <a:rPr lang="en-GB" sz="2400" dirty="0" smtClean="0"/>
              <a:t>builds </a:t>
            </a:r>
            <a:r>
              <a:rPr lang="en-GB" sz="2400" dirty="0"/>
              <a:t>on top of </a:t>
            </a:r>
            <a:r>
              <a:rPr lang="en-GB" sz="2400" dirty="0" err="1"/>
              <a:t>Matplotlib</a:t>
            </a:r>
            <a:r>
              <a:rPr lang="en-GB" sz="2400" dirty="0"/>
              <a:t> and it can also be used as a replacement for </a:t>
            </a:r>
            <a:r>
              <a:rPr lang="en-GB" sz="2400" dirty="0" err="1"/>
              <a:t>matplotlib</a:t>
            </a:r>
            <a:r>
              <a:rPr lang="en-GB" sz="2400" dirty="0"/>
              <a:t> just for an easier way to specify </a:t>
            </a:r>
            <a:r>
              <a:rPr lang="en-GB" sz="2400" dirty="0" err="1"/>
              <a:t>color</a:t>
            </a:r>
            <a:r>
              <a:rPr lang="en-GB" sz="2400" dirty="0"/>
              <a:t> palettes and plotting </a:t>
            </a:r>
            <a:r>
              <a:rPr lang="en-GB" sz="2400" dirty="0" smtClean="0"/>
              <a:t>aesthetics</a:t>
            </a:r>
            <a:endParaRPr lang="en-GB" sz="2400" dirty="0"/>
          </a:p>
          <a:p>
            <a:endParaRPr lang="en-GB" dirty="0"/>
          </a:p>
        </p:txBody>
      </p:sp>
    </p:spTree>
    <p:extLst>
      <p:ext uri="{BB962C8B-B14F-4D97-AF65-F5344CB8AC3E}">
        <p14:creationId xmlns:p14="http://schemas.microsoft.com/office/powerpoint/2010/main" val="182192665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Python Libraries </a:t>
            </a:r>
            <a:r>
              <a:rPr lang="en-US" dirty="0" smtClean="0"/>
              <a:t>(2)</a:t>
            </a:r>
            <a:endParaRPr lang="en-GB" dirty="0"/>
          </a:p>
        </p:txBody>
      </p:sp>
      <p:sp>
        <p:nvSpPr>
          <p:cNvPr id="3" name="Content Placeholder 2"/>
          <p:cNvSpPr>
            <a:spLocks noGrp="1"/>
          </p:cNvSpPr>
          <p:nvPr>
            <p:ph idx="1"/>
          </p:nvPr>
        </p:nvSpPr>
        <p:spPr/>
        <p:txBody>
          <a:bodyPr/>
          <a:lstStyle/>
          <a:p>
            <a:r>
              <a:rPr lang="en-GB" dirty="0" smtClean="0"/>
              <a:t>Interactive map visualization</a:t>
            </a:r>
          </a:p>
          <a:p>
            <a:pPr lvl="1"/>
            <a:endParaRPr lang="en-US" dirty="0"/>
          </a:p>
          <a:p>
            <a:pPr lvl="1"/>
            <a:r>
              <a:rPr lang="en-GB" dirty="0" smtClean="0"/>
              <a:t>folium: Creates HTML pages that include the Leaflet.js </a:t>
            </a:r>
            <a:r>
              <a:rPr lang="en-GB" dirty="0" err="1" smtClean="0"/>
              <a:t>javascript</a:t>
            </a:r>
            <a:r>
              <a:rPr lang="en-GB" dirty="0" smtClean="0"/>
              <a:t> plotting library to display data on top of maps. </a:t>
            </a:r>
          </a:p>
          <a:p>
            <a:pPr lvl="1"/>
            <a:endParaRPr lang="en-GB" dirty="0" smtClean="0"/>
          </a:p>
          <a:p>
            <a:pPr lvl="1"/>
            <a:r>
              <a:rPr lang="en-GB" dirty="0" err="1" smtClean="0"/>
              <a:t>plotly</a:t>
            </a:r>
            <a:r>
              <a:rPr lang="en-GB" dirty="0" smtClean="0"/>
              <a:t>: supports color-coded country/world maps embedded in the </a:t>
            </a:r>
            <a:r>
              <a:rPr lang="en-GB" dirty="0" err="1" smtClean="0"/>
              <a:t>Jupyter</a:t>
            </a:r>
            <a:r>
              <a:rPr lang="en-GB" dirty="0" smtClean="0"/>
              <a:t> Notebook.</a:t>
            </a:r>
            <a:endParaRPr lang="en-GB" dirty="0"/>
          </a:p>
        </p:txBody>
      </p:sp>
    </p:spTree>
    <p:extLst>
      <p:ext uri="{BB962C8B-B14F-4D97-AF65-F5344CB8AC3E}">
        <p14:creationId xmlns:p14="http://schemas.microsoft.com/office/powerpoint/2010/main" val="220587805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Python Libraries (3)</a:t>
            </a:r>
            <a:endParaRPr lang="en-GB" dirty="0"/>
          </a:p>
        </p:txBody>
      </p:sp>
      <p:sp>
        <p:nvSpPr>
          <p:cNvPr id="3" name="Content Placeholder 2"/>
          <p:cNvSpPr>
            <a:spLocks noGrp="1"/>
          </p:cNvSpPr>
          <p:nvPr>
            <p:ph idx="1"/>
          </p:nvPr>
        </p:nvSpPr>
        <p:spPr/>
        <p:txBody>
          <a:bodyPr/>
          <a:lstStyle/>
          <a:p>
            <a:r>
              <a:rPr lang="en-GB" dirty="0" smtClean="0"/>
              <a:t>Interactive plots, that work in the </a:t>
            </a:r>
            <a:r>
              <a:rPr lang="en-GB" dirty="0" err="1" smtClean="0"/>
              <a:t>Jupyter</a:t>
            </a:r>
            <a:r>
              <a:rPr lang="en-GB" dirty="0" smtClean="0"/>
              <a:t> Notebooks but also can be exported as </a:t>
            </a:r>
            <a:r>
              <a:rPr lang="en-GB" dirty="0" err="1" smtClean="0"/>
              <a:t>Javascript</a:t>
            </a:r>
            <a:r>
              <a:rPr lang="en-GB" dirty="0" smtClean="0"/>
              <a:t> to work standalone on a webpage.</a:t>
            </a:r>
          </a:p>
          <a:p>
            <a:pPr lvl="1"/>
            <a:endParaRPr lang="en-US" dirty="0"/>
          </a:p>
          <a:p>
            <a:pPr lvl="1"/>
            <a:r>
              <a:rPr lang="en-GB" dirty="0" err="1" smtClean="0"/>
              <a:t>bokeh</a:t>
            </a:r>
            <a:r>
              <a:rPr lang="en-GB" dirty="0" smtClean="0"/>
              <a:t>: maintained by Continuum Analytics, the company behind Anaconda</a:t>
            </a:r>
          </a:p>
          <a:p>
            <a:pPr lvl="1"/>
            <a:endParaRPr lang="en-GB" dirty="0" smtClean="0"/>
          </a:p>
          <a:p>
            <a:pPr lvl="1"/>
            <a:r>
              <a:rPr lang="en-GB" dirty="0" err="1" smtClean="0"/>
              <a:t>plotly</a:t>
            </a:r>
            <a:r>
              <a:rPr lang="en-GB" dirty="0" smtClean="0"/>
              <a:t>: is both a library and a cloud service where you can store and share your visualizations (has free/paid accounts)</a:t>
            </a:r>
            <a:endParaRPr lang="en-GB" dirty="0"/>
          </a:p>
        </p:txBody>
      </p:sp>
    </p:spTree>
    <p:extLst>
      <p:ext uri="{BB962C8B-B14F-4D97-AF65-F5344CB8AC3E}">
        <p14:creationId xmlns:p14="http://schemas.microsoft.com/office/powerpoint/2010/main" val="46767230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Python Libraries </a:t>
            </a:r>
            <a:r>
              <a:rPr lang="en-US" dirty="0" smtClean="0"/>
              <a:t>(4)</a:t>
            </a:r>
            <a:endParaRPr lang="en-GB" dirty="0"/>
          </a:p>
        </p:txBody>
      </p:sp>
      <p:sp>
        <p:nvSpPr>
          <p:cNvPr id="3" name="Content Placeholder 2"/>
          <p:cNvSpPr>
            <a:spLocks noGrp="1"/>
          </p:cNvSpPr>
          <p:nvPr>
            <p:ph idx="1"/>
          </p:nvPr>
        </p:nvSpPr>
        <p:spPr/>
        <p:txBody>
          <a:bodyPr>
            <a:normAutofit lnSpcReduction="10000"/>
          </a:bodyPr>
          <a:lstStyle/>
          <a:p>
            <a:r>
              <a:rPr lang="en-GB" dirty="0" err="1" smtClean="0"/>
              <a:t>Realtime</a:t>
            </a:r>
            <a:r>
              <a:rPr lang="en-GB" dirty="0" smtClean="0"/>
              <a:t> plots that update with streaming data, even integrated in a dashboard with user interaction.</a:t>
            </a:r>
          </a:p>
          <a:p>
            <a:pPr lvl="1"/>
            <a:endParaRPr lang="en-US" dirty="0"/>
          </a:p>
          <a:p>
            <a:pPr lvl="1"/>
            <a:r>
              <a:rPr lang="en-GB" dirty="0" err="1" smtClean="0"/>
              <a:t>bokeh</a:t>
            </a:r>
            <a:r>
              <a:rPr lang="en-GB" dirty="0" smtClean="0"/>
              <a:t> plot server: it is part of </a:t>
            </a:r>
            <a:r>
              <a:rPr lang="en-GB" dirty="0" err="1" smtClean="0"/>
              <a:t>Bokeh</a:t>
            </a:r>
            <a:r>
              <a:rPr lang="en-GB" dirty="0" smtClean="0"/>
              <a:t> but requires to launch a separate Python process that takes care of responding to events from User Interface or from streaming data updates.</a:t>
            </a:r>
          </a:p>
          <a:p>
            <a:pPr lvl="1"/>
            <a:endParaRPr lang="en-GB" dirty="0" smtClean="0"/>
          </a:p>
          <a:p>
            <a:r>
              <a:rPr lang="en-GB" dirty="0"/>
              <a:t>3D plots. Though are not easy to interpret, first consider if a combination of 2D plots could provide a better insight into the data</a:t>
            </a:r>
          </a:p>
          <a:p>
            <a:pPr lvl="1"/>
            <a:endParaRPr lang="en-GB" dirty="0"/>
          </a:p>
          <a:p>
            <a:pPr lvl="1"/>
            <a:r>
              <a:rPr lang="en-GB" dirty="0"/>
              <a:t>mplot3d: </a:t>
            </a:r>
            <a:r>
              <a:rPr lang="en-GB" dirty="0" err="1"/>
              <a:t>Matplotlib</a:t>
            </a:r>
            <a:r>
              <a:rPr lang="en-GB" dirty="0"/>
              <a:t> </a:t>
            </a:r>
            <a:r>
              <a:rPr lang="en-GB" dirty="0" err="1"/>
              <a:t>tookit</a:t>
            </a:r>
            <a:r>
              <a:rPr lang="en-GB" dirty="0"/>
              <a:t> for 3D visualization</a:t>
            </a:r>
          </a:p>
          <a:p>
            <a:endParaRPr lang="en-GB" dirty="0"/>
          </a:p>
        </p:txBody>
      </p:sp>
    </p:spTree>
    <p:extLst>
      <p:ext uri="{BB962C8B-B14F-4D97-AF65-F5344CB8AC3E}">
        <p14:creationId xmlns:p14="http://schemas.microsoft.com/office/powerpoint/2010/main" val="4240576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Matters</a:t>
            </a:r>
            <a:endParaRPr lang="en-US" dirty="0"/>
          </a:p>
        </p:txBody>
      </p:sp>
      <p:sp>
        <p:nvSpPr>
          <p:cNvPr id="3" name="Content Placeholder 2"/>
          <p:cNvSpPr>
            <a:spLocks noGrp="1"/>
          </p:cNvSpPr>
          <p:nvPr>
            <p:ph idx="1"/>
          </p:nvPr>
        </p:nvSpPr>
        <p:spPr/>
        <p:txBody>
          <a:bodyPr/>
          <a:lstStyle/>
          <a:p>
            <a:r>
              <a:rPr lang="en-US" dirty="0" smtClean="0"/>
              <a:t>What am I trying to say?</a:t>
            </a:r>
          </a:p>
          <a:p>
            <a:r>
              <a:rPr lang="en-US" dirty="0" smtClean="0"/>
              <a:t>Who is the audience?</a:t>
            </a:r>
          </a:p>
          <a:p>
            <a:endParaRPr lang="en-US" dirty="0" smtClean="0"/>
          </a:p>
          <a:p>
            <a:pPr marL="0" indent="0">
              <a:buNone/>
            </a:pPr>
            <a:r>
              <a:rPr lang="en-US" sz="3200" dirty="0" smtClean="0"/>
              <a:t>Right data and right message based on context!</a:t>
            </a:r>
          </a:p>
        </p:txBody>
      </p:sp>
    </p:spTree>
    <p:extLst>
      <p:ext uri="{BB962C8B-B14F-4D97-AF65-F5344CB8AC3E}">
        <p14:creationId xmlns:p14="http://schemas.microsoft.com/office/powerpoint/2010/main" val="35277322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ontrol xmlns="http://schemas.microsoft.com/VisualStudio/2011/storyboarding/control">
  <Id Name="0e67a5c7-f939-40e5-86b0-c3b663b024ea" Revision="1" Stencil="System.MyShapes" StencilVersion="1.0"/>
</Control>
</file>

<file path=customXml/item2.xml><?xml version="1.0" encoding="utf-8"?>
<Control xmlns="http://schemas.microsoft.com/VisualStudio/2011/storyboarding/control">
  <Id Name="0e67a5c7-f939-40e5-86b0-c3b663b024ea" Revision="1" Stencil="System.MyShapes" StencilVersion="1.0"/>
</Control>
</file>

<file path=customXml/item3.xml><?xml version="1.0" encoding="utf-8"?>
<Control xmlns="http://schemas.microsoft.com/VisualStudio/2011/storyboarding/control">
  <Id Name="0e67a5c7-f939-40e5-86b0-c3b663b024ea" Revision="1" Stencil="System.MyShapes" StencilVersion="1.0"/>
</Control>
</file>

<file path=customXml/itemProps1.xml><?xml version="1.0" encoding="utf-8"?>
<ds:datastoreItem xmlns:ds="http://schemas.openxmlformats.org/officeDocument/2006/customXml" ds:itemID="{759EDB57-63B5-4628-AFFE-2B9EA20CD290}">
  <ds:schemaRefs>
    <ds:schemaRef ds:uri="http://schemas.microsoft.com/VisualStudio/2011/storyboarding/control"/>
  </ds:schemaRefs>
</ds:datastoreItem>
</file>

<file path=customXml/itemProps2.xml><?xml version="1.0" encoding="utf-8"?>
<ds:datastoreItem xmlns:ds="http://schemas.openxmlformats.org/officeDocument/2006/customXml" ds:itemID="{43C9BA4D-86C7-49BB-8E17-B3ACB4FA53FB}">
  <ds:schemaRefs>
    <ds:schemaRef ds:uri="http://schemas.microsoft.com/VisualStudio/2011/storyboarding/control"/>
  </ds:schemaRefs>
</ds:datastoreItem>
</file>

<file path=customXml/itemProps3.xml><?xml version="1.0" encoding="utf-8"?>
<ds:datastoreItem xmlns:ds="http://schemas.openxmlformats.org/officeDocument/2006/customXml" ds:itemID="{E5F1642C-EF80-4677-AB9F-577380D372FF}">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
  <TotalTime>4575</TotalTime>
  <Words>1481</Words>
  <Application>Microsoft Office PowerPoint</Application>
  <PresentationFormat>Widescreen</PresentationFormat>
  <Paragraphs>254</Paragraphs>
  <Slides>83</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83</vt:i4>
      </vt:variant>
    </vt:vector>
  </HeadingPairs>
  <TitlesOfParts>
    <vt:vector size="87" baseType="lpstr">
      <vt:lpstr>Arial</vt:lpstr>
      <vt:lpstr>Calibri</vt:lpstr>
      <vt:lpstr>Calibri Light</vt:lpstr>
      <vt:lpstr>Office Theme</vt:lpstr>
      <vt:lpstr>Data Visualization I</vt:lpstr>
      <vt:lpstr>Today’s Agenda</vt:lpstr>
      <vt:lpstr>PowerPoint Presentation</vt:lpstr>
      <vt:lpstr>Definition</vt:lpstr>
      <vt:lpstr>PowerPoint Presentation</vt:lpstr>
      <vt:lpstr>Why Visualize?</vt:lpstr>
      <vt:lpstr>Hans Rosling- Joy of Stats</vt:lpstr>
      <vt:lpstr>Purpose of Visualization</vt:lpstr>
      <vt:lpstr>Context Matters</vt:lpstr>
      <vt:lpstr>Good Charts Matrix</vt:lpstr>
      <vt:lpstr>Use the Right Visual</vt:lpstr>
      <vt:lpstr>DESIGN PRINCIPLES</vt:lpstr>
      <vt:lpstr>Visual Processing</vt:lpstr>
      <vt:lpstr>Conventions             Expectations</vt:lpstr>
      <vt:lpstr>Product Survey</vt:lpstr>
      <vt:lpstr>More Conventions</vt:lpstr>
      <vt:lpstr>Product Survey Redesigned</vt:lpstr>
      <vt:lpstr>Good Data Visualizations</vt:lpstr>
      <vt:lpstr>SIMPLIFY</vt:lpstr>
      <vt:lpstr>PERSUADE</vt:lpstr>
      <vt:lpstr>Pig Meat Preferences</vt:lpstr>
      <vt:lpstr>Pig Meat Preferences – background removed</vt:lpstr>
      <vt:lpstr>Pig Meat Preferences – background removed</vt:lpstr>
      <vt:lpstr>Pig Meat Preferences – borders removed</vt:lpstr>
      <vt:lpstr>Pig Meat Preferences – legend removed</vt:lpstr>
      <vt:lpstr>Pig Meat Preferences – 3D removed</vt:lpstr>
      <vt:lpstr>Pig Meat Preferences – colors removed</vt:lpstr>
      <vt:lpstr>Pig Meat Preferences – pie chart removed</vt:lpstr>
      <vt:lpstr>Pig Meat Preferences – bar chart added</vt:lpstr>
      <vt:lpstr>Pig Meat Preferences – color added</vt:lpstr>
      <vt:lpstr>Compare</vt:lpstr>
      <vt:lpstr>Data Visualization Principles</vt:lpstr>
      <vt:lpstr>Encoding data using visual cues</vt:lpstr>
      <vt:lpstr>Browser Survey –Pie Chart</vt:lpstr>
      <vt:lpstr>Browser Survey – Donut Chart</vt:lpstr>
      <vt:lpstr>Browser Survey with Labels</vt:lpstr>
      <vt:lpstr>Browser Survey Data</vt:lpstr>
      <vt:lpstr>Browser Survey - Bar Chart 1</vt:lpstr>
      <vt:lpstr>Browser Survey - Bar Chart 2</vt:lpstr>
      <vt:lpstr>3D Pie Chart</vt:lpstr>
      <vt:lpstr>3D Pie Chart with Labels</vt:lpstr>
      <vt:lpstr>AVOID 3D</vt:lpstr>
      <vt:lpstr>Good Pie Chart </vt:lpstr>
      <vt:lpstr>Good Donut Chart</vt:lpstr>
      <vt:lpstr>Non-Zero Baseline - Tax Rates</vt:lpstr>
      <vt:lpstr>Zero Base Line -Tax Rates </vt:lpstr>
      <vt:lpstr>Venezuelan Presidential Elections</vt:lpstr>
      <vt:lpstr>Venezuelan Presidential Elections Plot</vt:lpstr>
      <vt:lpstr>Non-Zero Base Line - Profits</vt:lpstr>
      <vt:lpstr>Zero Baseline - Profits</vt:lpstr>
      <vt:lpstr>Zero Baseline with Historical Data</vt:lpstr>
      <vt:lpstr>Using Position</vt:lpstr>
      <vt:lpstr>Using Position – Zero Baseline not Necessary</vt:lpstr>
      <vt:lpstr>Do Not Distort Quantities</vt:lpstr>
      <vt:lpstr>Actual quantities</vt:lpstr>
      <vt:lpstr>Quantity – Bar Chart</vt:lpstr>
      <vt:lpstr>Ordering Categories  - Murder Rates</vt:lpstr>
      <vt:lpstr>Ordering Categories – Appropriate Ordering</vt:lpstr>
      <vt:lpstr>Ordering Categories – Income Distribution</vt:lpstr>
      <vt:lpstr>Ordering Categories – Appropriate Ordering</vt:lpstr>
      <vt:lpstr>Average Height with Standard Error</vt:lpstr>
      <vt:lpstr>Height Data</vt:lpstr>
      <vt:lpstr>Height Data with Jitter</vt:lpstr>
      <vt:lpstr>Ease comparisons – Use Common Axis</vt:lpstr>
      <vt:lpstr>Align plots vertically to see horizontal changes</vt:lpstr>
      <vt:lpstr>Align plots horizontally to see vertical changes</vt:lpstr>
      <vt:lpstr>Use Color</vt:lpstr>
      <vt:lpstr>Colored Box Plot</vt:lpstr>
      <vt:lpstr>Consider the Colorblind</vt:lpstr>
      <vt:lpstr>Good Plot</vt:lpstr>
      <vt:lpstr>Matplotlib</vt:lpstr>
      <vt:lpstr>MatplotLib Architecture</vt:lpstr>
      <vt:lpstr>Types of Charts</vt:lpstr>
      <vt:lpstr>Line Plot</vt:lpstr>
      <vt:lpstr>Area Plot</vt:lpstr>
      <vt:lpstr>Histogram</vt:lpstr>
      <vt:lpstr>Histogram- Example</vt:lpstr>
      <vt:lpstr>Bar Charts</vt:lpstr>
      <vt:lpstr>Scatterplot</vt:lpstr>
      <vt:lpstr>Other Python Libraries (1)</vt:lpstr>
      <vt:lpstr>Other Python Libraries (2)</vt:lpstr>
      <vt:lpstr>Other Python Libraries (3)</vt:lpstr>
      <vt:lpstr>Other Python Libraries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Visualisation I</dc:title>
  <dc:creator>Pelin Atahan</dc:creator>
  <cp:lastModifiedBy>Pelin Atahan</cp:lastModifiedBy>
  <cp:revision>83</cp:revision>
  <dcterms:created xsi:type="dcterms:W3CDTF">2019-09-30T11:58:26Z</dcterms:created>
  <dcterms:modified xsi:type="dcterms:W3CDTF">2020-01-30T09:26:23Z</dcterms:modified>
</cp:coreProperties>
</file>