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11/17/2022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42AB3C-87FF-AF5A-8B3D-B1831FE42954}"/>
              </a:ext>
            </a:extLst>
          </p:cNvPr>
          <p:cNvSpPr>
            <a:spLocks noGrp="1"/>
          </p:cNvSpPr>
          <p:nvPr>
            <p:ph type="ctrTitle"/>
          </p:nvPr>
        </p:nvSpPr>
        <p:spPr/>
        <p:txBody>
          <a:bodyPr>
            <a:normAutofit fontScale="90000"/>
          </a:bodyPr>
          <a:lstStyle/>
          <a:p>
            <a:br>
              <a:rPr lang="tr-TR" sz="1800" b="0" i="0" u="none" strike="noStrike" baseline="0" dirty="0">
                <a:solidFill>
                  <a:srgbClr val="000000"/>
                </a:solidFill>
                <a:latin typeface="Modern Love" panose="020B0604020202020204" pitchFamily="82" charset="0"/>
              </a:rPr>
            </a:br>
            <a:br>
              <a:rPr lang="tr-TR" sz="1800" b="0" i="0" u="none" strike="noStrike" baseline="0" dirty="0">
                <a:latin typeface="Modern Love" panose="020B0604020202020204" pitchFamily="82" charset="0"/>
              </a:rPr>
            </a:br>
            <a:r>
              <a:rPr lang="tr-TR" sz="1800" b="0" i="0" u="none" strike="noStrike" baseline="0" dirty="0">
                <a:latin typeface="Modern Love" panose="020B0604020202020204" pitchFamily="82" charset="0"/>
              </a:rPr>
              <a:t> </a:t>
            </a:r>
            <a:r>
              <a:rPr lang="tr-TR" sz="4900" dirty="0">
                <a:solidFill>
                  <a:srgbClr val="313131"/>
                </a:solidFill>
                <a:latin typeface="Modern Love" panose="020B0604020202020204" pitchFamily="82" charset="0"/>
              </a:rPr>
              <a:t>Görüntü </a:t>
            </a:r>
            <a:r>
              <a:rPr lang="tr-TR" sz="4900" dirty="0" err="1">
                <a:solidFill>
                  <a:srgbClr val="313131"/>
                </a:solidFill>
                <a:latin typeface="Modern Love" panose="020B0604020202020204" pitchFamily="82" charset="0"/>
              </a:rPr>
              <a:t>Isleme</a:t>
            </a:r>
            <a:r>
              <a:rPr lang="tr-TR" sz="4900" dirty="0">
                <a:solidFill>
                  <a:srgbClr val="313131"/>
                </a:solidFill>
                <a:latin typeface="Modern Love" panose="020B0604020202020204" pitchFamily="82" charset="0"/>
              </a:rPr>
              <a:t> </a:t>
            </a:r>
            <a:r>
              <a:rPr lang="tr-TR" sz="4900" b="0" i="0" u="none" strike="noStrike" baseline="0" dirty="0" err="1">
                <a:solidFill>
                  <a:srgbClr val="313131"/>
                </a:solidFill>
                <a:latin typeface="Modern Love" panose="020B0604020202020204" pitchFamily="82" charset="0"/>
              </a:rPr>
              <a:t>Yöntemler</a:t>
            </a:r>
            <a:r>
              <a:rPr lang="tr-TR" sz="4900" dirty="0" err="1">
                <a:solidFill>
                  <a:srgbClr val="313131"/>
                </a:solidFill>
                <a:latin typeface="Modern Love" panose="020B0604020202020204" pitchFamily="82" charset="0"/>
              </a:rPr>
              <a:t>ı</a:t>
            </a:r>
            <a:r>
              <a:rPr lang="tr-TR" sz="4900" dirty="0">
                <a:solidFill>
                  <a:srgbClr val="313131"/>
                </a:solidFill>
                <a:latin typeface="Modern Love" panose="020B0604020202020204" pitchFamily="82" charset="0"/>
              </a:rPr>
              <a:t> </a:t>
            </a:r>
            <a:r>
              <a:rPr lang="tr-TR" sz="4900" b="0" i="0" u="none" strike="noStrike" baseline="0" dirty="0">
                <a:solidFill>
                  <a:srgbClr val="313131"/>
                </a:solidFill>
                <a:latin typeface="Modern Love" panose="020B0604020202020204" pitchFamily="82" charset="0"/>
              </a:rPr>
              <a:t>Kullan</a:t>
            </a:r>
            <a:r>
              <a:rPr lang="tr-TR" sz="4900" dirty="0">
                <a:solidFill>
                  <a:srgbClr val="313131"/>
                </a:solidFill>
                <a:latin typeface="Modern Love" panose="020B0604020202020204" pitchFamily="82" charset="0"/>
              </a:rPr>
              <a:t>ı</a:t>
            </a:r>
            <a:r>
              <a:rPr lang="tr-TR" sz="4900" b="0" i="0" u="none" strike="noStrike" baseline="0" dirty="0">
                <a:solidFill>
                  <a:srgbClr val="313131"/>
                </a:solidFill>
                <a:latin typeface="Modern Love" panose="020B0604020202020204" pitchFamily="82" charset="0"/>
              </a:rPr>
              <a:t>larak </a:t>
            </a:r>
            <a:r>
              <a:rPr lang="tr-TR" sz="4900" b="0" i="0" u="none" strike="noStrike" baseline="0" dirty="0" err="1">
                <a:solidFill>
                  <a:srgbClr val="313131"/>
                </a:solidFill>
                <a:latin typeface="Modern Love" panose="020B0604020202020204" pitchFamily="82" charset="0"/>
              </a:rPr>
              <a:t>K</a:t>
            </a:r>
            <a:r>
              <a:rPr lang="tr-TR" sz="4900" dirty="0" err="1">
                <a:solidFill>
                  <a:srgbClr val="313131"/>
                </a:solidFill>
                <a:latin typeface="Modern Love" panose="020B0604020202020204" pitchFamily="82" charset="0"/>
              </a:rPr>
              <a:t>ı</a:t>
            </a:r>
            <a:r>
              <a:rPr lang="tr-TR" sz="4900" b="0" i="0" u="none" strike="noStrike" baseline="0" dirty="0" err="1">
                <a:solidFill>
                  <a:srgbClr val="313131"/>
                </a:solidFill>
                <a:latin typeface="Modern Love" panose="020B0604020202020204" pitchFamily="82" charset="0"/>
              </a:rPr>
              <a:t>raz</a:t>
            </a:r>
            <a:r>
              <a:rPr lang="tr-TR" sz="4900" b="0" i="0" u="none" strike="noStrike" baseline="0" dirty="0">
                <a:solidFill>
                  <a:srgbClr val="313131"/>
                </a:solidFill>
                <a:latin typeface="Modern Love" panose="020B0604020202020204" pitchFamily="82" charset="0"/>
              </a:rPr>
              <a:t> </a:t>
            </a:r>
            <a:r>
              <a:rPr lang="tr-TR" sz="4900" dirty="0" err="1">
                <a:solidFill>
                  <a:srgbClr val="313131"/>
                </a:solidFill>
                <a:latin typeface="Modern Love" panose="020B0604020202020204" pitchFamily="82" charset="0"/>
              </a:rPr>
              <a:t>Meyvesının</a:t>
            </a:r>
            <a:r>
              <a:rPr lang="tr-TR" sz="4900" dirty="0">
                <a:solidFill>
                  <a:srgbClr val="313131"/>
                </a:solidFill>
                <a:latin typeface="Modern Love" panose="020B0604020202020204" pitchFamily="82" charset="0"/>
              </a:rPr>
              <a:t> Sını</a:t>
            </a:r>
            <a:r>
              <a:rPr lang="tr-TR" sz="4900" b="0" i="0" u="none" strike="noStrike" baseline="0" dirty="0">
                <a:solidFill>
                  <a:srgbClr val="313131"/>
                </a:solidFill>
                <a:latin typeface="Modern Love" panose="020B0604020202020204" pitchFamily="82" charset="0"/>
              </a:rPr>
              <a:t>fland</a:t>
            </a:r>
            <a:r>
              <a:rPr lang="tr-TR" sz="4900" dirty="0">
                <a:solidFill>
                  <a:srgbClr val="313131"/>
                </a:solidFill>
                <a:latin typeface="Modern Love" panose="020B0604020202020204" pitchFamily="82" charset="0"/>
              </a:rPr>
              <a:t>ı</a:t>
            </a:r>
            <a:r>
              <a:rPr lang="tr-TR" sz="4900" b="0" i="0" u="none" strike="noStrike" baseline="0" dirty="0">
                <a:solidFill>
                  <a:srgbClr val="313131"/>
                </a:solidFill>
                <a:latin typeface="Modern Love" panose="020B0604020202020204" pitchFamily="82" charset="0"/>
              </a:rPr>
              <a:t>r</a:t>
            </a:r>
            <a:r>
              <a:rPr lang="tr-TR" sz="4900" dirty="0">
                <a:solidFill>
                  <a:srgbClr val="313131"/>
                </a:solidFill>
                <a:latin typeface="Modern Love" panose="020B0604020202020204" pitchFamily="82" charset="0"/>
              </a:rPr>
              <a:t>ı</a:t>
            </a:r>
            <a:r>
              <a:rPr lang="tr-TR" sz="4900" b="0" i="0" u="none" strike="noStrike" baseline="0" dirty="0">
                <a:solidFill>
                  <a:srgbClr val="313131"/>
                </a:solidFill>
                <a:latin typeface="Modern Love" panose="020B0604020202020204" pitchFamily="82" charset="0"/>
              </a:rPr>
              <a:t>lmas</a:t>
            </a:r>
            <a:r>
              <a:rPr lang="tr-TR" sz="4900" dirty="0">
                <a:solidFill>
                  <a:srgbClr val="313131"/>
                </a:solidFill>
                <a:latin typeface="Modern Love" panose="020B0604020202020204" pitchFamily="82" charset="0"/>
              </a:rPr>
              <a:t>ı</a:t>
            </a:r>
            <a:endParaRPr lang="tr-TR" sz="4900" dirty="0"/>
          </a:p>
        </p:txBody>
      </p:sp>
      <p:sp>
        <p:nvSpPr>
          <p:cNvPr id="3" name="Alt Başlık 2">
            <a:extLst>
              <a:ext uri="{FF2B5EF4-FFF2-40B4-BE49-F238E27FC236}">
                <a16:creationId xmlns:a16="http://schemas.microsoft.com/office/drawing/2014/main" id="{D725D9BA-DDD5-716B-9AA3-0DD92188439F}"/>
              </a:ext>
            </a:extLst>
          </p:cNvPr>
          <p:cNvSpPr>
            <a:spLocks noGrp="1"/>
          </p:cNvSpPr>
          <p:nvPr>
            <p:ph type="subTitle" idx="1"/>
          </p:nvPr>
        </p:nvSpPr>
        <p:spPr/>
        <p:txBody>
          <a:bodyPr/>
          <a:lstStyle/>
          <a:p>
            <a:r>
              <a:rPr lang="tr-TR" dirty="0"/>
              <a:t>Batuhan Tayyar </a:t>
            </a:r>
            <a:br>
              <a:rPr lang="tr-TR" dirty="0"/>
            </a:br>
            <a:r>
              <a:rPr lang="tr-TR" dirty="0"/>
              <a:t>02205076043</a:t>
            </a:r>
          </a:p>
        </p:txBody>
      </p:sp>
    </p:spTree>
    <p:extLst>
      <p:ext uri="{BB962C8B-B14F-4D97-AF65-F5344CB8AC3E}">
        <p14:creationId xmlns:p14="http://schemas.microsoft.com/office/powerpoint/2010/main" val="988032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38E975-F982-1A2E-441A-B773DC7BB7D8}"/>
              </a:ext>
            </a:extLst>
          </p:cNvPr>
          <p:cNvSpPr>
            <a:spLocks noGrp="1"/>
          </p:cNvSpPr>
          <p:nvPr>
            <p:ph type="title"/>
          </p:nvPr>
        </p:nvSpPr>
        <p:spPr>
          <a:xfrm>
            <a:off x="0" y="0"/>
            <a:ext cx="11241248" cy="1507067"/>
          </a:xfrm>
        </p:spPr>
        <p:txBody>
          <a:bodyPr>
            <a:noAutofit/>
          </a:bodyPr>
          <a:lstStyle/>
          <a:p>
            <a:br>
              <a:rPr lang="tr-TR" b="0" i="0" u="none" strike="noStrike" baseline="0" dirty="0">
                <a:solidFill>
                  <a:srgbClr val="000000"/>
                </a:solidFill>
                <a:latin typeface="Avenir Next LT Pro" panose="020B0504020202020204" pitchFamily="34" charset="-94"/>
              </a:rPr>
            </a:br>
            <a:r>
              <a:rPr lang="tr-TR" b="1" i="0" u="none" strike="noStrike" baseline="0" dirty="0">
                <a:latin typeface="Avenir Next LT Pro" panose="020B0504020202020204" pitchFamily="34" charset="-94"/>
              </a:rPr>
              <a:t>Görüntü işlemenin kiraz toplanmasındaki kullanım amacı ve kirazın ülkemizdeki önemi</a:t>
            </a:r>
            <a:endParaRPr lang="tr-TR" dirty="0"/>
          </a:p>
        </p:txBody>
      </p:sp>
      <p:sp>
        <p:nvSpPr>
          <p:cNvPr id="3" name="İçerik Yer Tutucusu 2">
            <a:extLst>
              <a:ext uri="{FF2B5EF4-FFF2-40B4-BE49-F238E27FC236}">
                <a16:creationId xmlns:a16="http://schemas.microsoft.com/office/drawing/2014/main" id="{94B8710B-0977-94A0-739C-F8399C48FEED}"/>
              </a:ext>
            </a:extLst>
          </p:cNvPr>
          <p:cNvSpPr>
            <a:spLocks noGrp="1"/>
          </p:cNvSpPr>
          <p:nvPr>
            <p:ph idx="1"/>
          </p:nvPr>
        </p:nvSpPr>
        <p:spPr>
          <a:xfrm>
            <a:off x="0" y="1621366"/>
            <a:ext cx="8534400" cy="3615267"/>
          </a:xfrm>
        </p:spPr>
        <p:txBody>
          <a:bodyPr/>
          <a:lstStyle/>
          <a:p>
            <a:pPr algn="l"/>
            <a:endParaRPr lang="tr-TR" sz="1800" b="0" i="0" u="none" strike="noStrike" baseline="0" dirty="0">
              <a:solidFill>
                <a:srgbClr val="000000"/>
              </a:solidFill>
              <a:latin typeface="Avenir Next LT Pro" panose="020B0504020202020204" pitchFamily="34" charset="-94"/>
            </a:endParaRPr>
          </a:p>
          <a:p>
            <a:pPr algn="l"/>
            <a:endParaRPr lang="tr-TR" sz="1800" b="0" i="0" u="none" strike="noStrike" baseline="0" dirty="0">
              <a:solidFill>
                <a:srgbClr val="000000"/>
              </a:solidFill>
              <a:latin typeface="Avenir Next LT Pro" panose="020B0504020202020204" pitchFamily="34" charset="-94"/>
            </a:endParaRPr>
          </a:p>
          <a:p>
            <a:endParaRPr lang="tr-TR" sz="1800" b="0" i="0" u="none" strike="noStrike" baseline="0" dirty="0">
              <a:latin typeface="Avenir Next LT Pro" panose="020B0504020202020204" pitchFamily="34" charset="-94"/>
            </a:endParaRPr>
          </a:p>
          <a:p>
            <a:r>
              <a:rPr lang="tr-TR" sz="1800" b="0" i="0" u="none" strike="noStrike" baseline="0" dirty="0">
                <a:solidFill>
                  <a:srgbClr val="313131"/>
                </a:solidFill>
                <a:latin typeface="Avenir Next LT Pro" panose="020B0504020202020204" pitchFamily="34" charset="-94"/>
              </a:rPr>
              <a:t>Dünyada 1500 civarında çeşidi olan kiraz gülgiller familyasındandır. Kiraz dünyada geniş bir yayılım göstermektedir. Ancak dünyada en çok kiraz üreten ilk 6 ülke arasında Türkiye %35’lik pay ile birinci sıradadır. Küreselleşen dünyada ürünlerin kalitesinin belirlenmesi ve tasnif edilmesi ticaretin en önemli unsurlarından biridir. Sebze ve meyveleri kalite ve özelliklerine göre sınıflandırma işlemi genellikle işçiler tarafından el ve göz ile yapılmaktadır. Bu yüzden bir standardın sağlanması zorlaşmaktadır.</a:t>
            </a:r>
          </a:p>
        </p:txBody>
      </p:sp>
    </p:spTree>
    <p:extLst>
      <p:ext uri="{BB962C8B-B14F-4D97-AF65-F5344CB8AC3E}">
        <p14:creationId xmlns:p14="http://schemas.microsoft.com/office/powerpoint/2010/main" val="2052581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157103-B595-1AFE-9CBC-8B9FE2D5E900}"/>
              </a:ext>
            </a:extLst>
          </p:cNvPr>
          <p:cNvSpPr>
            <a:spLocks noGrp="1"/>
          </p:cNvSpPr>
          <p:nvPr>
            <p:ph type="title"/>
          </p:nvPr>
        </p:nvSpPr>
        <p:spPr>
          <a:xfrm>
            <a:off x="994605" y="-67734"/>
            <a:ext cx="8534400" cy="1507067"/>
          </a:xfrm>
        </p:spPr>
        <p:txBody>
          <a:bodyPr/>
          <a:lstStyle/>
          <a:p>
            <a:r>
              <a:rPr lang="tr-TR" dirty="0"/>
              <a:t> </a:t>
            </a:r>
          </a:p>
        </p:txBody>
      </p:sp>
      <p:sp>
        <p:nvSpPr>
          <p:cNvPr id="3" name="İçerik Yer Tutucusu 2">
            <a:extLst>
              <a:ext uri="{FF2B5EF4-FFF2-40B4-BE49-F238E27FC236}">
                <a16:creationId xmlns:a16="http://schemas.microsoft.com/office/drawing/2014/main" id="{DC470F63-DC1F-F02D-92F0-DFF67B1549B5}"/>
              </a:ext>
            </a:extLst>
          </p:cNvPr>
          <p:cNvSpPr>
            <a:spLocks noGrp="1"/>
          </p:cNvSpPr>
          <p:nvPr>
            <p:ph idx="1"/>
          </p:nvPr>
        </p:nvSpPr>
        <p:spPr>
          <a:xfrm>
            <a:off x="684212" y="685800"/>
            <a:ext cx="9307076" cy="4255316"/>
          </a:xfrm>
        </p:spPr>
        <p:txBody>
          <a:bodyPr>
            <a:normAutofit/>
          </a:bodyPr>
          <a:lstStyle/>
          <a:p>
            <a:pPr algn="l"/>
            <a:endParaRPr lang="tr-TR" sz="1800" b="0" i="0" u="none" strike="noStrike" baseline="0" dirty="0">
              <a:solidFill>
                <a:srgbClr val="000000"/>
              </a:solidFill>
              <a:latin typeface="Avenir Next LT Pro" panose="020B0504020202020204" pitchFamily="34" charset="-94"/>
            </a:endParaRPr>
          </a:p>
          <a:p>
            <a:endParaRPr lang="tr-TR" sz="1800" b="0" i="0" u="none" strike="noStrike" baseline="0" dirty="0">
              <a:latin typeface="Avenir Next LT Pro" panose="020B0504020202020204" pitchFamily="34" charset="-94"/>
            </a:endParaRPr>
          </a:p>
          <a:p>
            <a:r>
              <a:rPr lang="tr-TR" sz="1800" b="0" i="0" u="none" strike="noStrike" baseline="0" dirty="0">
                <a:solidFill>
                  <a:srgbClr val="313131"/>
                </a:solidFill>
                <a:latin typeface="Avenir Next LT Pro" panose="020B0504020202020204" pitchFamily="34" charset="-94"/>
              </a:rPr>
              <a:t>Yapılan bu çalışmada görüntü işleme yöntemleri kullanılarak kiraz meyvesinin boyutlarına göre sınıflandırılması amaçlanmıştır. Bu amaçla Matlab R2013a programı kullanılarak görüntüsü alınan meyveleri küçük boy, orta boy, büyük boy olarak sınıflandıracak bir çalışma gerçekleştirilmiştir. Yapılan çalışmada kirazlar üst üste gelmeden ayrık olarak resimlenmiştir. Bu sayede sınıflandırma başarısı %100 olarak gerçekleşmiştir. Ancak kirazların üst üste gelmesi durumunda sınıflandırma başarısının düşeceği değerlendirilmektedir. Kiraz meyvesinin klasik sınıflandırma yöntemleri yerine görüntü işleme teknikleri kullanılarak sınıflandırılması ile önemli ihracat ürünlerinden biri olan kiraz meyvesinin uluslararası standartlara uygun olarak tasnif edilmesi sağlanacak ve ülke ekonomisine katkısı dahada artacaktır. </a:t>
            </a:r>
          </a:p>
          <a:p>
            <a:endParaRPr lang="tr-TR" dirty="0"/>
          </a:p>
        </p:txBody>
      </p:sp>
    </p:spTree>
    <p:extLst>
      <p:ext uri="{BB962C8B-B14F-4D97-AF65-F5344CB8AC3E}">
        <p14:creationId xmlns:p14="http://schemas.microsoft.com/office/powerpoint/2010/main" val="2041975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2662FB-E759-4B7E-3B1D-34359A63C72D}"/>
              </a:ext>
            </a:extLst>
          </p:cNvPr>
          <p:cNvSpPr>
            <a:spLocks noGrp="1"/>
          </p:cNvSpPr>
          <p:nvPr>
            <p:ph type="title"/>
          </p:nvPr>
        </p:nvSpPr>
        <p:spPr>
          <a:xfrm>
            <a:off x="2925406" y="208947"/>
            <a:ext cx="6341188" cy="1507067"/>
          </a:xfrm>
        </p:spPr>
        <p:txBody>
          <a:bodyPr>
            <a:normAutofit fontScale="90000"/>
          </a:bodyPr>
          <a:lstStyle/>
          <a:p>
            <a:br>
              <a:rPr lang="tr-TR" sz="1800" b="0" i="0" u="none" strike="noStrike" baseline="0" dirty="0">
                <a:solidFill>
                  <a:srgbClr val="000000"/>
                </a:solidFill>
                <a:latin typeface="Modern Love" panose="04090805081005020601" pitchFamily="82" charset="0"/>
              </a:rPr>
            </a:br>
            <a:r>
              <a:rPr lang="tr-TR" sz="5400" b="0" i="0" u="none" strike="noStrike" baseline="0" dirty="0">
                <a:solidFill>
                  <a:srgbClr val="313131"/>
                </a:solidFill>
                <a:latin typeface="Modern Love" panose="04090805081005020601" pitchFamily="82" charset="0"/>
              </a:rPr>
              <a:t>Materyal ve Metot</a:t>
            </a:r>
            <a:br>
              <a:rPr lang="tr-TR" sz="1800" b="0" i="0" u="none" strike="noStrike" baseline="0" dirty="0">
                <a:solidFill>
                  <a:srgbClr val="313131"/>
                </a:solidFill>
                <a:latin typeface="Modern Love" panose="04090805081005020601" pitchFamily="82" charset="0"/>
              </a:rPr>
            </a:br>
            <a:br>
              <a:rPr lang="tr-TR" sz="1800" b="0" i="0" u="none" strike="noStrike" baseline="0" dirty="0">
                <a:solidFill>
                  <a:srgbClr val="313131"/>
                </a:solidFill>
                <a:latin typeface="Modern Love" panose="04090805081005020601" pitchFamily="82" charset="0"/>
              </a:rPr>
            </a:br>
            <a:endParaRPr lang="tr-TR" dirty="0"/>
          </a:p>
        </p:txBody>
      </p:sp>
      <p:sp>
        <p:nvSpPr>
          <p:cNvPr id="3" name="İçerik Yer Tutucusu 2">
            <a:extLst>
              <a:ext uri="{FF2B5EF4-FFF2-40B4-BE49-F238E27FC236}">
                <a16:creationId xmlns:a16="http://schemas.microsoft.com/office/drawing/2014/main" id="{A2BD9E2A-33CB-0339-06EC-5AD5E0879814}"/>
              </a:ext>
            </a:extLst>
          </p:cNvPr>
          <p:cNvSpPr>
            <a:spLocks noGrp="1"/>
          </p:cNvSpPr>
          <p:nvPr>
            <p:ph idx="1"/>
          </p:nvPr>
        </p:nvSpPr>
        <p:spPr>
          <a:xfrm>
            <a:off x="0" y="526409"/>
            <a:ext cx="8534400" cy="3615267"/>
          </a:xfrm>
        </p:spPr>
        <p:txBody>
          <a:bodyPr/>
          <a:lstStyle/>
          <a:p>
            <a:pPr algn="l"/>
            <a:endParaRPr lang="tr-TR" sz="1800" b="0" i="0" u="none" strike="noStrike" baseline="0" dirty="0">
              <a:solidFill>
                <a:srgbClr val="000000"/>
              </a:solidFill>
              <a:latin typeface="Avenir Next LT Pro" panose="020B0504020202020204" pitchFamily="34" charset="-94"/>
            </a:endParaRPr>
          </a:p>
          <a:p>
            <a:endParaRPr lang="tr-TR" sz="1800" b="0" i="0" u="none" strike="noStrike" baseline="0" dirty="0">
              <a:latin typeface="Avenir Next LT Pro" panose="020B0504020202020204" pitchFamily="34" charset="-94"/>
            </a:endParaRPr>
          </a:p>
          <a:p>
            <a:r>
              <a:rPr lang="tr-TR" sz="1800" b="0" i="0" u="none" strike="noStrike" baseline="0" dirty="0">
                <a:solidFill>
                  <a:srgbClr val="313131"/>
                </a:solidFill>
                <a:latin typeface="Avenir Next LT Pro" panose="020B0504020202020204" pitchFamily="34" charset="-94"/>
              </a:rPr>
              <a:t>2014-2018 yılları arası kiraz üretimi incelendiğinde, beş yıllık üretim ortalaması 570 bin ton olan Türkiye’nin dünya liderliğini aldığı, ikinci sırada ise 333 bin ton üretim ile ABD’nin ülkemizi takip ettiği görülmektedir. Aşağıdaki Şekil 1’de ülkeler </a:t>
            </a:r>
            <a:r>
              <a:rPr lang="tr-TR" sz="1800" b="0" i="0" u="none" strike="noStrike" baseline="0" dirty="0" err="1">
                <a:solidFill>
                  <a:srgbClr val="313131"/>
                </a:solidFill>
                <a:latin typeface="Avenir Next LT Pro" panose="020B0504020202020204" pitchFamily="34" charset="-94"/>
              </a:rPr>
              <a:t>bazındayıllara</a:t>
            </a:r>
            <a:r>
              <a:rPr lang="tr-TR" sz="1800" b="0" i="0" u="none" strike="noStrike" baseline="0" dirty="0">
                <a:solidFill>
                  <a:srgbClr val="313131"/>
                </a:solidFill>
                <a:latin typeface="Avenir Next LT Pro" panose="020B0504020202020204" pitchFamily="34" charset="-94"/>
              </a:rPr>
              <a:t> göre dünya kiraz üretim miktarları (ton) gösterilmiştir .</a:t>
            </a:r>
          </a:p>
          <a:p>
            <a:r>
              <a:rPr lang="tr-TR" sz="1800" b="0" i="0" u="none" strike="noStrike" baseline="0" dirty="0">
                <a:solidFill>
                  <a:srgbClr val="313131"/>
                </a:solidFill>
                <a:latin typeface="Avenir Next LT Pro" panose="020B0504020202020204" pitchFamily="34" charset="-94"/>
              </a:rPr>
              <a:t>Türkiye 2018 yılında 84.087 ha ile toplam dünya kiraz alanının %19’unu ve 639.564 ton ile de toplam dünya kiraz üretiminin %25’ini oluşturarak Dünya Liderliğini sürdürmektedir</a:t>
            </a:r>
          </a:p>
          <a:p>
            <a:endParaRPr lang="tr-TR" dirty="0"/>
          </a:p>
        </p:txBody>
      </p:sp>
      <p:pic>
        <p:nvPicPr>
          <p:cNvPr id="5" name="Resim 4">
            <a:extLst>
              <a:ext uri="{FF2B5EF4-FFF2-40B4-BE49-F238E27FC236}">
                <a16:creationId xmlns:a16="http://schemas.microsoft.com/office/drawing/2014/main" id="{D5CB2C32-8708-03A5-B8C3-920C57FD97CF}"/>
              </a:ext>
            </a:extLst>
          </p:cNvPr>
          <p:cNvPicPr>
            <a:picLocks noChangeAspect="1"/>
          </p:cNvPicPr>
          <p:nvPr/>
        </p:nvPicPr>
        <p:blipFill>
          <a:blip r:embed="rId2"/>
          <a:stretch>
            <a:fillRect/>
          </a:stretch>
        </p:blipFill>
        <p:spPr>
          <a:xfrm>
            <a:off x="134223" y="4202382"/>
            <a:ext cx="5732477" cy="2513005"/>
          </a:xfrm>
          <a:prstGeom prst="rect">
            <a:avLst/>
          </a:prstGeom>
        </p:spPr>
      </p:pic>
    </p:spTree>
    <p:extLst>
      <p:ext uri="{BB962C8B-B14F-4D97-AF65-F5344CB8AC3E}">
        <p14:creationId xmlns:p14="http://schemas.microsoft.com/office/powerpoint/2010/main" val="4145008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F204FE-B4B3-0655-65F8-DF865404954E}"/>
              </a:ext>
            </a:extLst>
          </p:cNvPr>
          <p:cNvSpPr>
            <a:spLocks noGrp="1"/>
          </p:cNvSpPr>
          <p:nvPr>
            <p:ph type="title"/>
          </p:nvPr>
        </p:nvSpPr>
        <p:spPr>
          <a:xfrm>
            <a:off x="3799768" y="-344726"/>
            <a:ext cx="4592464" cy="1507067"/>
          </a:xfrm>
        </p:spPr>
        <p:txBody>
          <a:bodyPr>
            <a:normAutofit/>
          </a:bodyPr>
          <a:lstStyle/>
          <a:p>
            <a:br>
              <a:rPr lang="tr-TR" sz="4400" b="0" i="0" u="none" strike="noStrike" baseline="0" dirty="0">
                <a:solidFill>
                  <a:srgbClr val="000000"/>
                </a:solidFill>
                <a:latin typeface="Modern Love" panose="04090805081005020601" pitchFamily="82" charset="0"/>
              </a:rPr>
            </a:br>
            <a:r>
              <a:rPr lang="tr-TR" sz="4400" b="0" i="0" u="none" strike="noStrike" baseline="0" dirty="0">
                <a:solidFill>
                  <a:srgbClr val="313131"/>
                </a:solidFill>
                <a:latin typeface="Modern Love" panose="04090805081005020601" pitchFamily="82" charset="0"/>
              </a:rPr>
              <a:t>Görüntü isleme</a:t>
            </a:r>
            <a:endParaRPr lang="tr-TR" sz="4400" dirty="0"/>
          </a:p>
        </p:txBody>
      </p:sp>
      <p:sp>
        <p:nvSpPr>
          <p:cNvPr id="3" name="İçerik Yer Tutucusu 2">
            <a:extLst>
              <a:ext uri="{FF2B5EF4-FFF2-40B4-BE49-F238E27FC236}">
                <a16:creationId xmlns:a16="http://schemas.microsoft.com/office/drawing/2014/main" id="{ED39E28C-23E6-067C-FB13-8529845ABF29}"/>
              </a:ext>
            </a:extLst>
          </p:cNvPr>
          <p:cNvSpPr>
            <a:spLocks noGrp="1"/>
          </p:cNvSpPr>
          <p:nvPr>
            <p:ph idx="1"/>
          </p:nvPr>
        </p:nvSpPr>
        <p:spPr>
          <a:xfrm>
            <a:off x="0" y="483337"/>
            <a:ext cx="10519794" cy="5891325"/>
          </a:xfrm>
        </p:spPr>
        <p:txBody>
          <a:bodyPr>
            <a:normAutofit lnSpcReduction="10000"/>
          </a:bodyPr>
          <a:lstStyle/>
          <a:p>
            <a:pPr algn="l"/>
            <a:endParaRPr lang="tr-TR" sz="1800" b="0" i="0" u="none" strike="noStrike" baseline="0" dirty="0">
              <a:solidFill>
                <a:srgbClr val="000000"/>
              </a:solidFill>
              <a:latin typeface="Avenir Next LT Pro" panose="020B0504020202020204" pitchFamily="34" charset="-94"/>
            </a:endParaRPr>
          </a:p>
          <a:p>
            <a:endParaRPr lang="tr-TR" sz="1800" b="0" i="0" u="none" strike="noStrike" baseline="0" dirty="0">
              <a:latin typeface="Avenir Next LT Pro" panose="020B0504020202020204" pitchFamily="34" charset="-94"/>
            </a:endParaRPr>
          </a:p>
          <a:p>
            <a:r>
              <a:rPr lang="tr-TR" sz="1800" b="0" i="0" u="none" strike="noStrike" baseline="0" dirty="0">
                <a:solidFill>
                  <a:srgbClr val="313131"/>
                </a:solidFill>
                <a:latin typeface="Avenir Next LT Pro" panose="020B0504020202020204" pitchFamily="34" charset="-94"/>
              </a:rPr>
              <a:t>Görüntü işleme, görüntüyü dijital form haline getirerek spesifik görüntü elde etmek yada yazılımsal olarak görüntü üzerinde istenilen sonucu elde etmek için kullanılan bir yöntemdir. Günümüzde görüntü işleme tıp, askeri alanlar, güvenlik, yüz tanıma, duygu analizi , robotik sınıflandırma gibi pek çok alanda kullanılmaktadır. Görüntü işlemeyi matrisler üzerinde yapılan işlemler bütünü şeklinde de tanımlayabiliriz . Resimler çeşitli renklerin bir araya geldiği karelerden oluşmaktadır . Halbuki resmi en küçük parçalarına böldüğümüzde piksel adını verdiğimiz matrislerden oluştuğunu görmekteyiz. Görüntü işleme yöntemlerinde pikseli oluşturan matris hücrelerinin üzerinden işlemler yapılmaktadır. Aşağıdaki Şekil2’de görsel bir karakterin sayısallaştırılması gösterilmiştir.</a:t>
            </a:r>
          </a:p>
          <a:p>
            <a:pPr algn="l"/>
            <a:endParaRPr lang="tr-TR" sz="1800" b="0" i="0" u="none" strike="noStrike" baseline="0" dirty="0">
              <a:solidFill>
                <a:srgbClr val="000000"/>
              </a:solidFill>
              <a:latin typeface="Avenir Next LT Pro" panose="020B0504020202020204" pitchFamily="34" charset="-94"/>
            </a:endParaRPr>
          </a:p>
          <a:p>
            <a:endParaRPr lang="tr-TR" sz="1800" b="0" i="0" u="none" strike="noStrike" baseline="0" dirty="0">
              <a:latin typeface="Avenir Next LT Pro" panose="020B0504020202020204" pitchFamily="34" charset="-94"/>
            </a:endParaRPr>
          </a:p>
          <a:p>
            <a:r>
              <a:rPr lang="tr-TR" sz="1800" b="0" i="0" u="none" strike="noStrike" baseline="0" dirty="0">
                <a:solidFill>
                  <a:srgbClr val="313131"/>
                </a:solidFill>
                <a:latin typeface="Avenir Next LT Pro" panose="020B0504020202020204" pitchFamily="34" charset="-94"/>
              </a:rPr>
              <a:t>Görüntü işlemede c, c++, Python gibi yazılım dillerinin yanı sıra amaca uygun çeşitli kütüphanelerde kullanılmaktadır. </a:t>
            </a:r>
            <a:r>
              <a:rPr lang="tr-TR" sz="1800" b="1" i="0" u="none" strike="noStrike" baseline="0" dirty="0" err="1">
                <a:solidFill>
                  <a:srgbClr val="313131"/>
                </a:solidFill>
                <a:latin typeface="Avenir Next LT Pro" panose="020B0504020202020204" pitchFamily="34" charset="-94"/>
              </a:rPr>
              <a:t>OpenCV</a:t>
            </a:r>
            <a:r>
              <a:rPr lang="tr-TR" sz="1800" b="0" i="0" u="none" strike="noStrike" baseline="0" dirty="0" err="1">
                <a:solidFill>
                  <a:srgbClr val="313131"/>
                </a:solidFill>
                <a:latin typeface="Avenir Next LT Pro" panose="020B0504020202020204" pitchFamily="34" charset="-94"/>
              </a:rPr>
              <a:t>gibi</a:t>
            </a:r>
            <a:r>
              <a:rPr lang="tr-TR" sz="1800" b="0" i="0" u="none" strike="noStrike" baseline="0" dirty="0">
                <a:solidFill>
                  <a:srgbClr val="313131"/>
                </a:solidFill>
                <a:latin typeface="Avenir Next LT Pro" panose="020B0504020202020204" pitchFamily="34" charset="-94"/>
              </a:rPr>
              <a:t> popüler kütüphanelerin yanı sıra MATLAB programlama dili de görüntü işlemede en çok kullanılan programlama dilleri arasındadır. MATLAB (</a:t>
            </a:r>
            <a:r>
              <a:rPr lang="tr-TR" sz="1800" b="1" i="0" u="none" strike="noStrike" baseline="0" dirty="0" err="1">
                <a:solidFill>
                  <a:srgbClr val="313131"/>
                </a:solidFill>
                <a:latin typeface="Avenir Next LT Pro" panose="020B0504020202020204" pitchFamily="34" charset="-94"/>
              </a:rPr>
              <a:t>MATrixLABoratory</a:t>
            </a:r>
            <a:r>
              <a:rPr lang="tr-TR" sz="1800" b="0" i="0" u="none" strike="noStrike" baseline="0" dirty="0">
                <a:solidFill>
                  <a:srgbClr val="313131"/>
                </a:solidFill>
                <a:latin typeface="Avenir Next LT Pro" panose="020B0504020202020204" pitchFamily="34" charset="-94"/>
              </a:rPr>
              <a:t>), 1985’de C.B </a:t>
            </a:r>
            <a:r>
              <a:rPr lang="tr-TR" sz="1800" b="0" i="0" u="none" strike="noStrike" baseline="0" dirty="0" err="1">
                <a:solidFill>
                  <a:srgbClr val="313131"/>
                </a:solidFill>
                <a:latin typeface="Avenir Next LT Pro" panose="020B0504020202020204" pitchFamily="34" charset="-94"/>
              </a:rPr>
              <a:t>Moler</a:t>
            </a:r>
            <a:r>
              <a:rPr lang="tr-TR" sz="1800" b="0" i="0" u="none" strike="noStrike" baseline="0" dirty="0">
                <a:solidFill>
                  <a:srgbClr val="313131"/>
                </a:solidFill>
                <a:latin typeface="Avenir Next LT Pro" panose="020B0504020202020204" pitchFamily="34" charset="-94"/>
              </a:rPr>
              <a:t> tarafından, özellikle matris temelli matematik ortamında kullanılmak üzere geliştirilmiş etkileşimli bir paket programlama dilidir. Yapılan çalışmada Matlab R2013 a programı kullanılmıştır.</a:t>
            </a:r>
          </a:p>
          <a:p>
            <a:endParaRPr lang="tr-TR" sz="1800" b="0" i="0" u="none" strike="noStrike" baseline="0" dirty="0">
              <a:solidFill>
                <a:srgbClr val="313131"/>
              </a:solidFill>
              <a:latin typeface="Avenir Next LT Pro" panose="020B0504020202020204" pitchFamily="34" charset="-94"/>
            </a:endParaRPr>
          </a:p>
          <a:p>
            <a:pPr marL="0" indent="0" algn="l">
              <a:buNone/>
            </a:pPr>
            <a:endParaRPr lang="tr-TR" sz="1800" b="0" i="0" u="none" strike="noStrike" baseline="0" dirty="0">
              <a:solidFill>
                <a:srgbClr val="000000"/>
              </a:solidFill>
              <a:latin typeface="Modern Love" panose="04090805081005020601" pitchFamily="82" charset="0"/>
            </a:endParaRPr>
          </a:p>
        </p:txBody>
      </p:sp>
    </p:spTree>
    <p:extLst>
      <p:ext uri="{BB962C8B-B14F-4D97-AF65-F5344CB8AC3E}">
        <p14:creationId xmlns:p14="http://schemas.microsoft.com/office/powerpoint/2010/main" val="3865511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484C93-107A-B323-AF3C-D86FF5289AFD}"/>
              </a:ext>
            </a:extLst>
          </p:cNvPr>
          <p:cNvSpPr>
            <a:spLocks noGrp="1"/>
          </p:cNvSpPr>
          <p:nvPr>
            <p:ph type="title"/>
          </p:nvPr>
        </p:nvSpPr>
        <p:spPr>
          <a:xfrm>
            <a:off x="4828374" y="0"/>
            <a:ext cx="2763663" cy="1507067"/>
          </a:xfrm>
        </p:spPr>
        <p:txBody>
          <a:bodyPr>
            <a:normAutofit fontScale="90000"/>
          </a:bodyPr>
          <a:lstStyle/>
          <a:p>
            <a:br>
              <a:rPr lang="tr-TR" sz="1800" b="0" i="0" u="none" strike="noStrike" baseline="0" dirty="0">
                <a:solidFill>
                  <a:srgbClr val="000000"/>
                </a:solidFill>
                <a:latin typeface="Modern Love" panose="04090805081005020601" pitchFamily="82" charset="0"/>
              </a:rPr>
            </a:br>
            <a:r>
              <a:rPr lang="tr-TR" sz="4000" b="0" i="0" u="none" strike="noStrike" baseline="0" dirty="0">
                <a:solidFill>
                  <a:srgbClr val="313131"/>
                </a:solidFill>
                <a:latin typeface="Modern Love" panose="04090805081005020601" pitchFamily="82" charset="0"/>
              </a:rPr>
              <a:t>Uygulama</a:t>
            </a:r>
            <a:endParaRPr lang="tr-TR" sz="4000" dirty="0"/>
          </a:p>
        </p:txBody>
      </p:sp>
      <p:sp>
        <p:nvSpPr>
          <p:cNvPr id="3" name="İçerik Yer Tutucusu 2">
            <a:extLst>
              <a:ext uri="{FF2B5EF4-FFF2-40B4-BE49-F238E27FC236}">
                <a16:creationId xmlns:a16="http://schemas.microsoft.com/office/drawing/2014/main" id="{8D9AFD97-ADBC-E060-8E55-A21BDC0D8A94}"/>
              </a:ext>
            </a:extLst>
          </p:cNvPr>
          <p:cNvSpPr>
            <a:spLocks noGrp="1"/>
          </p:cNvSpPr>
          <p:nvPr>
            <p:ph idx="1"/>
          </p:nvPr>
        </p:nvSpPr>
        <p:spPr>
          <a:xfrm>
            <a:off x="0" y="-1126221"/>
            <a:ext cx="9177556" cy="5694027"/>
          </a:xfrm>
        </p:spPr>
        <p:txBody>
          <a:bodyPr/>
          <a:lstStyle/>
          <a:p>
            <a:pPr algn="l"/>
            <a:endParaRPr lang="tr-TR" sz="1800" b="0" i="0" u="none" strike="noStrike" baseline="0" dirty="0">
              <a:solidFill>
                <a:srgbClr val="000000"/>
              </a:solidFill>
              <a:latin typeface="Avenir Next LT Pro" panose="020B0504020202020204" pitchFamily="34" charset="-94"/>
            </a:endParaRPr>
          </a:p>
          <a:p>
            <a:endParaRPr lang="tr-TR" sz="1800" b="0" i="0" u="none" strike="noStrike" baseline="0" dirty="0">
              <a:latin typeface="Avenir Next LT Pro" panose="020B0504020202020204" pitchFamily="34" charset="-94"/>
            </a:endParaRPr>
          </a:p>
          <a:p>
            <a:r>
              <a:rPr lang="tr-TR" sz="1800" b="0" i="0" u="none" strike="noStrike" baseline="0" dirty="0">
                <a:solidFill>
                  <a:srgbClr val="313131"/>
                </a:solidFill>
                <a:latin typeface="Avenir Next LT Pro" panose="020B0504020202020204" pitchFamily="34" charset="-94"/>
              </a:rPr>
              <a:t>Tablo 1’ de belirtilen boyutlara göre, sınıflandırılacak olan kirazların hangi sınıfa dahil oldukları gösterilmiştir. Ancak bu boyutlar kiraz çeşidi ve sınıflandırma biçimine göre gerçekleştirilen program da değiştirilebilmektedir. Yapılan çalışmada, görüntüsü alınan kirazların Tablo 1’ de belirlenen standartlara göre Matlab programı ile sınıflandırılması yapılmıştır. Kiraz meyvesinin sınıflandırılması için gerekli olan işlem adımları aşağıdaki Şekil 3’ d e gösterilmiştir.</a:t>
            </a:r>
          </a:p>
          <a:p>
            <a:endParaRPr lang="tr-TR" dirty="0"/>
          </a:p>
        </p:txBody>
      </p:sp>
      <p:pic>
        <p:nvPicPr>
          <p:cNvPr id="5" name="Resim 4">
            <a:extLst>
              <a:ext uri="{FF2B5EF4-FFF2-40B4-BE49-F238E27FC236}">
                <a16:creationId xmlns:a16="http://schemas.microsoft.com/office/drawing/2014/main" id="{C336BD3B-414B-0D08-5FFF-E354C76C1423}"/>
              </a:ext>
            </a:extLst>
          </p:cNvPr>
          <p:cNvPicPr>
            <a:picLocks noChangeAspect="1"/>
          </p:cNvPicPr>
          <p:nvPr/>
        </p:nvPicPr>
        <p:blipFill>
          <a:blip r:embed="rId2"/>
          <a:stretch>
            <a:fillRect/>
          </a:stretch>
        </p:blipFill>
        <p:spPr>
          <a:xfrm>
            <a:off x="9177556" y="957053"/>
            <a:ext cx="2950828" cy="1527478"/>
          </a:xfrm>
          <a:prstGeom prst="rect">
            <a:avLst/>
          </a:prstGeom>
        </p:spPr>
      </p:pic>
      <p:pic>
        <p:nvPicPr>
          <p:cNvPr id="7" name="Resim 6">
            <a:extLst>
              <a:ext uri="{FF2B5EF4-FFF2-40B4-BE49-F238E27FC236}">
                <a16:creationId xmlns:a16="http://schemas.microsoft.com/office/drawing/2014/main" id="{FECB13A9-9015-867F-308E-42C7A282DFE0}"/>
              </a:ext>
            </a:extLst>
          </p:cNvPr>
          <p:cNvPicPr>
            <a:picLocks noChangeAspect="1"/>
          </p:cNvPicPr>
          <p:nvPr/>
        </p:nvPicPr>
        <p:blipFill>
          <a:blip r:embed="rId3"/>
          <a:stretch>
            <a:fillRect/>
          </a:stretch>
        </p:blipFill>
        <p:spPr>
          <a:xfrm>
            <a:off x="401710" y="2978093"/>
            <a:ext cx="8399408" cy="1952704"/>
          </a:xfrm>
          <a:prstGeom prst="rect">
            <a:avLst/>
          </a:prstGeom>
        </p:spPr>
      </p:pic>
      <p:sp>
        <p:nvSpPr>
          <p:cNvPr id="9" name="Metin kutusu 8">
            <a:extLst>
              <a:ext uri="{FF2B5EF4-FFF2-40B4-BE49-F238E27FC236}">
                <a16:creationId xmlns:a16="http://schemas.microsoft.com/office/drawing/2014/main" id="{1C7E9E2A-7DEF-B1A3-F789-1A5B8B612AF0}"/>
              </a:ext>
            </a:extLst>
          </p:cNvPr>
          <p:cNvSpPr txBox="1"/>
          <p:nvPr/>
        </p:nvSpPr>
        <p:spPr>
          <a:xfrm>
            <a:off x="94631" y="4930797"/>
            <a:ext cx="6115574" cy="1815882"/>
          </a:xfrm>
          <a:prstGeom prst="rect">
            <a:avLst/>
          </a:prstGeom>
          <a:noFill/>
        </p:spPr>
        <p:txBody>
          <a:bodyPr wrap="square">
            <a:spAutoFit/>
          </a:bodyPr>
          <a:lstStyle/>
          <a:p>
            <a:pPr algn="l"/>
            <a:endParaRPr lang="tr-TR" sz="1100" b="0" i="0" u="none" strike="noStrike" baseline="0" dirty="0">
              <a:solidFill>
                <a:srgbClr val="000000"/>
              </a:solidFill>
              <a:latin typeface="Avenir Next LT Pro" panose="020B0504020202020204" pitchFamily="34" charset="-94"/>
            </a:endParaRPr>
          </a:p>
          <a:p>
            <a:endParaRPr lang="tr-TR" sz="1100" b="0" i="0" u="none" strike="noStrike" baseline="0" dirty="0">
              <a:latin typeface="Avenir Next LT Pro" panose="020B0504020202020204" pitchFamily="34" charset="-94"/>
            </a:endParaRPr>
          </a:p>
          <a:p>
            <a:r>
              <a:rPr lang="tr-TR" sz="1800" b="0" i="0" u="none" strike="noStrike" baseline="0" dirty="0">
                <a:solidFill>
                  <a:srgbClr val="313131"/>
                </a:solidFill>
                <a:latin typeface="Avenir Next LT Pro" panose="020B0504020202020204" pitchFamily="34" charset="-94"/>
              </a:rPr>
              <a:t>Yukarıdaki Şekil 3’deki işlem adımlarına göre sınıflandırma işleminin gerçekleşmesi için işlenmem iş resim programa yüklenmelidir. Aşağıdaki Şekil 4'te sınıflandırma için programa yüklenecek olan işlenmemiş resim gösterilmiştir.</a:t>
            </a:r>
          </a:p>
        </p:txBody>
      </p:sp>
    </p:spTree>
    <p:extLst>
      <p:ext uri="{BB962C8B-B14F-4D97-AF65-F5344CB8AC3E}">
        <p14:creationId xmlns:p14="http://schemas.microsoft.com/office/powerpoint/2010/main" val="1542066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F9B147-F57E-0085-90A7-D5F40478F908}"/>
              </a:ext>
            </a:extLst>
          </p:cNvPr>
          <p:cNvSpPr>
            <a:spLocks noGrp="1"/>
          </p:cNvSpPr>
          <p:nvPr>
            <p:ph type="title"/>
          </p:nvPr>
        </p:nvSpPr>
        <p:spPr/>
        <p:txBody>
          <a:bodyPr/>
          <a:lstStyle/>
          <a:p>
            <a:r>
              <a:rPr lang="tr-TR" dirty="0"/>
              <a:t> </a:t>
            </a:r>
          </a:p>
        </p:txBody>
      </p:sp>
      <p:sp>
        <p:nvSpPr>
          <p:cNvPr id="3" name="İçerik Yer Tutucusu 2">
            <a:extLst>
              <a:ext uri="{FF2B5EF4-FFF2-40B4-BE49-F238E27FC236}">
                <a16:creationId xmlns:a16="http://schemas.microsoft.com/office/drawing/2014/main" id="{68D920FD-48E4-1DE8-EE16-985527104317}"/>
              </a:ext>
            </a:extLst>
          </p:cNvPr>
          <p:cNvSpPr>
            <a:spLocks noGrp="1"/>
          </p:cNvSpPr>
          <p:nvPr>
            <p:ph idx="1"/>
          </p:nvPr>
        </p:nvSpPr>
        <p:spPr/>
        <p:txBody>
          <a:bodyPr/>
          <a:lstStyle/>
          <a:p>
            <a:pPr algn="l"/>
            <a:endParaRPr lang="tr-TR" sz="1800" b="0" i="0" u="none" strike="noStrike" baseline="0" dirty="0">
              <a:solidFill>
                <a:srgbClr val="000000"/>
              </a:solidFill>
              <a:latin typeface="Avenir Next LT Pro" panose="020B0504020202020204" pitchFamily="34" charset="-94"/>
            </a:endParaRPr>
          </a:p>
          <a:p>
            <a:endParaRPr lang="tr-TR" sz="1800" b="0" i="0" u="none" strike="noStrike" baseline="0" dirty="0">
              <a:latin typeface="Avenir Next LT Pro" panose="020B0504020202020204" pitchFamily="34" charset="-94"/>
            </a:endParaRPr>
          </a:p>
          <a:p>
            <a:r>
              <a:rPr lang="tr-TR" sz="1800" b="0" i="0" u="none" strike="noStrike" baseline="0" dirty="0">
                <a:solidFill>
                  <a:srgbClr val="313131"/>
                </a:solidFill>
                <a:latin typeface="Avenir Next LT Pro" panose="020B0504020202020204" pitchFamily="34" charset="-94"/>
              </a:rPr>
              <a:t>İşlenmiş olarak sisteme yüklenen resim siyah-beyaz piksellere dönüştürülmektedir. Resmin siyah beyaz piksellere yani </a:t>
            </a:r>
            <a:r>
              <a:rPr lang="tr-TR" sz="1800" b="0" i="0" u="none" strike="noStrike" baseline="0" dirty="0" err="1">
                <a:solidFill>
                  <a:srgbClr val="313131"/>
                </a:solidFill>
                <a:latin typeface="Avenir Next LT Pro" panose="020B0504020202020204" pitchFamily="34" charset="-94"/>
              </a:rPr>
              <a:t>binarymoda</a:t>
            </a:r>
            <a:r>
              <a:rPr lang="tr-TR" sz="1800" b="0" i="0" u="none" strike="noStrike" baseline="0" dirty="0">
                <a:solidFill>
                  <a:srgbClr val="313131"/>
                </a:solidFill>
                <a:latin typeface="Avenir Next LT Pro" panose="020B0504020202020204" pitchFamily="34" charset="-94"/>
              </a:rPr>
              <a:t> dönüştürülmesi iki aşamada gerçekleştirilmektedir. İlk aşamada resmin arka olanı beyaza kirazlar siyaha dönüştürülmektedir. İkinci aşamada iste Matlab </a:t>
            </a:r>
            <a:r>
              <a:rPr lang="tr-TR" sz="1800" b="1" i="0" u="none" strike="noStrike" baseline="0" dirty="0" err="1">
                <a:solidFill>
                  <a:srgbClr val="313131"/>
                </a:solidFill>
                <a:latin typeface="Avenir Next LT Pro" panose="020B0504020202020204" pitchFamily="34" charset="-94"/>
              </a:rPr>
              <a:t>bwboundaries</a:t>
            </a:r>
            <a:r>
              <a:rPr lang="tr-TR" sz="1800" b="0" i="0" u="none" strike="noStrike" baseline="0" dirty="0" err="1">
                <a:solidFill>
                  <a:srgbClr val="313131"/>
                </a:solidFill>
                <a:latin typeface="Avenir Next LT Pro" panose="020B0504020202020204" pitchFamily="34" charset="-94"/>
              </a:rPr>
              <a:t>komutu</a:t>
            </a:r>
            <a:r>
              <a:rPr lang="tr-TR" sz="1800" b="0" i="0" u="none" strike="noStrike" baseline="0" dirty="0">
                <a:solidFill>
                  <a:srgbClr val="313131"/>
                </a:solidFill>
                <a:latin typeface="Avenir Next LT Pro" panose="020B0504020202020204" pitchFamily="34" charset="-94"/>
              </a:rPr>
              <a:t> ile ters </a:t>
            </a:r>
            <a:r>
              <a:rPr lang="tr-TR" sz="1800" b="0" i="0" u="none" strike="noStrike" baseline="0" dirty="0" err="1">
                <a:solidFill>
                  <a:srgbClr val="313131"/>
                </a:solidFill>
                <a:latin typeface="Avenir Next LT Pro" panose="020B0504020202020204" pitchFamily="34" charset="-94"/>
              </a:rPr>
              <a:t>çevrilerekarka</a:t>
            </a:r>
            <a:r>
              <a:rPr lang="tr-TR" sz="1800" b="0" i="0" u="none" strike="noStrike" baseline="0" dirty="0">
                <a:solidFill>
                  <a:srgbClr val="313131"/>
                </a:solidFill>
                <a:latin typeface="Avenir Next LT Pro" panose="020B0504020202020204" pitchFamily="34" charset="-94"/>
              </a:rPr>
              <a:t> plan siyaha kirazlar iste beyaza dönüştürülmüştür.(şekil 5 de terslenmiş siyah beyaz hali görünmektedir)</a:t>
            </a:r>
          </a:p>
          <a:p>
            <a:endParaRPr lang="tr-TR" dirty="0"/>
          </a:p>
        </p:txBody>
      </p:sp>
      <p:pic>
        <p:nvPicPr>
          <p:cNvPr id="5" name="Resim 4">
            <a:extLst>
              <a:ext uri="{FF2B5EF4-FFF2-40B4-BE49-F238E27FC236}">
                <a16:creationId xmlns:a16="http://schemas.microsoft.com/office/drawing/2014/main" id="{06B08BD1-095E-E714-23D8-C40F8E6DF066}"/>
              </a:ext>
            </a:extLst>
          </p:cNvPr>
          <p:cNvPicPr>
            <a:picLocks noChangeAspect="1"/>
          </p:cNvPicPr>
          <p:nvPr/>
        </p:nvPicPr>
        <p:blipFill>
          <a:blip r:embed="rId2"/>
          <a:stretch>
            <a:fillRect/>
          </a:stretch>
        </p:blipFill>
        <p:spPr>
          <a:xfrm>
            <a:off x="1052250" y="3819258"/>
            <a:ext cx="4886325" cy="2843213"/>
          </a:xfrm>
          <a:prstGeom prst="rect">
            <a:avLst/>
          </a:prstGeom>
        </p:spPr>
      </p:pic>
    </p:spTree>
    <p:extLst>
      <p:ext uri="{BB962C8B-B14F-4D97-AF65-F5344CB8AC3E}">
        <p14:creationId xmlns:p14="http://schemas.microsoft.com/office/powerpoint/2010/main" val="117731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E25FEC-17FA-E50C-0984-0F8B6FFCCE3A}"/>
              </a:ext>
            </a:extLst>
          </p:cNvPr>
          <p:cNvSpPr>
            <a:spLocks noGrp="1"/>
          </p:cNvSpPr>
          <p:nvPr>
            <p:ph type="title"/>
          </p:nvPr>
        </p:nvSpPr>
        <p:spPr/>
        <p:txBody>
          <a:bodyPr/>
          <a:lstStyle/>
          <a:p>
            <a:r>
              <a:rPr lang="tr-TR" dirty="0"/>
              <a:t> </a:t>
            </a:r>
          </a:p>
        </p:txBody>
      </p:sp>
      <p:sp>
        <p:nvSpPr>
          <p:cNvPr id="3" name="İçerik Yer Tutucusu 2">
            <a:extLst>
              <a:ext uri="{FF2B5EF4-FFF2-40B4-BE49-F238E27FC236}">
                <a16:creationId xmlns:a16="http://schemas.microsoft.com/office/drawing/2014/main" id="{A0065C83-8ECE-33F3-00D3-C48E2093FE09}"/>
              </a:ext>
            </a:extLst>
          </p:cNvPr>
          <p:cNvSpPr>
            <a:spLocks noGrp="1"/>
          </p:cNvSpPr>
          <p:nvPr>
            <p:ph idx="1"/>
          </p:nvPr>
        </p:nvSpPr>
        <p:spPr>
          <a:xfrm>
            <a:off x="1459685" y="-320879"/>
            <a:ext cx="8534400" cy="3615267"/>
          </a:xfrm>
        </p:spPr>
        <p:txBody>
          <a:bodyPr/>
          <a:lstStyle/>
          <a:p>
            <a:pPr algn="l"/>
            <a:endParaRPr lang="tr-TR" sz="1800" b="0" i="0" u="none" strike="noStrike" baseline="0" dirty="0">
              <a:solidFill>
                <a:srgbClr val="000000"/>
              </a:solidFill>
              <a:latin typeface="Avenir Next LT Pro" panose="020B0504020202020204" pitchFamily="34" charset="-94"/>
            </a:endParaRPr>
          </a:p>
          <a:p>
            <a:r>
              <a:rPr lang="tr-TR" sz="1800" b="0" i="0" u="none" strike="noStrike" baseline="0" dirty="0">
                <a:latin typeface="Avenir Next LT Pro" panose="020B0504020202020204" pitchFamily="34" charset="-94"/>
              </a:rPr>
              <a:t>Resim </a:t>
            </a:r>
            <a:r>
              <a:rPr lang="tr-TR" sz="1800" b="0" i="0" u="none" strike="noStrike" baseline="0" dirty="0" err="1">
                <a:latin typeface="Avenir Next LT Pro" panose="020B0504020202020204" pitchFamily="34" charset="-94"/>
              </a:rPr>
              <a:t>siyahbeyaz</a:t>
            </a:r>
            <a:r>
              <a:rPr lang="tr-TR" sz="1800" b="0" i="0" u="none" strike="noStrike" baseline="0" dirty="0">
                <a:latin typeface="Avenir Next LT Pro" panose="020B0504020202020204" pitchFamily="34" charset="-94"/>
              </a:rPr>
              <a:t> piksellere dönüştürülüp ters çevirme işlemi uygulandıktan sonra resimde bulunan belirli boyutun </a:t>
            </a:r>
            <a:r>
              <a:rPr lang="tr-TR" sz="1800" b="0" i="0" u="none" strike="noStrike" baseline="0" dirty="0" err="1">
                <a:latin typeface="Avenir Next LT Pro" panose="020B0504020202020204" pitchFamily="34" charset="-94"/>
              </a:rPr>
              <a:t>altındakigürültü</a:t>
            </a:r>
            <a:r>
              <a:rPr lang="tr-TR" sz="1800" b="0" i="0" u="none" strike="noStrike" baseline="0" dirty="0">
                <a:latin typeface="Avenir Next LT Pro" panose="020B0504020202020204" pitchFamily="34" charset="-94"/>
              </a:rPr>
              <a:t> olarak tabir edilen nesneler Matlab </a:t>
            </a:r>
            <a:r>
              <a:rPr lang="tr-TR" sz="1800" b="1" i="0" u="none" strike="noStrike" baseline="0" dirty="0" err="1">
                <a:latin typeface="Avenir Next LT Pro" panose="020B0504020202020204" pitchFamily="34" charset="-94"/>
              </a:rPr>
              <a:t>bwareaopen</a:t>
            </a:r>
            <a:r>
              <a:rPr lang="tr-TR" sz="1800" b="0" i="0" u="none" strike="noStrike" baseline="0" dirty="0" err="1">
                <a:latin typeface="Avenir Next LT Pro" panose="020B0504020202020204" pitchFamily="34" charset="-94"/>
              </a:rPr>
              <a:t>komutu</a:t>
            </a:r>
            <a:r>
              <a:rPr lang="tr-TR" sz="1800" b="0" i="0" u="none" strike="noStrike" baseline="0" dirty="0">
                <a:latin typeface="Avenir Next LT Pro" panose="020B0504020202020204" pitchFamily="34" charset="-94"/>
              </a:rPr>
              <a:t> ile kaldırılmıştır. Daha sonra program tarafından tespit </a:t>
            </a:r>
            <a:r>
              <a:rPr lang="tr-TR" sz="1800" b="0" i="0" u="none" strike="noStrike" baseline="0" dirty="0" err="1">
                <a:latin typeface="Avenir Next LT Pro" panose="020B0504020202020204" pitchFamily="34" charset="-94"/>
              </a:rPr>
              <a:t>edilenkirazların</a:t>
            </a:r>
            <a:r>
              <a:rPr lang="tr-TR" sz="1800" b="0" i="0" u="none" strike="noStrike" baseline="0" dirty="0">
                <a:latin typeface="Avenir Next LT Pro" panose="020B0504020202020204" pitchFamily="34" charset="-94"/>
              </a:rPr>
              <a:t> sınırları eşikleme yöntemi kullanılarak mavi renk ile belirlenmiş ve resimde bulunan nesne sayısı ekrana </a:t>
            </a:r>
            <a:r>
              <a:rPr lang="tr-TR" sz="1800" b="0" i="0" u="none" strike="noStrike" baseline="0" dirty="0" err="1">
                <a:latin typeface="Avenir Next LT Pro" panose="020B0504020202020204" pitchFamily="34" charset="-94"/>
              </a:rPr>
              <a:t>yansıtılmıştır.Yandaki</a:t>
            </a:r>
            <a:r>
              <a:rPr lang="tr-TR" sz="1800" b="0" i="0" u="none" strike="noStrike" baseline="0" dirty="0">
                <a:latin typeface="Avenir Next LT Pro" panose="020B0504020202020204" pitchFamily="34" charset="-94"/>
              </a:rPr>
              <a:t> Şekil 6’da siyah beyaz piksellere dönüştürülen resmin eşikleme yöntemi ile sınırlarının mavi renge dönüştürülmüş </a:t>
            </a:r>
            <a:r>
              <a:rPr lang="tr-TR" sz="1800" b="0" i="0" u="none" strike="noStrike" baseline="0" dirty="0" err="1">
                <a:latin typeface="Avenir Next LT Pro" panose="020B0504020202020204" pitchFamily="34" charset="-94"/>
              </a:rPr>
              <a:t>haligösterilmiştir</a:t>
            </a:r>
            <a:endParaRPr lang="tr-TR" dirty="0"/>
          </a:p>
        </p:txBody>
      </p:sp>
      <p:pic>
        <p:nvPicPr>
          <p:cNvPr id="5" name="Resim 4">
            <a:extLst>
              <a:ext uri="{FF2B5EF4-FFF2-40B4-BE49-F238E27FC236}">
                <a16:creationId xmlns:a16="http://schemas.microsoft.com/office/drawing/2014/main" id="{D05B7958-F558-720D-511D-C6216963480A}"/>
              </a:ext>
            </a:extLst>
          </p:cNvPr>
          <p:cNvPicPr>
            <a:picLocks noChangeAspect="1"/>
          </p:cNvPicPr>
          <p:nvPr/>
        </p:nvPicPr>
        <p:blipFill>
          <a:blip r:embed="rId2"/>
          <a:stretch>
            <a:fillRect/>
          </a:stretch>
        </p:blipFill>
        <p:spPr>
          <a:xfrm>
            <a:off x="3183710" y="3563613"/>
            <a:ext cx="5086350" cy="3007519"/>
          </a:xfrm>
          <a:prstGeom prst="rect">
            <a:avLst/>
          </a:prstGeom>
        </p:spPr>
      </p:pic>
    </p:spTree>
    <p:extLst>
      <p:ext uri="{BB962C8B-B14F-4D97-AF65-F5344CB8AC3E}">
        <p14:creationId xmlns:p14="http://schemas.microsoft.com/office/powerpoint/2010/main" val="3482301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0C430E-4DA6-2317-686D-ADC5D9E1C1C4}"/>
              </a:ext>
            </a:extLst>
          </p:cNvPr>
          <p:cNvSpPr>
            <a:spLocks noGrp="1"/>
          </p:cNvSpPr>
          <p:nvPr>
            <p:ph type="title"/>
          </p:nvPr>
        </p:nvSpPr>
        <p:spPr>
          <a:xfrm>
            <a:off x="180871" y="1039457"/>
            <a:ext cx="4617631" cy="1507067"/>
          </a:xfrm>
        </p:spPr>
        <p:txBody>
          <a:bodyPr>
            <a:normAutofit fontScale="90000"/>
          </a:bodyPr>
          <a:lstStyle/>
          <a:p>
            <a:br>
              <a:rPr lang="tr-TR" sz="1800" b="0" i="0" u="none" strike="noStrike" baseline="0" dirty="0">
                <a:solidFill>
                  <a:srgbClr val="000000"/>
                </a:solidFill>
                <a:latin typeface="Modern Love" panose="04090805081005020601" pitchFamily="82" charset="0"/>
              </a:rPr>
            </a:br>
            <a:r>
              <a:rPr lang="tr-TR" sz="4400" b="0" i="0" u="none" strike="noStrike" baseline="0" dirty="0">
                <a:solidFill>
                  <a:srgbClr val="313131"/>
                </a:solidFill>
                <a:latin typeface="Modern Love" panose="04090805081005020601" pitchFamily="82" charset="0"/>
              </a:rPr>
              <a:t>deney   sonucu;</a:t>
            </a:r>
            <a:endParaRPr lang="tr-TR" sz="4400" dirty="0"/>
          </a:p>
        </p:txBody>
      </p:sp>
      <p:sp>
        <p:nvSpPr>
          <p:cNvPr id="3" name="İçerik Yer Tutucusu 2">
            <a:extLst>
              <a:ext uri="{FF2B5EF4-FFF2-40B4-BE49-F238E27FC236}">
                <a16:creationId xmlns:a16="http://schemas.microsoft.com/office/drawing/2014/main" id="{4B9FEF52-BF7D-20FF-B71E-4D7BDE9D45A4}"/>
              </a:ext>
            </a:extLst>
          </p:cNvPr>
          <p:cNvSpPr>
            <a:spLocks noGrp="1"/>
          </p:cNvSpPr>
          <p:nvPr>
            <p:ph idx="1"/>
          </p:nvPr>
        </p:nvSpPr>
        <p:spPr>
          <a:xfrm>
            <a:off x="180871" y="2038525"/>
            <a:ext cx="9021851" cy="3873229"/>
          </a:xfrm>
        </p:spPr>
        <p:txBody>
          <a:bodyPr>
            <a:normAutofit fontScale="85000" lnSpcReduction="20000"/>
          </a:bodyPr>
          <a:lstStyle/>
          <a:p>
            <a:pPr algn="l"/>
            <a:endParaRPr lang="tr-TR" sz="1800" b="0" i="0" u="none" strike="noStrike" baseline="0" dirty="0">
              <a:solidFill>
                <a:srgbClr val="000000"/>
              </a:solidFill>
              <a:latin typeface="Avenir Next LT Pro" panose="020B0504020202020204" pitchFamily="34" charset="-94"/>
            </a:endParaRPr>
          </a:p>
          <a:p>
            <a:endParaRPr lang="tr-TR" sz="1900" b="0" i="0" u="none" strike="noStrike" baseline="0" dirty="0">
              <a:latin typeface="Avenir Next LT Pro" panose="020B0504020202020204" pitchFamily="34" charset="-94"/>
            </a:endParaRPr>
          </a:p>
          <a:p>
            <a:r>
              <a:rPr lang="tr-TR" sz="1900" b="0" i="0" u="none" strike="noStrike" baseline="0" dirty="0">
                <a:solidFill>
                  <a:srgbClr val="313131"/>
                </a:solidFill>
                <a:latin typeface="Avenir Next LT Pro" panose="020B0504020202020204" pitchFamily="34" charset="-94"/>
              </a:rPr>
              <a:t>Yapılan çalışmada, Ülkemizde yaygın olarak yetiştirilen ve en önemli ihracat ürünlerinden birisi olan kiraz meyvesinin klasik sınıflandırma yöntemleri yerine görüntü işleme teknikleri ile sınıflandırılması sağlanmıştır. Bu sayede önemli ihracat ürünlerinden biri olan kiraz meyvesinin uluslararası standartlara uygun olarak tasnif edilmesi sağlanacak ve ülke ekonomisine katkısı daha da arttırılacaktır. Yapılan çalışmada kiraz meyvesinin referans boyut değerleri isteğe göre değiştirilerek farklı boyutlarda sınıflama işlemleri de gerçekleştirilebilmektedir. Ayrıca kiraz meyvesinin sınıflandırılması için uygulanan algoritma ve filtreleme yöntemleri farklı meyvelerin sınıflandırılmasında da kullanılabilmektedir. Bu amaçla farklı meyvelere ait boyut bilgileri sisteme girilerek farklı meyvelerinde sınıflandırılması sağlanabilmektedir. Yapılan çalışma ile farklı büyüklükteki meyveler sistem tarafından başarılı bir şekilde değerlendirilerek sınıflandırılmıştır. Bu sayede kalite ve pazarlama için önemli bir etken olan sınıflandırma işlemi gerçekleştirilmiştir. Matlab programında görüntü işleme yöntemleri ile kiraz meyvesinin sınıflandırılması üzerine yapılmış bu çalışma, diğer çalışmalar iç inde bir örnek teşkil edecektir</a:t>
            </a:r>
          </a:p>
          <a:p>
            <a:endParaRPr lang="tr-TR" dirty="0"/>
          </a:p>
        </p:txBody>
      </p:sp>
    </p:spTree>
    <p:extLst>
      <p:ext uri="{BB962C8B-B14F-4D97-AF65-F5344CB8AC3E}">
        <p14:creationId xmlns:p14="http://schemas.microsoft.com/office/powerpoint/2010/main" val="78251031"/>
      </p:ext>
    </p:extLst>
  </p:cSld>
  <p:clrMapOvr>
    <a:masterClrMapping/>
  </p:clrMapOvr>
</p:sld>
</file>

<file path=ppt/theme/theme1.xml><?xml version="1.0" encoding="utf-8"?>
<a:theme xmlns:a="http://schemas.openxmlformats.org/drawingml/2006/main" name="Dilim">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112</TotalTime>
  <Words>820</Words>
  <Application>Microsoft Office PowerPoint</Application>
  <PresentationFormat>Geniş ekran</PresentationFormat>
  <Paragraphs>41</Paragraphs>
  <Slides>9</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9</vt:i4>
      </vt:variant>
    </vt:vector>
  </HeadingPairs>
  <TitlesOfParts>
    <vt:vector size="14" baseType="lpstr">
      <vt:lpstr>Avenir Next LT Pro</vt:lpstr>
      <vt:lpstr>Century Gothic</vt:lpstr>
      <vt:lpstr>Modern Love</vt:lpstr>
      <vt:lpstr>Wingdings 3</vt:lpstr>
      <vt:lpstr>Dilim</vt:lpstr>
      <vt:lpstr>   Görüntü Isleme Yöntemlerı Kullanılarak Kıraz Meyvesının Sınıflandırılması</vt:lpstr>
      <vt:lpstr> Görüntü işlemenin kiraz toplanmasındaki kullanım amacı ve kirazın ülkemizdeki önemi</vt:lpstr>
      <vt:lpstr> </vt:lpstr>
      <vt:lpstr> Materyal ve Metot  </vt:lpstr>
      <vt:lpstr> Görüntü isleme</vt:lpstr>
      <vt:lpstr> Uygulama</vt:lpstr>
      <vt:lpstr> </vt:lpstr>
      <vt:lpstr> </vt:lpstr>
      <vt:lpstr> deney   sonucu;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Isleme Yöntemlerı Kullanılarak Kıraz Meyvesının Sınıflandırılması</dc:title>
  <dc:creator>Batuhan Tayyar</dc:creator>
  <cp:lastModifiedBy>Batuhan Tayyar</cp:lastModifiedBy>
  <cp:revision>1</cp:revision>
  <dcterms:created xsi:type="dcterms:W3CDTF">2022-11-17T18:51:13Z</dcterms:created>
  <dcterms:modified xsi:type="dcterms:W3CDTF">2022-11-17T20:44:10Z</dcterms:modified>
</cp:coreProperties>
</file>