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8A87A34-81AB-432B-8DAE-1953F412C126}" type="datetimeFigureOut">
              <a:rPr lang="en-US" dirty="0"/>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8A87A34-81AB-432B-8DAE-1953F412C126}" type="datetimeFigureOut">
              <a:rPr lang="en-US" dirty="0"/>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95FFE6-B1F1-13AD-718D-84CA3CA7A699}"/>
              </a:ext>
            </a:extLst>
          </p:cNvPr>
          <p:cNvSpPr>
            <a:spLocks noGrp="1"/>
          </p:cNvSpPr>
          <p:nvPr>
            <p:ph type="ctrTitle"/>
          </p:nvPr>
        </p:nvSpPr>
        <p:spPr>
          <a:xfrm>
            <a:off x="1700212" y="796226"/>
            <a:ext cx="8791575" cy="4213035"/>
          </a:xfrm>
        </p:spPr>
        <p:txBody>
          <a:bodyPr/>
          <a:lstStyle/>
          <a:p>
            <a:pPr algn="l"/>
            <a:br>
              <a:rPr lang="tr-TR" sz="1800" b="0" i="0" u="none" strike="noStrike" baseline="0" dirty="0">
                <a:solidFill>
                  <a:srgbClr val="000000"/>
                </a:solidFill>
                <a:latin typeface="Times New Roman" panose="02020603050405020304" pitchFamily="18" charset="0"/>
              </a:rPr>
            </a:br>
            <a:r>
              <a:rPr lang="tr-TR" sz="1800" b="0" i="0" u="none" strike="noStrike" baseline="0" dirty="0">
                <a:solidFill>
                  <a:srgbClr val="000000"/>
                </a:solidFill>
                <a:latin typeface="Times New Roman" panose="02020603050405020304" pitchFamily="18" charset="0"/>
              </a:rPr>
              <a:t> </a:t>
            </a:r>
            <a:r>
              <a:rPr lang="tr-TR" sz="2800" b="1" i="0" u="none" strike="noStrike" baseline="0" dirty="0">
                <a:solidFill>
                  <a:srgbClr val="000000"/>
                </a:solidFill>
                <a:latin typeface="Times New Roman" panose="02020603050405020304" pitchFamily="18" charset="0"/>
              </a:rPr>
              <a:t>Retina kan damarlarını çıkarmak için eşikleme temelli morfolojik bir yöntem ve Görüntü işleme teknikleri ve kümeleme yöntemleri kullanılarak fındık meyvesinin tespit ve sınıflandırılması hakkında özet slayt</a:t>
            </a:r>
            <a:br>
              <a:rPr lang="tr-TR" sz="1800" b="0" i="0" u="none" strike="noStrike" baseline="0" dirty="0">
                <a:solidFill>
                  <a:srgbClr val="000000"/>
                </a:solidFill>
                <a:latin typeface="Times New Roman" panose="02020603050405020304" pitchFamily="18" charset="0"/>
              </a:rPr>
            </a:br>
            <a:endParaRPr lang="tr-TR" dirty="0"/>
          </a:p>
        </p:txBody>
      </p:sp>
      <p:sp>
        <p:nvSpPr>
          <p:cNvPr id="3" name="Alt Başlık 2">
            <a:extLst>
              <a:ext uri="{FF2B5EF4-FFF2-40B4-BE49-F238E27FC236}">
                <a16:creationId xmlns:a16="http://schemas.microsoft.com/office/drawing/2014/main" id="{3749A664-BA46-9745-A532-82B6C6D91DDF}"/>
              </a:ext>
            </a:extLst>
          </p:cNvPr>
          <p:cNvSpPr>
            <a:spLocks noGrp="1"/>
          </p:cNvSpPr>
          <p:nvPr>
            <p:ph type="subTitle" idx="1"/>
          </p:nvPr>
        </p:nvSpPr>
        <p:spPr>
          <a:xfrm>
            <a:off x="3889781" y="8098537"/>
            <a:ext cx="8791575" cy="1655762"/>
          </a:xfrm>
        </p:spPr>
        <p:txBody>
          <a:bodyPr/>
          <a:lstStyle/>
          <a:p>
            <a:endParaRPr lang="tr-TR" dirty="0"/>
          </a:p>
        </p:txBody>
      </p:sp>
    </p:spTree>
    <p:extLst>
      <p:ext uri="{BB962C8B-B14F-4D97-AF65-F5344CB8AC3E}">
        <p14:creationId xmlns:p14="http://schemas.microsoft.com/office/powerpoint/2010/main" val="710452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18BF85-D1F5-2D08-EA9A-771E6864A749}"/>
              </a:ext>
            </a:extLst>
          </p:cNvPr>
          <p:cNvSpPr>
            <a:spLocks noGrp="1"/>
          </p:cNvSpPr>
          <p:nvPr>
            <p:ph type="title"/>
          </p:nvPr>
        </p:nvSpPr>
        <p:spPr>
          <a:xfrm flipH="1" flipV="1">
            <a:off x="1095693" y="310391"/>
            <a:ext cx="45719" cy="45719"/>
          </a:xfrm>
        </p:spPr>
        <p:txBody>
          <a:bodyPr>
            <a:normAutofit fontScale="90000"/>
          </a:bodyPr>
          <a:lstStyle/>
          <a:p>
            <a:r>
              <a:rPr lang="tr-TR" dirty="0"/>
              <a:t> </a:t>
            </a:r>
          </a:p>
        </p:txBody>
      </p:sp>
      <p:sp>
        <p:nvSpPr>
          <p:cNvPr id="3" name="İçerik Yer Tutucusu 2">
            <a:extLst>
              <a:ext uri="{FF2B5EF4-FFF2-40B4-BE49-F238E27FC236}">
                <a16:creationId xmlns:a16="http://schemas.microsoft.com/office/drawing/2014/main" id="{C3D03D48-A9CC-6731-8281-C0206678CD25}"/>
              </a:ext>
            </a:extLst>
          </p:cNvPr>
          <p:cNvSpPr>
            <a:spLocks noGrp="1"/>
          </p:cNvSpPr>
          <p:nvPr>
            <p:ph idx="1"/>
          </p:nvPr>
        </p:nvSpPr>
        <p:spPr>
          <a:xfrm>
            <a:off x="797464" y="0"/>
            <a:ext cx="9905999" cy="3120705"/>
          </a:xfrm>
        </p:spPr>
        <p:txBody>
          <a:bodyPr>
            <a:normAutofit fontScale="85000" lnSpcReduction="10000"/>
          </a:bodyPr>
          <a:lstStyle/>
          <a:p>
            <a:r>
              <a:rPr lang="tr-TR" sz="1800" b="0" i="0" u="none" strike="noStrike" baseline="0" dirty="0">
                <a:solidFill>
                  <a:srgbClr val="000000"/>
                </a:solidFill>
                <a:latin typeface="Times New Roman" panose="02020603050405020304" pitchFamily="18" charset="0"/>
              </a:rPr>
              <a:t>Eşikleme işleminden sonra siyah ve beyaz renkleri içeren görüntü oluşturulmaktadır. Görüntü içerisinde, siyah bölgelerde istenmeyen beyaz noktalar, beyaz bölgelerde istenmeyen siyah noktalar bulunmaktadır. Elde edilen ikili görüntü üzerinde yer alan gürültüleri silmek amacıyla morfolojik işlem uygulanmaktadır. Morfolojik işlemde, girdi olarak verilmekte olan, ikili görüntü üzerinde yapısal element adı verilen 3x3, 5x5 vb. kare matris gezdirilmektedir. Morfolojik işlem adımında, yapısal element ve ikili görüntü değerlerindeki komşu piksel değerleri kullanılarak görüntü güncellenmektedir. Önerilen çalışmada, ikili görüntü üzerinde, aşındırma (</a:t>
            </a:r>
            <a:r>
              <a:rPr lang="tr-TR" sz="1800" b="0" i="0" u="none" strike="noStrike" baseline="0" dirty="0" err="1">
                <a:solidFill>
                  <a:srgbClr val="000000"/>
                </a:solidFill>
                <a:latin typeface="Times New Roman" panose="02020603050405020304" pitchFamily="18" charset="0"/>
              </a:rPr>
              <a:t>erosion</a:t>
            </a:r>
            <a:r>
              <a:rPr lang="tr-TR" sz="1800" b="0" i="0" u="none" strike="noStrike" baseline="0" dirty="0">
                <a:solidFill>
                  <a:srgbClr val="000000"/>
                </a:solidFill>
                <a:latin typeface="Times New Roman" panose="02020603050405020304" pitchFamily="18" charset="0"/>
              </a:rPr>
              <a:t>) ve genişleme (</a:t>
            </a:r>
            <a:r>
              <a:rPr lang="tr-TR" sz="1800" b="0" i="0" u="none" strike="noStrike" baseline="0" dirty="0" err="1">
                <a:solidFill>
                  <a:srgbClr val="000000"/>
                </a:solidFill>
                <a:latin typeface="Times New Roman" panose="02020603050405020304" pitchFamily="18" charset="0"/>
              </a:rPr>
              <a:t>dilation</a:t>
            </a:r>
            <a:r>
              <a:rPr lang="tr-TR" sz="1800" b="0" i="0" u="none" strike="noStrike" baseline="0" dirty="0">
                <a:solidFill>
                  <a:srgbClr val="000000"/>
                </a:solidFill>
                <a:latin typeface="Times New Roman" panose="02020603050405020304" pitchFamily="18" charset="0"/>
              </a:rPr>
              <a:t>) morfolojik işlemleri uygulanmaktadır. </a:t>
            </a:r>
          </a:p>
          <a:p>
            <a:r>
              <a:rPr lang="tr-TR" sz="1800" b="0" i="0" u="none" strike="noStrike" baseline="0" dirty="0">
                <a:solidFill>
                  <a:srgbClr val="000000"/>
                </a:solidFill>
                <a:latin typeface="Times New Roman" panose="02020603050405020304" pitchFamily="18" charset="0"/>
              </a:rPr>
              <a:t>Aşındırma işlemi, ikili resim üzerinde yer alan beyaz alanları daraltmak ve siyah bölgelerdeki beyazlıkları temizlemek için kullanılmaktadır. Genişleme işlemi ise, beyaz alanların sınırlarını genişletirken aynı zamanda beyaz bölgede yer alan siyah noktaları temizlemektedir. Sırasıyla denklem 5 ve denklem 6 ‘da aşındırma, genişleme işlemlerine ait matematiksel ifadeler sunulmaktadır. Denklemlerde, Y yapısal elemente ait matrisi, IM aşındırma işlemi uygulanmış ikili görüntü matrisini, aşındırma işleminden sonra genişleme işlemi uygulanmış ikili görüntü matrisini ifade etmektedir I M I </a:t>
            </a:r>
            <a:endParaRPr lang="tr-TR" dirty="0"/>
          </a:p>
        </p:txBody>
      </p:sp>
      <p:pic>
        <p:nvPicPr>
          <p:cNvPr id="5" name="Resim 4">
            <a:extLst>
              <a:ext uri="{FF2B5EF4-FFF2-40B4-BE49-F238E27FC236}">
                <a16:creationId xmlns:a16="http://schemas.microsoft.com/office/drawing/2014/main" id="{FCCCB4A0-44C6-FA99-4365-C6738084915E}"/>
              </a:ext>
            </a:extLst>
          </p:cNvPr>
          <p:cNvPicPr>
            <a:picLocks noChangeAspect="1"/>
          </p:cNvPicPr>
          <p:nvPr/>
        </p:nvPicPr>
        <p:blipFill>
          <a:blip r:embed="rId2"/>
          <a:stretch>
            <a:fillRect/>
          </a:stretch>
        </p:blipFill>
        <p:spPr>
          <a:xfrm>
            <a:off x="1118552" y="3120705"/>
            <a:ext cx="3321691" cy="1013116"/>
          </a:xfrm>
          <a:prstGeom prst="rect">
            <a:avLst/>
          </a:prstGeom>
        </p:spPr>
      </p:pic>
      <p:sp>
        <p:nvSpPr>
          <p:cNvPr id="6" name="Metin kutusu 5">
            <a:extLst>
              <a:ext uri="{FF2B5EF4-FFF2-40B4-BE49-F238E27FC236}">
                <a16:creationId xmlns:a16="http://schemas.microsoft.com/office/drawing/2014/main" id="{9E8C0673-DBB0-7871-E1BF-1687F67F6E24}"/>
              </a:ext>
            </a:extLst>
          </p:cNvPr>
          <p:cNvSpPr txBox="1"/>
          <p:nvPr/>
        </p:nvSpPr>
        <p:spPr>
          <a:xfrm>
            <a:off x="4621267" y="3257931"/>
            <a:ext cx="6260983" cy="369332"/>
          </a:xfrm>
          <a:prstGeom prst="rect">
            <a:avLst/>
          </a:prstGeom>
          <a:noFill/>
        </p:spPr>
        <p:txBody>
          <a:bodyPr wrap="square" rtlCol="0">
            <a:spAutoFit/>
          </a:bodyPr>
          <a:lstStyle/>
          <a:p>
            <a:r>
              <a:rPr lang="tr-TR" sz="1800" b="0" i="0" u="none" strike="noStrike" baseline="0" dirty="0" err="1">
                <a:solidFill>
                  <a:srgbClr val="000000"/>
                </a:solidFill>
                <a:latin typeface="Times New Roman" panose="02020603050405020304" pitchFamily="18" charset="0"/>
              </a:rPr>
              <a:t>Şekil’de</a:t>
            </a:r>
            <a:r>
              <a:rPr lang="tr-TR" sz="1800" b="0" i="0" u="none" strike="noStrike" baseline="0" dirty="0">
                <a:solidFill>
                  <a:srgbClr val="000000"/>
                </a:solidFill>
                <a:latin typeface="Times New Roman" panose="02020603050405020304" pitchFamily="18" charset="0"/>
              </a:rPr>
              <a:t> kameradan alınan ham görüntü gösterilmektedir. </a:t>
            </a:r>
            <a:endParaRPr lang="tr-TR" dirty="0"/>
          </a:p>
        </p:txBody>
      </p:sp>
      <p:pic>
        <p:nvPicPr>
          <p:cNvPr id="8" name="Resim 7">
            <a:extLst>
              <a:ext uri="{FF2B5EF4-FFF2-40B4-BE49-F238E27FC236}">
                <a16:creationId xmlns:a16="http://schemas.microsoft.com/office/drawing/2014/main" id="{D2A2EB5E-701F-26B6-6932-5451BD752D4E}"/>
              </a:ext>
            </a:extLst>
          </p:cNvPr>
          <p:cNvPicPr>
            <a:picLocks noChangeAspect="1"/>
          </p:cNvPicPr>
          <p:nvPr/>
        </p:nvPicPr>
        <p:blipFill>
          <a:blip r:embed="rId3"/>
          <a:stretch>
            <a:fillRect/>
          </a:stretch>
        </p:blipFill>
        <p:spPr>
          <a:xfrm>
            <a:off x="6900188" y="3824416"/>
            <a:ext cx="1703140" cy="2715151"/>
          </a:xfrm>
          <a:prstGeom prst="rect">
            <a:avLst/>
          </a:prstGeom>
        </p:spPr>
      </p:pic>
    </p:spTree>
    <p:extLst>
      <p:ext uri="{BB962C8B-B14F-4D97-AF65-F5344CB8AC3E}">
        <p14:creationId xmlns:p14="http://schemas.microsoft.com/office/powerpoint/2010/main" val="175417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0D709F-25A3-7B9D-AFD7-9E402BE7765C}"/>
              </a:ext>
            </a:extLst>
          </p:cNvPr>
          <p:cNvSpPr>
            <a:spLocks noGrp="1"/>
          </p:cNvSpPr>
          <p:nvPr>
            <p:ph type="title"/>
          </p:nvPr>
        </p:nvSpPr>
        <p:spPr>
          <a:xfrm>
            <a:off x="1980312" y="366848"/>
            <a:ext cx="8069699" cy="1445174"/>
          </a:xfrm>
        </p:spPr>
        <p:txBody>
          <a:bodyPr/>
          <a:lstStyle/>
          <a:p>
            <a:r>
              <a:rPr lang="tr-TR" dirty="0"/>
              <a:t> </a:t>
            </a:r>
          </a:p>
        </p:txBody>
      </p:sp>
      <p:sp>
        <p:nvSpPr>
          <p:cNvPr id="3" name="İçerik Yer Tutucusu 2">
            <a:extLst>
              <a:ext uri="{FF2B5EF4-FFF2-40B4-BE49-F238E27FC236}">
                <a16:creationId xmlns:a16="http://schemas.microsoft.com/office/drawing/2014/main" id="{5C392F06-D0CB-9B7B-70FC-ACCC20DA64F7}"/>
              </a:ext>
            </a:extLst>
          </p:cNvPr>
          <p:cNvSpPr>
            <a:spLocks noGrp="1"/>
          </p:cNvSpPr>
          <p:nvPr>
            <p:ph idx="1"/>
          </p:nvPr>
        </p:nvSpPr>
        <p:spPr>
          <a:xfrm>
            <a:off x="923299" y="0"/>
            <a:ext cx="9905999" cy="1149292"/>
          </a:xfrm>
        </p:spPr>
        <p:txBody>
          <a:bodyPr/>
          <a:lstStyle/>
          <a:p>
            <a:r>
              <a:rPr lang="tr-TR" sz="1800" b="0" i="0" u="none" strike="noStrike" baseline="0" dirty="0">
                <a:solidFill>
                  <a:srgbClr val="000000"/>
                </a:solidFill>
                <a:latin typeface="Times New Roman" panose="02020603050405020304" pitchFamily="18" charset="0"/>
              </a:rPr>
              <a:t>Şekil 4’te ise, filtreleme, grileştirme, eşikleme ve morfolojik işlemlerin kameradan alınan ham görüntüye uygulanması sonucunda oluşan görüntü sunulmaktadır. Elde edilen görüntü ile ortam da bulunan nesnelere ait kenarların belirlenmekte ve özellik çıkarımı için hazır duruma getirilmektedir.</a:t>
            </a:r>
            <a:endParaRPr lang="tr-TR" dirty="0"/>
          </a:p>
        </p:txBody>
      </p:sp>
      <p:pic>
        <p:nvPicPr>
          <p:cNvPr id="5" name="Resim 4">
            <a:extLst>
              <a:ext uri="{FF2B5EF4-FFF2-40B4-BE49-F238E27FC236}">
                <a16:creationId xmlns:a16="http://schemas.microsoft.com/office/drawing/2014/main" id="{96A4D155-BC64-C36E-D73A-B2E83990CAB8}"/>
              </a:ext>
            </a:extLst>
          </p:cNvPr>
          <p:cNvPicPr>
            <a:picLocks noChangeAspect="1"/>
          </p:cNvPicPr>
          <p:nvPr/>
        </p:nvPicPr>
        <p:blipFill>
          <a:blip r:embed="rId2"/>
          <a:stretch>
            <a:fillRect/>
          </a:stretch>
        </p:blipFill>
        <p:spPr>
          <a:xfrm>
            <a:off x="9557114" y="1089435"/>
            <a:ext cx="1964182" cy="3152862"/>
          </a:xfrm>
          <a:prstGeom prst="rect">
            <a:avLst/>
          </a:prstGeom>
        </p:spPr>
      </p:pic>
      <p:sp>
        <p:nvSpPr>
          <p:cNvPr id="6" name="Metin kutusu 5">
            <a:extLst>
              <a:ext uri="{FF2B5EF4-FFF2-40B4-BE49-F238E27FC236}">
                <a16:creationId xmlns:a16="http://schemas.microsoft.com/office/drawing/2014/main" id="{900DB72E-92C7-85DC-4A9B-3074C9C33248}"/>
              </a:ext>
            </a:extLst>
          </p:cNvPr>
          <p:cNvSpPr txBox="1"/>
          <p:nvPr/>
        </p:nvSpPr>
        <p:spPr>
          <a:xfrm>
            <a:off x="1085865" y="1070390"/>
            <a:ext cx="5935720" cy="5632311"/>
          </a:xfrm>
          <a:prstGeom prst="rect">
            <a:avLst/>
          </a:prstGeom>
          <a:noFill/>
        </p:spPr>
        <p:txBody>
          <a:bodyPr wrap="square" rtlCol="0">
            <a:spAutoFit/>
          </a:bodyPr>
          <a:lstStyle/>
          <a:p>
            <a:r>
              <a:rPr lang="tr-TR" sz="1800" b="1" i="0" u="none" strike="noStrike" baseline="0" dirty="0">
                <a:solidFill>
                  <a:srgbClr val="000000"/>
                </a:solidFill>
                <a:latin typeface="Times New Roman" panose="02020603050405020304" pitchFamily="18" charset="0"/>
              </a:rPr>
              <a:t>Nesne bulma ve özellik çıkarımı işlemi aşaması:</a:t>
            </a:r>
          </a:p>
          <a:p>
            <a:r>
              <a:rPr lang="tr-TR" sz="1800" b="0" i="0" u="none" strike="noStrike" baseline="0" dirty="0">
                <a:solidFill>
                  <a:srgbClr val="000000"/>
                </a:solidFill>
                <a:latin typeface="Times New Roman" panose="02020603050405020304" pitchFamily="18" charset="0"/>
              </a:rPr>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 </a:t>
            </a:r>
          </a:p>
          <a:p>
            <a:r>
              <a:rPr lang="tr-TR" sz="1800" b="0" i="0" u="none" strike="noStrike" baseline="0" dirty="0">
                <a:solidFill>
                  <a:srgbClr val="000000"/>
                </a:solidFill>
                <a:latin typeface="Times New Roman" panose="02020603050405020304" pitchFamily="18" charset="0"/>
              </a:rPr>
              <a:t>Görüntü ön işleme sonunda elde edilen ikili resimde her bir nesneye ait dış hatlar, Suzuki ve </a:t>
            </a:r>
            <a:r>
              <a:rPr lang="tr-TR" sz="1800" b="0" i="0" u="none" strike="noStrike" baseline="0" dirty="0" err="1">
                <a:solidFill>
                  <a:srgbClr val="000000"/>
                </a:solidFill>
                <a:latin typeface="Times New Roman" panose="02020603050405020304" pitchFamily="18" charset="0"/>
              </a:rPr>
              <a:t>Abe</a:t>
            </a:r>
            <a:r>
              <a:rPr lang="tr-TR" sz="1800" b="0" i="0" u="none" strike="noStrike" baseline="0" dirty="0">
                <a:solidFill>
                  <a:srgbClr val="000000"/>
                </a:solidFill>
                <a:latin typeface="Times New Roman" panose="02020603050405020304" pitchFamily="18" charset="0"/>
              </a:rPr>
              <a:t> tarafından 1985 yılında geliştirilmiş olan algoritma kullanılarak bulunmuştur. </a:t>
            </a:r>
          </a:p>
          <a:p>
            <a:r>
              <a:rPr lang="tr-TR" sz="1800" b="0" i="0" u="none" strike="noStrike" baseline="0" dirty="0">
                <a:solidFill>
                  <a:srgbClr val="000000"/>
                </a:solidFill>
                <a:latin typeface="Times New Roman" panose="02020603050405020304" pitchFamily="18" charset="0"/>
              </a:rPr>
              <a:t>Her bir nesneye ait dış hatlar ve nesne numaraları belirlendikten sonra, nesnenin alanını hesaplamak için moment alma işlemi gerçekleştirilmektedir. Denklem 7’de moment alma işlemini gösteren genel formül sunulmaktadır. Denklem 7’de G(</a:t>
            </a:r>
            <a:r>
              <a:rPr lang="tr-TR" sz="1800" b="0" i="0" u="none" strike="noStrike" baseline="0" dirty="0" err="1">
                <a:solidFill>
                  <a:srgbClr val="000000"/>
                </a:solidFill>
                <a:latin typeface="Times New Roman" panose="02020603050405020304" pitchFamily="18" charset="0"/>
              </a:rPr>
              <a:t>x,y</a:t>
            </a:r>
            <a:r>
              <a:rPr lang="tr-TR" sz="1800" b="0" i="0" u="none" strike="noStrike" baseline="0" dirty="0">
                <a:solidFill>
                  <a:srgbClr val="000000"/>
                </a:solidFill>
                <a:latin typeface="Times New Roman" panose="02020603050405020304" pitchFamily="18" charset="0"/>
              </a:rPr>
              <a:t>), momenti alınacak ikili görüntüyü, </a:t>
            </a:r>
            <a:r>
              <a:rPr lang="tr-TR" sz="1800" b="0" i="0" u="none" strike="noStrike" baseline="0" dirty="0" err="1">
                <a:solidFill>
                  <a:srgbClr val="000000"/>
                </a:solidFill>
                <a:latin typeface="Times New Roman" panose="02020603050405020304" pitchFamily="18" charset="0"/>
              </a:rPr>
              <a:t>mpq</a:t>
            </a:r>
            <a:r>
              <a:rPr lang="tr-TR" sz="1800" b="0" i="0" u="none" strike="noStrike" baseline="0" dirty="0">
                <a:solidFill>
                  <a:srgbClr val="000000"/>
                </a:solidFill>
                <a:latin typeface="Times New Roman" panose="02020603050405020304" pitchFamily="18" charset="0"/>
              </a:rPr>
              <a:t> momenti, p ve q değerleri ise, momentin derecesini belirlemektedir. Denklemde yer alan x ve y değerleri, görüntüyü oluşturan matristeki satır ve sütunları ifade etmektedir. </a:t>
            </a:r>
            <a:endParaRPr lang="tr-TR" dirty="0"/>
          </a:p>
        </p:txBody>
      </p:sp>
      <p:pic>
        <p:nvPicPr>
          <p:cNvPr id="8" name="Resim 7">
            <a:extLst>
              <a:ext uri="{FF2B5EF4-FFF2-40B4-BE49-F238E27FC236}">
                <a16:creationId xmlns:a16="http://schemas.microsoft.com/office/drawing/2014/main" id="{E791F140-6387-2618-3775-352575319EB7}"/>
              </a:ext>
            </a:extLst>
          </p:cNvPr>
          <p:cNvPicPr>
            <a:picLocks noChangeAspect="1"/>
          </p:cNvPicPr>
          <p:nvPr/>
        </p:nvPicPr>
        <p:blipFill>
          <a:blip r:embed="rId3"/>
          <a:stretch>
            <a:fillRect/>
          </a:stretch>
        </p:blipFill>
        <p:spPr>
          <a:xfrm>
            <a:off x="6509857" y="5768565"/>
            <a:ext cx="4409885" cy="632059"/>
          </a:xfrm>
          <a:prstGeom prst="rect">
            <a:avLst/>
          </a:prstGeom>
        </p:spPr>
      </p:pic>
    </p:spTree>
    <p:extLst>
      <p:ext uri="{BB962C8B-B14F-4D97-AF65-F5344CB8AC3E}">
        <p14:creationId xmlns:p14="http://schemas.microsoft.com/office/powerpoint/2010/main" val="1753706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2B8CAD-06CF-C3C0-383B-2625C5837A08}"/>
              </a:ext>
            </a:extLst>
          </p:cNvPr>
          <p:cNvSpPr>
            <a:spLocks noGrp="1"/>
          </p:cNvSpPr>
          <p:nvPr>
            <p:ph type="title"/>
          </p:nvPr>
        </p:nvSpPr>
        <p:spPr>
          <a:xfrm>
            <a:off x="998799" y="0"/>
            <a:ext cx="3036305" cy="448281"/>
          </a:xfrm>
        </p:spPr>
        <p:txBody>
          <a:bodyPr>
            <a:noAutofit/>
          </a:bodyPr>
          <a:lstStyle/>
          <a:p>
            <a:r>
              <a:rPr lang="tr-TR" sz="2400" b="0" i="0" u="none" strike="noStrike" baseline="0" dirty="0"/>
              <a:t>DENEYSEL ÇALIŞMA </a:t>
            </a:r>
            <a:endParaRPr lang="tr-TR" sz="2400" dirty="0"/>
          </a:p>
        </p:txBody>
      </p:sp>
      <p:sp>
        <p:nvSpPr>
          <p:cNvPr id="3" name="İçerik Yer Tutucusu 2">
            <a:extLst>
              <a:ext uri="{FF2B5EF4-FFF2-40B4-BE49-F238E27FC236}">
                <a16:creationId xmlns:a16="http://schemas.microsoft.com/office/drawing/2014/main" id="{76D376AF-F766-37EA-6B07-7A8A3819643B}"/>
              </a:ext>
            </a:extLst>
          </p:cNvPr>
          <p:cNvSpPr>
            <a:spLocks noGrp="1"/>
          </p:cNvSpPr>
          <p:nvPr>
            <p:ph idx="1"/>
          </p:nvPr>
        </p:nvSpPr>
        <p:spPr>
          <a:xfrm>
            <a:off x="931687" y="328408"/>
            <a:ext cx="9905999" cy="1643005"/>
          </a:xfrm>
        </p:spPr>
        <p:txBody>
          <a:bodyPr>
            <a:normAutofit/>
          </a:bodyPr>
          <a:lstStyle/>
          <a:p>
            <a:r>
              <a:rPr lang="tr-TR" sz="1400" b="0" i="0" u="none" strike="noStrike" baseline="0" dirty="0">
                <a:solidFill>
                  <a:srgbClr val="000000"/>
                </a:solidFill>
                <a:latin typeface="Times New Roman" panose="02020603050405020304" pitchFamily="18" charset="0"/>
              </a:rPr>
              <a:t>Önerilen yöntem ile ortamda bulunan fındıkların tespit edilerek kümelenmesine yönelik deneysel çalışma yapılmaktadır. Çalışmada 1.3 Megapiksel CMOS, 640 x 480 çözünürlükteki </a:t>
            </a:r>
            <a:r>
              <a:rPr lang="tr-TR" sz="1400" b="0" i="0" u="none" strike="noStrike" baseline="0" dirty="0" err="1">
                <a:solidFill>
                  <a:srgbClr val="000000"/>
                </a:solidFill>
                <a:latin typeface="Times New Roman" panose="02020603050405020304" pitchFamily="18" charset="0"/>
              </a:rPr>
              <a:t>Logitech</a:t>
            </a:r>
            <a:r>
              <a:rPr lang="tr-TR" sz="1400" b="0" i="0" u="none" strike="noStrike" baseline="0" dirty="0">
                <a:solidFill>
                  <a:srgbClr val="000000"/>
                </a:solidFill>
                <a:latin typeface="Times New Roman" panose="02020603050405020304" pitchFamily="18" charset="0"/>
              </a:rPr>
              <a:t> C110 USB kamera kullanılarak görüntüler alınmaktadır. Alınan görüntüler, Ubuntu 12.04 işletim sistemine sahip bir bilgisayar üzerinde işlenmektedir. Görüntülerin işlenmesi ve sınıflandırılması aşamalarında </a:t>
            </a:r>
            <a:r>
              <a:rPr lang="tr-TR" sz="1400" b="0" i="0" u="none" strike="noStrike" baseline="0" dirty="0" err="1">
                <a:solidFill>
                  <a:srgbClr val="000000"/>
                </a:solidFill>
                <a:latin typeface="Times New Roman" panose="02020603050405020304" pitchFamily="18" charset="0"/>
              </a:rPr>
              <a:t>OpenCV</a:t>
            </a:r>
            <a:r>
              <a:rPr lang="tr-TR" sz="1400" b="0" i="0" u="none" strike="noStrike" baseline="0" dirty="0">
                <a:solidFill>
                  <a:srgbClr val="000000"/>
                </a:solidFill>
                <a:latin typeface="Times New Roman" panose="02020603050405020304" pitchFamily="18" charset="0"/>
              </a:rPr>
              <a:t> Kütüphanesi ve </a:t>
            </a:r>
            <a:r>
              <a:rPr lang="tr-TR" sz="1400" b="0" i="0" u="none" strike="noStrike" baseline="0" dirty="0" err="1">
                <a:solidFill>
                  <a:srgbClr val="000000"/>
                </a:solidFill>
                <a:latin typeface="Times New Roman" panose="02020603050405020304" pitchFamily="18" charset="0"/>
              </a:rPr>
              <a:t>Weka</a:t>
            </a:r>
            <a:r>
              <a:rPr lang="tr-TR" sz="1400" b="0" i="0" u="none" strike="noStrike" baseline="0" dirty="0">
                <a:solidFill>
                  <a:srgbClr val="000000"/>
                </a:solidFill>
                <a:latin typeface="Times New Roman" panose="02020603050405020304" pitchFamily="18" charset="0"/>
              </a:rPr>
              <a:t> yazılımları kullanılmaktadır. Şekil 6’da deneysel çalışmadan alınan örnek bir görüntü sunulmaktadır. Şekil 6 (a)’da kameradan alınan görüntüye ait ilgilenilen kısım sunulmaktadır. Kameradan alınan ham görüntüde, çalışma alanı dışında kalan dörtgenin bulunduğu alan kesilmiştir. </a:t>
            </a:r>
            <a:endParaRPr lang="tr-TR" sz="1400" dirty="0"/>
          </a:p>
        </p:txBody>
      </p:sp>
      <p:pic>
        <p:nvPicPr>
          <p:cNvPr id="5" name="Resim 4">
            <a:extLst>
              <a:ext uri="{FF2B5EF4-FFF2-40B4-BE49-F238E27FC236}">
                <a16:creationId xmlns:a16="http://schemas.microsoft.com/office/drawing/2014/main" id="{CBF8F0E9-A23E-D9A4-472D-C1A1D5487D7C}"/>
              </a:ext>
            </a:extLst>
          </p:cNvPr>
          <p:cNvPicPr>
            <a:picLocks noChangeAspect="1"/>
          </p:cNvPicPr>
          <p:nvPr/>
        </p:nvPicPr>
        <p:blipFill>
          <a:blip r:embed="rId2"/>
          <a:stretch>
            <a:fillRect/>
          </a:stretch>
        </p:blipFill>
        <p:spPr>
          <a:xfrm>
            <a:off x="3509577" y="1971413"/>
            <a:ext cx="4750218" cy="2438527"/>
          </a:xfrm>
          <a:prstGeom prst="rect">
            <a:avLst/>
          </a:prstGeom>
        </p:spPr>
      </p:pic>
      <p:sp>
        <p:nvSpPr>
          <p:cNvPr id="6" name="Metin kutusu 5">
            <a:extLst>
              <a:ext uri="{FF2B5EF4-FFF2-40B4-BE49-F238E27FC236}">
                <a16:creationId xmlns:a16="http://schemas.microsoft.com/office/drawing/2014/main" id="{BE19C194-3728-D750-F171-28D4AE920F95}"/>
              </a:ext>
            </a:extLst>
          </p:cNvPr>
          <p:cNvSpPr txBox="1"/>
          <p:nvPr/>
        </p:nvSpPr>
        <p:spPr>
          <a:xfrm>
            <a:off x="1872143" y="4517472"/>
            <a:ext cx="8447713" cy="923330"/>
          </a:xfrm>
          <a:prstGeom prst="rect">
            <a:avLst/>
          </a:prstGeom>
          <a:noFill/>
        </p:spPr>
        <p:txBody>
          <a:bodyPr wrap="square" rtlCol="0">
            <a:spAutoFit/>
          </a:bodyPr>
          <a:lstStyle/>
          <a:p>
            <a:r>
              <a:rPr lang="tr-TR" sz="1800" b="0" i="0" u="none" strike="noStrike" baseline="0" dirty="0">
                <a:solidFill>
                  <a:srgbClr val="000000"/>
                </a:solidFill>
                <a:latin typeface="Times New Roman" panose="02020603050405020304" pitchFamily="18" charset="0"/>
              </a:rPr>
              <a:t>Şekil: Deneysel çalışmadan alınan örnek görüntü, (a) Kameradan alınan görüntü, (b) Ön işleme aşamasından sonra elde edilen görüntü, (c) Nesne bulma ve özellik çıkarım işleminde elde edilen görüntü.</a:t>
            </a:r>
            <a:endParaRPr lang="tr-TR" dirty="0"/>
          </a:p>
        </p:txBody>
      </p:sp>
    </p:spTree>
    <p:extLst>
      <p:ext uri="{BB962C8B-B14F-4D97-AF65-F5344CB8AC3E}">
        <p14:creationId xmlns:p14="http://schemas.microsoft.com/office/powerpoint/2010/main" val="1756219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4F47B7-2F3E-897A-19C6-D8F9A82B86CA}"/>
              </a:ext>
            </a:extLst>
          </p:cNvPr>
          <p:cNvSpPr>
            <a:spLocks noGrp="1"/>
          </p:cNvSpPr>
          <p:nvPr>
            <p:ph type="title"/>
          </p:nvPr>
        </p:nvSpPr>
        <p:spPr>
          <a:xfrm flipH="1" flipV="1">
            <a:off x="1118552" y="7233657"/>
            <a:ext cx="45719" cy="45719"/>
          </a:xfrm>
        </p:spPr>
        <p:txBody>
          <a:bodyPr>
            <a:normAutofit fontScale="90000"/>
          </a:bodyPr>
          <a:lstStyle/>
          <a:p>
            <a:r>
              <a:rPr lang="tr-TR" dirty="0"/>
              <a:t> </a:t>
            </a:r>
          </a:p>
        </p:txBody>
      </p:sp>
      <p:sp>
        <p:nvSpPr>
          <p:cNvPr id="3" name="İçerik Yer Tutucusu 2">
            <a:extLst>
              <a:ext uri="{FF2B5EF4-FFF2-40B4-BE49-F238E27FC236}">
                <a16:creationId xmlns:a16="http://schemas.microsoft.com/office/drawing/2014/main" id="{03F19C15-D734-13F5-FCD0-CB9965758C48}"/>
              </a:ext>
            </a:extLst>
          </p:cNvPr>
          <p:cNvSpPr>
            <a:spLocks noGrp="1"/>
          </p:cNvSpPr>
          <p:nvPr>
            <p:ph idx="1"/>
          </p:nvPr>
        </p:nvSpPr>
        <p:spPr>
          <a:xfrm>
            <a:off x="948466" y="294852"/>
            <a:ext cx="9905999" cy="6563148"/>
          </a:xfrm>
        </p:spPr>
        <p:txBody>
          <a:bodyPr>
            <a:normAutofit fontScale="85000" lnSpcReduction="20000"/>
          </a:bodyPr>
          <a:lstStyle/>
          <a:p>
            <a:r>
              <a:rPr lang="tr-TR" sz="1800" b="0" i="0" u="none" strike="noStrike" baseline="0" dirty="0">
                <a:solidFill>
                  <a:srgbClr val="000000"/>
                </a:solidFill>
                <a:latin typeface="Times New Roman" panose="02020603050405020304" pitchFamily="18" charset="0"/>
              </a:rPr>
              <a:t>Bu işlemden sonra görüntü ön işleme aşamasına geçilmektedir. Görüntü ön işleme aşamasında, resim üzerinde filtreleme, grileştirme, </a:t>
            </a:r>
            <a:r>
              <a:rPr lang="tr-TR" sz="1800" b="0" i="0" u="none" strike="noStrike" baseline="0" dirty="0" err="1">
                <a:solidFill>
                  <a:srgbClr val="000000"/>
                </a:solidFill>
                <a:latin typeface="Times New Roman" panose="02020603050405020304" pitchFamily="18" charset="0"/>
              </a:rPr>
              <a:t>eşikleşme</a:t>
            </a:r>
            <a:r>
              <a:rPr lang="tr-TR" sz="1800" b="0" i="0" u="none" strike="noStrike" baseline="0" dirty="0">
                <a:solidFill>
                  <a:srgbClr val="000000"/>
                </a:solidFill>
                <a:latin typeface="Times New Roman" panose="02020603050405020304" pitchFamily="18" charset="0"/>
              </a:rPr>
              <a:t> ve morfolojik işlem uygulanmaktadır. Bu işlem basamakları sonucunda elde edilen görüntü Şekil 6 (b)’de sunulmaktadır. Bu görüntü nesne bulma ve özellik belirleme aşamasına girdi olarak verilmektedir. Ortamda bulunan ve ilgilenilen nesnelerin dış hatları belirlenmektedir. Çalışmada kullanılacak alan, çap, yarıçap ve merkez noktasına ait koordinatlar elde edilmektedir. Şekil 6 (c)’de ortamda bulunan nesnelerin dış hatları ve indis numaraları sunulmaktadır. </a:t>
            </a:r>
          </a:p>
          <a:p>
            <a:r>
              <a:rPr lang="tr-TR" sz="1800" b="0" i="0" u="none" strike="noStrike" baseline="0" dirty="0">
                <a:solidFill>
                  <a:srgbClr val="000000"/>
                </a:solidFill>
                <a:latin typeface="Times New Roman" panose="02020603050405020304" pitchFamily="18" charset="0"/>
              </a:rPr>
              <a:t>Ortalama tabanlı ve K-</a:t>
            </a:r>
            <a:r>
              <a:rPr lang="tr-TR" sz="1800" b="0" i="0" u="none" strike="noStrike" baseline="0" dirty="0" err="1">
                <a:solidFill>
                  <a:srgbClr val="000000"/>
                </a:solidFill>
                <a:latin typeface="Times New Roman" panose="02020603050405020304" pitchFamily="18" charset="0"/>
              </a:rPr>
              <a:t>means</a:t>
            </a:r>
            <a:r>
              <a:rPr lang="tr-TR" sz="1800" b="0" i="0" u="none" strike="noStrike" baseline="0" dirty="0">
                <a:solidFill>
                  <a:srgbClr val="000000"/>
                </a:solidFill>
                <a:latin typeface="Times New Roman" panose="02020603050405020304" pitchFamily="18" charset="0"/>
              </a:rPr>
              <a:t> algoritmasına göre kümeleme işleminde, piksel cinsinden bulunan alan değerleri kullanılarak küme merkezleri elde edilmektedir. Küme merkezleri elde edilirken çalışma ortamına 150 adet fındık yerleştirilerek bilgi </a:t>
            </a:r>
            <a:r>
              <a:rPr lang="tr-TR" sz="1800" b="0" i="0" u="none" strike="noStrike" baseline="0" dirty="0" err="1">
                <a:solidFill>
                  <a:srgbClr val="000000"/>
                </a:solidFill>
                <a:latin typeface="Times New Roman" panose="02020603050405020304" pitchFamily="18" charset="0"/>
              </a:rPr>
              <a:t>veritabanı</a:t>
            </a:r>
            <a:r>
              <a:rPr lang="tr-TR" sz="1800" b="0" i="0" u="none" strike="noStrike" baseline="0" dirty="0">
                <a:solidFill>
                  <a:srgbClr val="000000"/>
                </a:solidFill>
                <a:latin typeface="Times New Roman" panose="02020603050405020304" pitchFamily="18" charset="0"/>
              </a:rPr>
              <a:t> oluşturulmaktadır. Ortalama tabanlı ve K-</a:t>
            </a:r>
            <a:r>
              <a:rPr lang="tr-TR" sz="1800" b="0" i="0" u="none" strike="noStrike" baseline="0" dirty="0" err="1">
                <a:solidFill>
                  <a:srgbClr val="000000"/>
                </a:solidFill>
                <a:latin typeface="Times New Roman" panose="02020603050405020304" pitchFamily="18" charset="0"/>
              </a:rPr>
              <a:t>means</a:t>
            </a:r>
            <a:r>
              <a:rPr lang="tr-TR" sz="1800" b="0" i="0" u="none" strike="noStrike" baseline="0" dirty="0">
                <a:solidFill>
                  <a:srgbClr val="000000"/>
                </a:solidFill>
                <a:latin typeface="Times New Roman" panose="02020603050405020304" pitchFamily="18" charset="0"/>
              </a:rPr>
              <a:t> algoritmaları kullanılarak elde edilen küme merkezleri tablo 1’de sunulmaktadır. Örnek çalışmada ortamda bulunan 25 adet fındık önerilen yöntem kullanılarak %100 başarım oranı ile tespit edilmektedir. Ayrıca, çalışmanın yöntem kısmında sunulan kümeleme metotlarına göre fındıklar ayrıştırılmaktadır. Deneysel çalışmada, ortalama tabanlı yöntem kullanılarak 3 adet küçük, 12 adet orta ve 10 adet büyük sınıf fındık bulunmaktadır. K-</a:t>
            </a:r>
            <a:r>
              <a:rPr lang="tr-TR" sz="1800" b="0" i="0" u="none" strike="noStrike" baseline="0" dirty="0" err="1">
                <a:solidFill>
                  <a:srgbClr val="000000"/>
                </a:solidFill>
                <a:latin typeface="Times New Roman" panose="02020603050405020304" pitchFamily="18" charset="0"/>
              </a:rPr>
              <a:t>means</a:t>
            </a:r>
            <a:r>
              <a:rPr lang="tr-TR" sz="1800" b="0" i="0" u="none" strike="noStrike" baseline="0" dirty="0">
                <a:solidFill>
                  <a:srgbClr val="000000"/>
                </a:solidFill>
                <a:latin typeface="Times New Roman" panose="02020603050405020304" pitchFamily="18" charset="0"/>
              </a:rPr>
              <a:t> algoritması kullanılarak yapılan kümelemede 3 adet küçük, 10 adet orta, 12 adet büyük fındık tespit edilmektedir. </a:t>
            </a:r>
          </a:p>
          <a:p>
            <a:r>
              <a:rPr lang="tr-TR" sz="1800" b="0" i="0" u="none" strike="noStrike" baseline="0" dirty="0">
                <a:solidFill>
                  <a:srgbClr val="000000"/>
                </a:solidFill>
                <a:latin typeface="Times New Roman" panose="02020603050405020304" pitchFamily="18" charset="0"/>
              </a:rPr>
              <a:t>Tablo 2’de örnek çalışmada elde edilen bazı veriler sunulmaktadır. Bulunan fındıkların indis numarası, piksel cinsinden görüntü düzleminde kaplamış oldukları alan, mm2 cinsinden hesaplanan alan, ortalama tabanlı yöntem ve K-</a:t>
            </a:r>
            <a:r>
              <a:rPr lang="tr-TR" sz="1800" b="0" i="0" u="none" strike="noStrike" baseline="0" dirty="0" err="1">
                <a:solidFill>
                  <a:srgbClr val="000000"/>
                </a:solidFill>
                <a:latin typeface="Times New Roman" panose="02020603050405020304" pitchFamily="18" charset="0"/>
              </a:rPr>
              <a:t>means</a:t>
            </a:r>
            <a:r>
              <a:rPr lang="tr-TR" sz="1800" b="0" i="0" u="none" strike="noStrike" baseline="0" dirty="0">
                <a:solidFill>
                  <a:srgbClr val="000000"/>
                </a:solidFill>
                <a:latin typeface="Times New Roman" panose="02020603050405020304" pitchFamily="18" charset="0"/>
              </a:rPr>
              <a:t> algoritması kullanılarak hangi fındığın hangi kümeye girdiğini gösteren bilgiler sunulmaktadır. Sunulan örnek çalışmada, iki yöntem ile kümelemenin %92 oranda benzerlik gösterdiği gözlenmektedir. </a:t>
            </a:r>
          </a:p>
          <a:p>
            <a:r>
              <a:rPr lang="tr-TR" sz="1800" b="0" i="0" u="none" strike="noStrike" baseline="0" dirty="0">
                <a:solidFill>
                  <a:srgbClr val="000000"/>
                </a:solidFill>
                <a:latin typeface="Times New Roman" panose="02020603050405020304" pitchFamily="18" charset="0"/>
              </a:rPr>
              <a:t>Tablo 3’te deneysel çalışma ortamına farklı sayıda fındıklar yerleştirilerek kümeleme işlemi gerçekleştirilmekte ve elde edilen sonuçlar özet halinde sunulmaktadır. Ortama yerleştirilen fındıkların görüntü işleme tekniği kullanılarak %100 oranında tespit edildiği gözlenmiştir. K-</a:t>
            </a:r>
            <a:r>
              <a:rPr lang="tr-TR" sz="1800" b="0" i="0" u="none" strike="noStrike" baseline="0" dirty="0" err="1">
                <a:solidFill>
                  <a:srgbClr val="000000"/>
                </a:solidFill>
                <a:latin typeface="Times New Roman" panose="02020603050405020304" pitchFamily="18" charset="0"/>
              </a:rPr>
              <a:t>means</a:t>
            </a:r>
            <a:r>
              <a:rPr lang="tr-TR" sz="1800" b="0" i="0" u="none" strike="noStrike" baseline="0" dirty="0">
                <a:solidFill>
                  <a:srgbClr val="000000"/>
                </a:solidFill>
                <a:latin typeface="Times New Roman" panose="02020603050405020304" pitchFamily="18" charset="0"/>
              </a:rPr>
              <a:t> ve ortalama tabanlı kümeleme yöntemleri kullanılarak yapılan sınıflama sonuçlarındaki benzeşen fındık sayısı ve iki yöntemin benzerlik oranları tablo 3’te sunulmaktadır. </a:t>
            </a:r>
          </a:p>
          <a:p>
            <a:r>
              <a:rPr lang="tr-TR" sz="1800" b="0" i="0" u="none" strike="noStrike" baseline="0" dirty="0">
                <a:solidFill>
                  <a:srgbClr val="000000"/>
                </a:solidFill>
                <a:latin typeface="Times New Roman" panose="02020603050405020304" pitchFamily="18" charset="0"/>
              </a:rPr>
              <a:t>Örneğin, tablo 3’te yer alan durum 1 incelendiğinde, küme dağılımlarının %91 oranında benzerlik gösterdiği gözlenmiştir. Durum 4’te ortama yerleştirilen fındıkların tamamı iri tespit edilmiş ve benzerlik oranı %100 olarak bulunmuştur. Benzerlik oranlarının düşük olduğu durumlarda, uç noktalarda olan fındıklarda sınıflama kayması olduğu gözlenmektedir. K-</a:t>
            </a:r>
            <a:r>
              <a:rPr lang="tr-TR" sz="1800" b="0" i="0" u="none" strike="noStrike" baseline="0" dirty="0" err="1">
                <a:solidFill>
                  <a:srgbClr val="000000"/>
                </a:solidFill>
                <a:latin typeface="Times New Roman" panose="02020603050405020304" pitchFamily="18" charset="0"/>
              </a:rPr>
              <a:t>means</a:t>
            </a:r>
            <a:r>
              <a:rPr lang="tr-TR" sz="1800" b="0" i="0" u="none" strike="noStrike" baseline="0" dirty="0">
                <a:solidFill>
                  <a:srgbClr val="000000"/>
                </a:solidFill>
                <a:latin typeface="Times New Roman" panose="02020603050405020304" pitchFamily="18" charset="0"/>
              </a:rPr>
              <a:t> ve ortalama tabanlı kümeleme yöntemleri ile elde edilen sınıflama sonuçlarının birbirine benzerlik oranı %90 ile %100 arasında bulunmaktadır. </a:t>
            </a:r>
            <a:endParaRPr lang="tr-TR" dirty="0"/>
          </a:p>
        </p:txBody>
      </p:sp>
    </p:spTree>
    <p:extLst>
      <p:ext uri="{BB962C8B-B14F-4D97-AF65-F5344CB8AC3E}">
        <p14:creationId xmlns:p14="http://schemas.microsoft.com/office/powerpoint/2010/main" val="2106055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8E4450-4C61-BDC2-E92E-053F49A52B60}"/>
              </a:ext>
            </a:extLst>
          </p:cNvPr>
          <p:cNvSpPr>
            <a:spLocks noGrp="1"/>
          </p:cNvSpPr>
          <p:nvPr>
            <p:ph type="title"/>
          </p:nvPr>
        </p:nvSpPr>
        <p:spPr/>
        <p:txBody>
          <a:bodyPr/>
          <a:lstStyle/>
          <a:p>
            <a:r>
              <a:rPr lang="tr-TR" dirty="0"/>
              <a:t> </a:t>
            </a:r>
          </a:p>
        </p:txBody>
      </p:sp>
      <p:sp>
        <p:nvSpPr>
          <p:cNvPr id="3" name="İçerik Yer Tutucusu 2">
            <a:extLst>
              <a:ext uri="{FF2B5EF4-FFF2-40B4-BE49-F238E27FC236}">
                <a16:creationId xmlns:a16="http://schemas.microsoft.com/office/drawing/2014/main" id="{70EBD537-88C3-09E1-B61B-986A0B87477F}"/>
              </a:ext>
            </a:extLst>
          </p:cNvPr>
          <p:cNvSpPr>
            <a:spLocks noGrp="1"/>
          </p:cNvSpPr>
          <p:nvPr>
            <p:ph idx="1"/>
          </p:nvPr>
        </p:nvSpPr>
        <p:spPr/>
        <p:txBody>
          <a:bodyPr/>
          <a:lstStyle/>
          <a:p>
            <a:r>
              <a:rPr lang="tr-TR" dirty="0"/>
              <a:t> </a:t>
            </a:r>
          </a:p>
        </p:txBody>
      </p:sp>
      <p:pic>
        <p:nvPicPr>
          <p:cNvPr id="5" name="Resim 4">
            <a:extLst>
              <a:ext uri="{FF2B5EF4-FFF2-40B4-BE49-F238E27FC236}">
                <a16:creationId xmlns:a16="http://schemas.microsoft.com/office/drawing/2014/main" id="{7D899D64-FDBE-3235-5A1E-C055E2039460}"/>
              </a:ext>
            </a:extLst>
          </p:cNvPr>
          <p:cNvPicPr>
            <a:picLocks noChangeAspect="1"/>
          </p:cNvPicPr>
          <p:nvPr/>
        </p:nvPicPr>
        <p:blipFill>
          <a:blip r:embed="rId2"/>
          <a:stretch>
            <a:fillRect/>
          </a:stretch>
        </p:blipFill>
        <p:spPr>
          <a:xfrm>
            <a:off x="1017389" y="2097088"/>
            <a:ext cx="10154044" cy="2650295"/>
          </a:xfrm>
          <a:prstGeom prst="rect">
            <a:avLst/>
          </a:prstGeom>
        </p:spPr>
      </p:pic>
    </p:spTree>
    <p:extLst>
      <p:ext uri="{BB962C8B-B14F-4D97-AF65-F5344CB8AC3E}">
        <p14:creationId xmlns:p14="http://schemas.microsoft.com/office/powerpoint/2010/main" val="3455903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7D8B09-363F-28F4-C8E4-1A7DC309230F}"/>
              </a:ext>
            </a:extLst>
          </p:cNvPr>
          <p:cNvSpPr>
            <a:spLocks noGrp="1"/>
          </p:cNvSpPr>
          <p:nvPr>
            <p:ph type="title"/>
          </p:nvPr>
        </p:nvSpPr>
        <p:spPr>
          <a:xfrm>
            <a:off x="1141412" y="0"/>
            <a:ext cx="1618565" cy="448281"/>
          </a:xfrm>
        </p:spPr>
        <p:txBody>
          <a:bodyPr>
            <a:normAutofit fontScale="90000"/>
          </a:bodyPr>
          <a:lstStyle/>
          <a:p>
            <a:r>
              <a:rPr lang="tr-TR" sz="2400" b="1" i="0" u="none" strike="noStrike" baseline="0" dirty="0"/>
              <a:t>SONUÇLAR </a:t>
            </a:r>
            <a:endParaRPr lang="tr-TR" sz="2400" b="1" dirty="0"/>
          </a:p>
        </p:txBody>
      </p:sp>
      <p:sp>
        <p:nvSpPr>
          <p:cNvPr id="3" name="İçerik Yer Tutucusu 2">
            <a:extLst>
              <a:ext uri="{FF2B5EF4-FFF2-40B4-BE49-F238E27FC236}">
                <a16:creationId xmlns:a16="http://schemas.microsoft.com/office/drawing/2014/main" id="{A302091F-178D-AB84-1343-120B5BF03814}"/>
              </a:ext>
            </a:extLst>
          </p:cNvPr>
          <p:cNvSpPr>
            <a:spLocks noGrp="1"/>
          </p:cNvSpPr>
          <p:nvPr>
            <p:ph idx="1"/>
          </p:nvPr>
        </p:nvSpPr>
        <p:spPr>
          <a:xfrm>
            <a:off x="965243" y="448280"/>
            <a:ext cx="10217282" cy="4887118"/>
          </a:xfrm>
        </p:spPr>
        <p:txBody>
          <a:bodyPr>
            <a:normAutofit fontScale="92500" lnSpcReduction="20000"/>
          </a:bodyPr>
          <a:lstStyle/>
          <a:p>
            <a:r>
              <a:rPr lang="tr-TR" sz="1800" b="0" i="0" u="none" strike="noStrike" baseline="0" dirty="0">
                <a:solidFill>
                  <a:srgbClr val="000000"/>
                </a:solidFill>
                <a:latin typeface="Times New Roman" panose="02020603050405020304" pitchFamily="18" charset="0"/>
              </a:rPr>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sz="1800" b="0" i="0" u="none" strike="noStrike" baseline="0" dirty="0" err="1">
                <a:solidFill>
                  <a:srgbClr val="000000"/>
                </a:solidFill>
                <a:latin typeface="Times New Roman" panose="02020603050405020304" pitchFamily="18" charset="0"/>
              </a:rPr>
              <a:t>veritabanında</a:t>
            </a:r>
            <a:r>
              <a:rPr lang="tr-TR" sz="1800" b="0" i="0" u="none" strike="noStrike" baseline="0" dirty="0">
                <a:solidFill>
                  <a:srgbClr val="000000"/>
                </a:solidFill>
                <a:latin typeface="Times New Roman" panose="02020603050405020304" pitchFamily="18" charset="0"/>
              </a:rPr>
              <a:t> bulunan veriler, ortalama tabanlı ve K-</a:t>
            </a:r>
            <a:r>
              <a:rPr lang="tr-TR" sz="1800" b="0" i="0" u="none" strike="noStrike" baseline="0" dirty="0" err="1">
                <a:solidFill>
                  <a:srgbClr val="000000"/>
                </a:solidFill>
                <a:latin typeface="Times New Roman" panose="02020603050405020304" pitchFamily="18" charset="0"/>
              </a:rPr>
              <a:t>means</a:t>
            </a:r>
            <a:r>
              <a:rPr lang="tr-TR" sz="1800" b="0" i="0" u="none" strike="noStrike" baseline="0" dirty="0">
                <a:solidFill>
                  <a:srgbClr val="000000"/>
                </a:solidFill>
                <a:latin typeface="Times New Roman" panose="02020603050405020304" pitchFamily="18" charset="0"/>
              </a:rPr>
              <a:t> algoritmaları kullanılarak sınıflandırılmaktadır. </a:t>
            </a:r>
          </a:p>
          <a:p>
            <a:r>
              <a:rPr lang="tr-TR" sz="1800" b="0" i="0" u="none" strike="noStrike" baseline="0" dirty="0">
                <a:solidFill>
                  <a:srgbClr val="000000"/>
                </a:solidFill>
                <a:latin typeface="Times New Roman" panose="02020603050405020304" pitchFamily="18" charset="0"/>
              </a:rPr>
              <a:t>Makalenin, deneysel çalışma bölümünde örnekleme işlemi için fındık meyvesi kullanılmaktadır. Çalışma ortamında bulunan fındık meyveleri gerçek zamanlı olarak %100 başarımla tespit edilmektedir. Ortalama tabanlı ve K-</a:t>
            </a:r>
            <a:r>
              <a:rPr lang="tr-TR" sz="1800" b="0" i="0" u="none" strike="noStrike" baseline="0" dirty="0" err="1">
                <a:solidFill>
                  <a:srgbClr val="000000"/>
                </a:solidFill>
                <a:latin typeface="Times New Roman" panose="02020603050405020304" pitchFamily="18" charset="0"/>
              </a:rPr>
              <a:t>means</a:t>
            </a:r>
            <a:r>
              <a:rPr lang="tr-TR" sz="1800" b="0" i="0" u="none" strike="noStrike" baseline="0" dirty="0">
                <a:solidFill>
                  <a:srgbClr val="000000"/>
                </a:solidFill>
                <a:latin typeface="Times New Roman" panose="02020603050405020304" pitchFamily="18" charset="0"/>
              </a:rPr>
              <a:t> kümeleme yöntemleri kullanılarak fındık meyvelerinin küçük, orta ve büyük olarak sınıflandırılması gerçekleştirilmektedir. Yapılan deneysel çalışmalarda, gerçeklenen iki algoritma ile sınıflandırmanın %90 ile %100 oranlarında benzerlik gösterdiği tespit edilmektedir. </a:t>
            </a:r>
          </a:p>
          <a:p>
            <a:r>
              <a:rPr lang="tr-TR" sz="1800" b="0" i="0" u="none" strike="noStrike" baseline="0" dirty="0">
                <a:solidFill>
                  <a:srgbClr val="000000"/>
                </a:solidFill>
                <a:latin typeface="Times New Roman" panose="02020603050405020304" pitchFamily="18" charset="0"/>
              </a:rPr>
              <a:t>Önerilen yöntem, açık kaynak kodlu yazılımlarla gerçekleştirildiğinden lisans maliyeti bulunmamaktadır. Ayrıca, tek kart bilgisayar sistemleri üzerinde gerçeklenebilir olarak hazırlanmıştır. Sonuç olarak, gömülü sistem uygulamaları için uygun olup, yüksek performans ve düşük maliyetli olarak gerçekleştirilmiştir. Önerilen yöntemin deneysel çalışmasında farklı nesneler kullanılarak tespit ve sınıflandırma işlemleri de gerçekleştirilebilmektedir. </a:t>
            </a:r>
            <a:endParaRPr lang="tr-TR" dirty="0"/>
          </a:p>
        </p:txBody>
      </p:sp>
    </p:spTree>
    <p:extLst>
      <p:ext uri="{BB962C8B-B14F-4D97-AF65-F5344CB8AC3E}">
        <p14:creationId xmlns:p14="http://schemas.microsoft.com/office/powerpoint/2010/main" val="1570268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158FC0-B919-3815-9730-FE9EFE31EFA5}"/>
              </a:ext>
            </a:extLst>
          </p:cNvPr>
          <p:cNvSpPr>
            <a:spLocks noGrp="1"/>
          </p:cNvSpPr>
          <p:nvPr>
            <p:ph type="title"/>
          </p:nvPr>
        </p:nvSpPr>
        <p:spPr>
          <a:xfrm>
            <a:off x="1082689" y="0"/>
            <a:ext cx="9905998" cy="1478570"/>
          </a:xfrm>
        </p:spPr>
        <p:txBody>
          <a:bodyPr/>
          <a:lstStyle/>
          <a:p>
            <a:r>
              <a:rPr lang="tr-TR" dirty="0"/>
              <a:t>GİRİŞ:</a:t>
            </a:r>
          </a:p>
        </p:txBody>
      </p:sp>
      <p:sp>
        <p:nvSpPr>
          <p:cNvPr id="3" name="İçerik Yer Tutucusu 2">
            <a:extLst>
              <a:ext uri="{FF2B5EF4-FFF2-40B4-BE49-F238E27FC236}">
                <a16:creationId xmlns:a16="http://schemas.microsoft.com/office/drawing/2014/main" id="{0594E9B2-2317-37B5-671D-86D1BC87E07F}"/>
              </a:ext>
            </a:extLst>
          </p:cNvPr>
          <p:cNvSpPr>
            <a:spLocks noGrp="1"/>
          </p:cNvSpPr>
          <p:nvPr>
            <p:ph idx="1"/>
          </p:nvPr>
        </p:nvSpPr>
        <p:spPr>
          <a:xfrm>
            <a:off x="1082689" y="872455"/>
            <a:ext cx="9905999" cy="5570290"/>
          </a:xfrm>
        </p:spPr>
        <p:txBody>
          <a:bodyPr>
            <a:normAutofit fontScale="40000" lnSpcReduction="20000"/>
          </a:bodyPr>
          <a:lstStyle/>
          <a:p>
            <a:pPr algn="l"/>
            <a:endParaRPr lang="tr-TR" sz="1800" b="0" i="0" u="none" strike="noStrike" baseline="0" dirty="0">
              <a:solidFill>
                <a:srgbClr val="000000"/>
              </a:solidFill>
              <a:latin typeface="Times New Roman" panose="02020603050405020304" pitchFamily="18" charset="0"/>
            </a:endParaRPr>
          </a:p>
          <a:p>
            <a:r>
              <a:rPr lang="tr-TR" sz="4000" b="0" i="0" u="none" strike="noStrike" baseline="0" dirty="0">
                <a:solidFill>
                  <a:srgbClr val="000000"/>
                </a:solidFill>
                <a:latin typeface="Times New Roman" panose="02020603050405020304" pitchFamily="18" charset="0"/>
              </a:rPr>
              <a:t> Diyabete bağlı retina bozuklukları kişilerde körlüğe sebep olan ve Diyabetik Retinopati (DR) olarak adlandırılan en önemli hastalıklardan biridir. Bu hastalığın erken teşhis edilmesi, kişilerde görme yetisinin kaybolmaması açısından önemlidir. DR hastalığının erken ve doğru teşhis edilmesi için retina damarlarının doğru bir şekilde bölütlenmesi gerekir. Retina görüntülerinin tespit edilmesi için bilgisayar destekli sistemler geliştirilmiştir. Bu sistemler yenilikçi yöntemler kullanarak sürekli geliştirilmektedir. </a:t>
            </a:r>
          </a:p>
          <a:p>
            <a:pPr algn="l"/>
            <a:r>
              <a:rPr lang="tr-TR" sz="4000" b="0" i="0" u="none" strike="noStrike" baseline="0" dirty="0">
                <a:solidFill>
                  <a:srgbClr val="000000"/>
                </a:solidFill>
                <a:latin typeface="Times New Roman" panose="02020603050405020304" pitchFamily="18" charset="0"/>
              </a:rPr>
              <a:t>Literatürde retina damar bölütleme işlemi işin geleneksel yöntemler ve son zamanlarda popüler hale gelen derin öğrenme yöntemleri önerilmiştir. Derin öğrenme yöntemleri ile retina damar bölütleme sistemlerinin geliştirilmesi daha sağlam sonuçlar verir ancak donanım bağlılığı gerektirir. Ancak geleneksel yöntemler olarak adlandırılan </a:t>
            </a:r>
          </a:p>
          <a:p>
            <a:r>
              <a:rPr lang="tr-TR" sz="4000" b="0" i="0" u="none" strike="noStrike" baseline="0" dirty="0">
                <a:solidFill>
                  <a:srgbClr val="000000"/>
                </a:solidFill>
                <a:latin typeface="Times New Roman" panose="02020603050405020304" pitchFamily="18" charset="0"/>
              </a:rPr>
              <a:t> denetimli/denetimsiz öğrenme yöntemleri , morfolojik yöntemler , uyum süzgeci gibi yöntemler daha hızlı ve daha anlaşılabilir yöntemlerdir. Bu makalede geleneksel bir yöntem olan morfolojik tabanlı bir yöntem kullanılmış olup literatürde önerilen diğer yöntemler şöyledir: </a:t>
            </a:r>
          </a:p>
          <a:p>
            <a:r>
              <a:rPr lang="tr-TR" sz="4000" b="0" i="0" u="none" strike="noStrike" baseline="0" dirty="0" err="1">
                <a:solidFill>
                  <a:srgbClr val="000000"/>
                </a:solidFill>
                <a:latin typeface="Times New Roman" panose="02020603050405020304" pitchFamily="18" charset="0"/>
              </a:rPr>
              <a:t>Soares</a:t>
            </a:r>
            <a:r>
              <a:rPr lang="tr-TR" sz="4000" b="0" i="0" u="none" strike="noStrike" baseline="0" dirty="0">
                <a:solidFill>
                  <a:srgbClr val="000000"/>
                </a:solidFill>
                <a:latin typeface="Times New Roman" panose="02020603050405020304" pitchFamily="18" charset="0"/>
              </a:rPr>
              <a:t> vd.</a:t>
            </a:r>
            <a:r>
              <a:rPr lang="tr-TR" sz="4000" b="0" i="0" u="none" strike="noStrike" baseline="0" dirty="0">
                <a:solidFill>
                  <a:srgbClr val="0000FF"/>
                </a:solidFill>
                <a:latin typeface="Times New Roman" panose="02020603050405020304" pitchFamily="18" charset="0"/>
              </a:rPr>
              <a:t> </a:t>
            </a:r>
            <a:r>
              <a:rPr lang="tr-TR" sz="4000" b="0" i="0" u="none" strike="noStrike" baseline="0" dirty="0">
                <a:solidFill>
                  <a:srgbClr val="000000"/>
                </a:solidFill>
                <a:latin typeface="Times New Roman" panose="02020603050405020304" pitchFamily="18" charset="0"/>
              </a:rPr>
              <a:t>tarafından retina görüntülerinin piksel parlaklık değerleri üzerinde faklı ölçeklerde </a:t>
            </a:r>
            <a:r>
              <a:rPr lang="tr-TR" sz="4000" b="0" i="0" u="none" strike="noStrike" baseline="0" dirty="0" err="1">
                <a:solidFill>
                  <a:srgbClr val="000000"/>
                </a:solidFill>
                <a:latin typeface="Times New Roman" panose="02020603050405020304" pitchFamily="18" charset="0"/>
              </a:rPr>
              <a:t>Gabor</a:t>
            </a:r>
            <a:r>
              <a:rPr lang="tr-TR" sz="4000" b="0" i="0" u="none" strike="noStrike" baseline="0" dirty="0">
                <a:solidFill>
                  <a:srgbClr val="000000"/>
                </a:solidFill>
                <a:latin typeface="Times New Roman" panose="02020603050405020304" pitchFamily="18" charset="0"/>
              </a:rPr>
              <a:t>-Dalgacık dönüşümü uygulanmıştır. Elde edilen farklı ölçekteki </a:t>
            </a:r>
            <a:r>
              <a:rPr lang="tr-TR" sz="4000" b="0" i="0" u="none" strike="noStrike" baseline="0" dirty="0" err="1">
                <a:solidFill>
                  <a:srgbClr val="000000"/>
                </a:solidFill>
                <a:latin typeface="Times New Roman" panose="02020603050405020304" pitchFamily="18" charset="0"/>
              </a:rPr>
              <a:t>Gabor</a:t>
            </a:r>
            <a:r>
              <a:rPr lang="tr-TR" sz="4000" b="0" i="0" u="none" strike="noStrike" baseline="0" dirty="0">
                <a:solidFill>
                  <a:srgbClr val="000000"/>
                </a:solidFill>
                <a:latin typeface="Times New Roman" panose="02020603050405020304" pitchFamily="18" charset="0"/>
              </a:rPr>
              <a:t>-Dalgacık dönüşüm çıktıları özellik olarak kullanılmıştır. Daha sonra tüm görüntüye </a:t>
            </a:r>
            <a:r>
              <a:rPr lang="tr-TR" sz="4000" b="0" i="0" u="none" strike="noStrike" baseline="0" dirty="0" err="1">
                <a:solidFill>
                  <a:srgbClr val="000000"/>
                </a:solidFill>
                <a:latin typeface="Times New Roman" panose="02020603050405020304" pitchFamily="18" charset="0"/>
              </a:rPr>
              <a:t>Bayes</a:t>
            </a:r>
            <a:r>
              <a:rPr lang="tr-TR" sz="4000" b="0" i="0" u="none" strike="noStrike" baseline="0" dirty="0">
                <a:solidFill>
                  <a:srgbClr val="000000"/>
                </a:solidFill>
                <a:latin typeface="Times New Roman" panose="02020603050405020304" pitchFamily="18" charset="0"/>
              </a:rPr>
              <a:t> Sınıflandırıcı uygulanarak </a:t>
            </a:r>
            <a:r>
              <a:rPr lang="tr-TR" sz="4000" b="0" i="0" u="none" strike="noStrike" baseline="0" dirty="0" err="1">
                <a:solidFill>
                  <a:srgbClr val="000000"/>
                </a:solidFill>
                <a:latin typeface="Times New Roman" panose="02020603050405020304" pitchFamily="18" charset="0"/>
              </a:rPr>
              <a:t>fundus</a:t>
            </a:r>
            <a:r>
              <a:rPr lang="tr-TR" sz="4000" b="0" i="0" u="none" strike="noStrike" baseline="0" dirty="0">
                <a:solidFill>
                  <a:srgbClr val="000000"/>
                </a:solidFill>
                <a:latin typeface="Times New Roman" panose="02020603050405020304" pitchFamily="18" charset="0"/>
              </a:rPr>
              <a:t> görüntüleri damar ya da damar olmayan bölgelere ayrılmıştır. </a:t>
            </a:r>
            <a:r>
              <a:rPr lang="tr-TR" sz="4000" b="0" i="0" u="none" strike="noStrike" baseline="0" dirty="0" err="1">
                <a:solidFill>
                  <a:srgbClr val="000000"/>
                </a:solidFill>
                <a:latin typeface="Times New Roman" panose="02020603050405020304" pitchFamily="18" charset="0"/>
              </a:rPr>
              <a:t>Niemeijer</a:t>
            </a:r>
            <a:r>
              <a:rPr lang="tr-TR" sz="4000" b="0" i="0" u="none" strike="noStrike" baseline="0" dirty="0">
                <a:solidFill>
                  <a:srgbClr val="000000"/>
                </a:solidFill>
                <a:latin typeface="Times New Roman" panose="02020603050405020304" pitchFamily="18" charset="0"/>
              </a:rPr>
              <a:t> vd. , piksel sınıflandırma yöntemini önermişlerdir. Önerdikleri bu sistemde Matematiksel Morfoloji, Bölge Büyütme, Eşleştirilmiş Filtre ve Doğrulama Tabanlı Yerel Eşik yaklaşımı karşılaştırılmıştır. </a:t>
            </a:r>
            <a:endParaRPr lang="tr-TR" sz="4000" dirty="0"/>
          </a:p>
        </p:txBody>
      </p:sp>
    </p:spTree>
    <p:extLst>
      <p:ext uri="{BB962C8B-B14F-4D97-AF65-F5344CB8AC3E}">
        <p14:creationId xmlns:p14="http://schemas.microsoft.com/office/powerpoint/2010/main" val="2111302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B1A72C-3D44-FB50-4D1F-95796BAC1FA6}"/>
              </a:ext>
            </a:extLst>
          </p:cNvPr>
          <p:cNvSpPr>
            <a:spLocks noGrp="1"/>
          </p:cNvSpPr>
          <p:nvPr>
            <p:ph type="title"/>
          </p:nvPr>
        </p:nvSpPr>
        <p:spPr>
          <a:xfrm>
            <a:off x="1141412" y="0"/>
            <a:ext cx="9905998" cy="1066799"/>
          </a:xfrm>
        </p:spPr>
        <p:txBody>
          <a:bodyPr>
            <a:normAutofit/>
          </a:bodyPr>
          <a:lstStyle/>
          <a:p>
            <a:r>
              <a:rPr lang="tr-TR" sz="2400" b="1" i="0" u="none" strike="noStrike" baseline="0" dirty="0">
                <a:latin typeface="Times New Roman" panose="02020603050405020304" pitchFamily="18" charset="0"/>
              </a:rPr>
              <a:t>Materyal ve metot </a:t>
            </a:r>
            <a:endParaRPr lang="tr-TR" sz="2400" dirty="0"/>
          </a:p>
        </p:txBody>
      </p:sp>
      <p:sp>
        <p:nvSpPr>
          <p:cNvPr id="3" name="İçerik Yer Tutucusu 2">
            <a:extLst>
              <a:ext uri="{FF2B5EF4-FFF2-40B4-BE49-F238E27FC236}">
                <a16:creationId xmlns:a16="http://schemas.microsoft.com/office/drawing/2014/main" id="{00CB9456-286F-FCB9-888E-C805C276710F}"/>
              </a:ext>
            </a:extLst>
          </p:cNvPr>
          <p:cNvSpPr>
            <a:spLocks noGrp="1"/>
          </p:cNvSpPr>
          <p:nvPr>
            <p:ph idx="1"/>
          </p:nvPr>
        </p:nvSpPr>
        <p:spPr>
          <a:xfrm>
            <a:off x="1141413" y="831746"/>
            <a:ext cx="6140231" cy="6026253"/>
          </a:xfrm>
        </p:spPr>
        <p:txBody>
          <a:bodyPr>
            <a:normAutofit fontScale="77500" lnSpcReduction="20000"/>
          </a:bodyPr>
          <a:lstStyle/>
          <a:p>
            <a:r>
              <a:rPr lang="tr-TR" sz="1800" b="0" i="0" u="none" strike="noStrike" baseline="0" dirty="0">
                <a:solidFill>
                  <a:srgbClr val="000000"/>
                </a:solidFill>
                <a:latin typeface="Times New Roman" panose="02020603050405020304" pitchFamily="18" charset="0"/>
              </a:rPr>
              <a:t>Bu bölüm, önerilen yöntemin arkasındaki ilgili teorik materyal ve metotların kısa bir incelemesini içerir. İlgili her çalışma sonraki alt bölümlerde detaylandırılmıştır.  </a:t>
            </a:r>
          </a:p>
          <a:p>
            <a:r>
              <a:rPr lang="tr-TR" sz="1800" b="0" i="0" u="none" strike="noStrike" baseline="0" dirty="0">
                <a:solidFill>
                  <a:srgbClr val="000000"/>
                </a:solidFill>
                <a:latin typeface="Times New Roman" panose="02020603050405020304" pitchFamily="18" charset="0"/>
              </a:rPr>
              <a:t>Morfolojik işlemlerin temel amacı, görüntünün temel özelliklerini korumak ve görüntüyü basitleştirmektir. Bu çalışmada, üst-şapka ve alt-şapka dönüşümleri kan damarlarına belirginlik kazandırmak için kullanılır. Üst-şapka dönüşümü, bir giriş görüntüsüne morfolojik açma işlemi uygulandıktan sonra uygulama sonucunun orijinal giriş görüntüsünden çıkarılması işlemidir. Bu işlemin matematiksel ifadesi denklem 1’de verilmiştir. Alt-şapka dönüşümü, bir giriş görüntüsüne morfolojik bir kapama işlemi uygulandıktan sonra uygulama sonucunun orijinal giriş görüntüsünden çıkarılması işlemidir. Bu işlemin matematiksel ifadesi denklem 2’de verilmiştir. Burada, operatörü morfolojik açma işlemini, operatörü ise morfolojik kapama işlemini temsil etmektedir. </a:t>
            </a:r>
            <a:r>
              <a:rPr lang="tr-TR" sz="1800" b="0" i="1" u="none" strike="noStrike" baseline="0" dirty="0">
                <a:solidFill>
                  <a:srgbClr val="000000"/>
                </a:solidFill>
                <a:latin typeface="Times New Roman" panose="02020603050405020304" pitchFamily="18" charset="0"/>
              </a:rPr>
              <a:t>SE </a:t>
            </a:r>
            <a:r>
              <a:rPr lang="tr-TR" sz="1800" b="0" i="0" u="none" strike="noStrike" baseline="0" dirty="0">
                <a:solidFill>
                  <a:srgbClr val="000000"/>
                </a:solidFill>
                <a:latin typeface="Times New Roman" panose="02020603050405020304" pitchFamily="18" charset="0"/>
              </a:rPr>
              <a:t>parametresi ise, bir yapı elemanıdır. Bu çalışmada, açılma operatörü için </a:t>
            </a:r>
            <a:r>
              <a:rPr lang="tr-TR" sz="1800" b="0" i="1" u="none" strike="noStrike" baseline="0" dirty="0">
                <a:solidFill>
                  <a:srgbClr val="000000"/>
                </a:solidFill>
                <a:latin typeface="Times New Roman" panose="02020603050405020304" pitchFamily="18" charset="0"/>
              </a:rPr>
              <a:t>21x21</a:t>
            </a:r>
            <a:r>
              <a:rPr lang="tr-TR" sz="1800" b="0" i="0" u="none" strike="noStrike" baseline="0" dirty="0">
                <a:solidFill>
                  <a:srgbClr val="000000"/>
                </a:solidFill>
                <a:latin typeface="Times New Roman" panose="02020603050405020304" pitchFamily="18" charset="0"/>
              </a:rPr>
              <a:t>’lik bir disk yapı elemanı, alt ve üst-şapka dönüşümleri için ise uzunluğu </a:t>
            </a:r>
            <a:r>
              <a:rPr lang="tr-TR" sz="1800" b="0" i="1" u="none" strike="noStrike" baseline="0" dirty="0">
                <a:solidFill>
                  <a:srgbClr val="000000"/>
                </a:solidFill>
                <a:latin typeface="Times New Roman" panose="02020603050405020304" pitchFamily="18" charset="0"/>
              </a:rPr>
              <a:t>21 </a:t>
            </a:r>
            <a:r>
              <a:rPr lang="tr-TR" sz="1800" b="0" i="0" u="none" strike="noStrike" baseline="0" dirty="0">
                <a:solidFill>
                  <a:srgbClr val="000000"/>
                </a:solidFill>
                <a:latin typeface="Times New Roman" panose="02020603050405020304" pitchFamily="18" charset="0"/>
              </a:rPr>
              <a:t>olan bir çizgi yapı elemanı kullanılmıştır.</a:t>
            </a:r>
          </a:p>
          <a:p>
            <a:r>
              <a:rPr lang="tr-TR" sz="1800" b="0" i="0" u="none" strike="noStrike" baseline="0" dirty="0">
                <a:solidFill>
                  <a:srgbClr val="0000FF"/>
                </a:solidFill>
                <a:latin typeface="Times New Roman" panose="02020603050405020304" pitchFamily="18" charset="0"/>
              </a:rPr>
              <a:t> </a:t>
            </a:r>
            <a:r>
              <a:rPr lang="tr-TR" sz="1800" b="0" i="0" u="none" strike="noStrike" baseline="0" dirty="0">
                <a:solidFill>
                  <a:srgbClr val="000000"/>
                </a:solidFill>
                <a:latin typeface="Times New Roman" panose="02020603050405020304" pitchFamily="18" charset="0"/>
              </a:rPr>
              <a:t>Denklem 1’e göre, açma operatörü görüntünün arka planına etki ettiğinden, üst-şapka dönüşümünün görüntünün arka planını çıkarması beklenir. Bu dönüşüm, yüksek geçirgen bir filtre gibi davranır ve görüntünün maskeden daha küçük olan parlak alanlarını çıkarır. Denklem 2</a:t>
            </a:r>
            <a:r>
              <a:rPr lang="tr-TR" sz="1800" b="0" i="0" u="none" strike="noStrike" baseline="0" dirty="0">
                <a:solidFill>
                  <a:srgbClr val="0000FF"/>
                </a:solidFill>
                <a:latin typeface="Times New Roman" panose="02020603050405020304" pitchFamily="18" charset="0"/>
              </a:rPr>
              <a:t> </a:t>
            </a:r>
            <a:r>
              <a:rPr lang="tr-TR" sz="1800" b="0" i="0" u="none" strike="noStrike" baseline="0" dirty="0">
                <a:solidFill>
                  <a:srgbClr val="000000"/>
                </a:solidFill>
                <a:latin typeface="Times New Roman" panose="02020603050405020304" pitchFamily="18" charset="0"/>
              </a:rPr>
              <a:t>'ye göre, alt-şapka dönüşümü görüntünün arka planını etkiler ve görüntünün arka plandaki maskeden daha küçük olan bazı karanlık alanları üzerinde etkili olur. Parlak alanları (açma operatörünün sonuçları) görüntüye eklemek ve karanlık alanları (kapama operatörünün sonuçları) görüntüden çıkarmak mümkündür. Sonuç olarak, aydınlık ve karanlık alanlar arasındaki kontrastta bir iyileşme olacaktır. </a:t>
            </a:r>
            <a:endParaRPr lang="tr-TR" dirty="0"/>
          </a:p>
        </p:txBody>
      </p:sp>
      <p:pic>
        <p:nvPicPr>
          <p:cNvPr id="5" name="Resim 4">
            <a:extLst>
              <a:ext uri="{FF2B5EF4-FFF2-40B4-BE49-F238E27FC236}">
                <a16:creationId xmlns:a16="http://schemas.microsoft.com/office/drawing/2014/main" id="{2EEDD2D8-6573-B7FE-FEF2-B0A229809D17}"/>
              </a:ext>
            </a:extLst>
          </p:cNvPr>
          <p:cNvPicPr>
            <a:picLocks noChangeAspect="1"/>
          </p:cNvPicPr>
          <p:nvPr/>
        </p:nvPicPr>
        <p:blipFill>
          <a:blip r:embed="rId2"/>
          <a:stretch>
            <a:fillRect/>
          </a:stretch>
        </p:blipFill>
        <p:spPr>
          <a:xfrm>
            <a:off x="8777463" y="2394966"/>
            <a:ext cx="3009070" cy="750562"/>
          </a:xfrm>
          <a:prstGeom prst="rect">
            <a:avLst/>
          </a:prstGeom>
        </p:spPr>
      </p:pic>
      <p:sp>
        <p:nvSpPr>
          <p:cNvPr id="6" name="Ok: Sağ 5">
            <a:extLst>
              <a:ext uri="{FF2B5EF4-FFF2-40B4-BE49-F238E27FC236}">
                <a16:creationId xmlns:a16="http://schemas.microsoft.com/office/drawing/2014/main" id="{BDB4A573-62D5-BFDF-DBE8-FB05D4B0F150}"/>
              </a:ext>
            </a:extLst>
          </p:cNvPr>
          <p:cNvSpPr/>
          <p:nvPr/>
        </p:nvSpPr>
        <p:spPr>
          <a:xfrm>
            <a:off x="7281644" y="2516353"/>
            <a:ext cx="1140903" cy="629175"/>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tr-TR"/>
          </a:p>
        </p:txBody>
      </p:sp>
    </p:spTree>
    <p:extLst>
      <p:ext uri="{BB962C8B-B14F-4D97-AF65-F5344CB8AC3E}">
        <p14:creationId xmlns:p14="http://schemas.microsoft.com/office/powerpoint/2010/main" val="126547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E9FE67-E557-58F8-B622-8E0946B4968B}"/>
              </a:ext>
            </a:extLst>
          </p:cNvPr>
          <p:cNvSpPr>
            <a:spLocks noGrp="1"/>
          </p:cNvSpPr>
          <p:nvPr>
            <p:ph type="title"/>
          </p:nvPr>
        </p:nvSpPr>
        <p:spPr/>
        <p:txBody>
          <a:bodyPr/>
          <a:lstStyle/>
          <a:p>
            <a:r>
              <a:rPr lang="tr-TR" dirty="0"/>
              <a:t> </a:t>
            </a:r>
          </a:p>
        </p:txBody>
      </p:sp>
      <p:sp>
        <p:nvSpPr>
          <p:cNvPr id="3" name="İçerik Yer Tutucusu 2">
            <a:extLst>
              <a:ext uri="{FF2B5EF4-FFF2-40B4-BE49-F238E27FC236}">
                <a16:creationId xmlns:a16="http://schemas.microsoft.com/office/drawing/2014/main" id="{1DF3CB03-A05E-E73E-584B-BF1AA5973FB8}"/>
              </a:ext>
            </a:extLst>
          </p:cNvPr>
          <p:cNvSpPr>
            <a:spLocks noGrp="1"/>
          </p:cNvSpPr>
          <p:nvPr>
            <p:ph idx="1"/>
          </p:nvPr>
        </p:nvSpPr>
        <p:spPr>
          <a:xfrm>
            <a:off x="1049133" y="0"/>
            <a:ext cx="9905999" cy="6858000"/>
          </a:xfrm>
        </p:spPr>
        <p:txBody>
          <a:bodyPr/>
          <a:lstStyle/>
          <a:p>
            <a:r>
              <a:rPr lang="tr-TR" sz="1800" b="0" i="0" u="none" strike="noStrike" baseline="0" dirty="0">
                <a:solidFill>
                  <a:srgbClr val="000000"/>
                </a:solidFill>
                <a:latin typeface="Times New Roman" panose="02020603050405020304" pitchFamily="18" charset="0"/>
              </a:rPr>
              <a:t>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 Bu çalışmada kullanılan eşikleme yöntemleri şöyledir; Gri ölçekli görüntüyü birkaç farklı bölgeye ayırabilen bir işlemdir. Bu işleme ait uyulması gereken kural denklem 3’de matematiksel olarak ifade edilmiştir. </a:t>
            </a:r>
          </a:p>
          <a:p>
            <a:endParaRPr lang="tr-TR" sz="1800" dirty="0">
              <a:solidFill>
                <a:srgbClr val="000000"/>
              </a:solidFill>
              <a:latin typeface="Times New Roman" panose="02020603050405020304" pitchFamily="18" charset="0"/>
            </a:endParaRPr>
          </a:p>
          <a:p>
            <a:r>
              <a:rPr lang="tr-TR" sz="1800" b="0" i="0" u="none" strike="noStrike" baseline="0" dirty="0">
                <a:solidFill>
                  <a:srgbClr val="000000"/>
                </a:solidFill>
                <a:latin typeface="Times New Roman" panose="02020603050405020304" pitchFamily="18" charset="0"/>
              </a:rPr>
              <a:t>Burada, </a:t>
            </a:r>
            <a:r>
              <a:rPr lang="tr-TR" sz="1800" b="0" i="1" u="none" strike="noStrike" baseline="0" dirty="0">
                <a:solidFill>
                  <a:srgbClr val="000000"/>
                </a:solidFill>
                <a:latin typeface="Times New Roman" panose="02020603050405020304" pitchFamily="18" charset="0"/>
              </a:rPr>
              <a:t>p </a:t>
            </a:r>
            <a:r>
              <a:rPr lang="tr-TR" sz="1800" b="0" i="0" u="none" strike="noStrike" baseline="0" dirty="0">
                <a:solidFill>
                  <a:srgbClr val="000000"/>
                </a:solidFill>
                <a:latin typeface="Times New Roman" panose="02020603050405020304" pitchFamily="18" charset="0"/>
              </a:rPr>
              <a:t>parametresi </a:t>
            </a:r>
            <a:r>
              <a:rPr lang="tr-TR" sz="1800" b="0" i="1" u="none" strike="noStrike" baseline="0" dirty="0">
                <a:solidFill>
                  <a:srgbClr val="000000"/>
                </a:solidFill>
                <a:latin typeface="Times New Roman" panose="02020603050405020304" pitchFamily="18" charset="0"/>
              </a:rPr>
              <a:t>L </a:t>
            </a:r>
            <a:r>
              <a:rPr lang="tr-TR" sz="1800" b="0" i="0" u="none" strike="noStrike" baseline="0" dirty="0">
                <a:solidFill>
                  <a:srgbClr val="000000"/>
                </a:solidFill>
                <a:latin typeface="Times New Roman" panose="02020603050405020304" pitchFamily="18" charset="0"/>
              </a:rPr>
              <a:t>gri tonlama seviyeleri L = {0, 1, 2,…, L - 1} ile temsil edilebilen gri tonlama görüntüsünün piksellerinden biridir. </a:t>
            </a:r>
            <a:r>
              <a:rPr lang="tr-TR" sz="1800" b="0" i="1" u="none" strike="noStrike" baseline="0" dirty="0">
                <a:solidFill>
                  <a:srgbClr val="000000"/>
                </a:solidFill>
                <a:latin typeface="Times New Roman" panose="02020603050405020304" pitchFamily="18" charset="0"/>
              </a:rPr>
              <a:t>C1 </a:t>
            </a:r>
            <a:r>
              <a:rPr lang="tr-TR" sz="1800" b="0" i="0" u="none" strike="noStrike" baseline="0" dirty="0">
                <a:solidFill>
                  <a:srgbClr val="000000"/>
                </a:solidFill>
                <a:latin typeface="Times New Roman" panose="02020603050405020304" pitchFamily="18" charset="0"/>
              </a:rPr>
              <a:t>ve </a:t>
            </a:r>
            <a:r>
              <a:rPr lang="tr-TR" sz="1800" b="0" i="1" u="none" strike="noStrike" baseline="0" dirty="0">
                <a:solidFill>
                  <a:srgbClr val="000000"/>
                </a:solidFill>
                <a:latin typeface="Times New Roman" panose="02020603050405020304" pitchFamily="18" charset="0"/>
              </a:rPr>
              <a:t>C2 </a:t>
            </a:r>
            <a:r>
              <a:rPr lang="tr-TR" sz="1800" b="0" i="0" u="none" strike="noStrike" baseline="0" dirty="0">
                <a:solidFill>
                  <a:srgbClr val="000000"/>
                </a:solidFill>
                <a:latin typeface="Times New Roman" panose="02020603050405020304" pitchFamily="18" charset="0"/>
              </a:rPr>
              <a:t>parametreleri, </a:t>
            </a:r>
            <a:r>
              <a:rPr lang="tr-TR" sz="1800" b="0" i="1" u="none" strike="noStrike" baseline="0" dirty="0">
                <a:solidFill>
                  <a:srgbClr val="000000"/>
                </a:solidFill>
                <a:latin typeface="Times New Roman" panose="02020603050405020304" pitchFamily="18" charset="0"/>
              </a:rPr>
              <a:t>p </a:t>
            </a:r>
            <a:r>
              <a:rPr lang="tr-TR" sz="1800" b="0" i="0" u="none" strike="noStrike" baseline="0" dirty="0">
                <a:solidFill>
                  <a:srgbClr val="000000"/>
                </a:solidFill>
                <a:latin typeface="Times New Roman" panose="02020603050405020304" pitchFamily="18" charset="0"/>
              </a:rPr>
              <a:t>pikselinin atanacağı sınıflardır, </a:t>
            </a:r>
            <a:r>
              <a:rPr lang="tr-TR" sz="1800" b="0" i="1" u="none" strike="noStrike" baseline="0" dirty="0" err="1">
                <a:solidFill>
                  <a:srgbClr val="000000"/>
                </a:solidFill>
                <a:latin typeface="Times New Roman" panose="02020603050405020304" pitchFamily="18" charset="0"/>
              </a:rPr>
              <a:t>th</a:t>
            </a:r>
            <a:r>
              <a:rPr lang="tr-TR" sz="1800" b="0" i="1" u="none" strike="noStrike" baseline="0" dirty="0">
                <a:solidFill>
                  <a:srgbClr val="000000"/>
                </a:solidFill>
                <a:latin typeface="Times New Roman" panose="02020603050405020304" pitchFamily="18" charset="0"/>
              </a:rPr>
              <a:t> </a:t>
            </a:r>
            <a:r>
              <a:rPr lang="tr-TR" sz="1800" b="0" i="0" u="none" strike="noStrike" baseline="0" dirty="0">
                <a:solidFill>
                  <a:srgbClr val="000000"/>
                </a:solidFill>
                <a:latin typeface="Times New Roman" panose="02020603050405020304" pitchFamily="18" charset="0"/>
              </a:rPr>
              <a:t>parametresi ise eşik değeridir. </a:t>
            </a:r>
          </a:p>
          <a:p>
            <a:r>
              <a:rPr lang="tr-TR" sz="1800" b="0" i="0" u="none" strike="noStrike" baseline="0" dirty="0" err="1">
                <a:solidFill>
                  <a:srgbClr val="000000"/>
                </a:solidFill>
                <a:latin typeface="Times New Roman" panose="02020603050405020304" pitchFamily="18" charset="0"/>
              </a:rPr>
              <a:t>Entopi</a:t>
            </a:r>
            <a:r>
              <a:rPr lang="tr-TR" sz="1800" b="0" i="0" u="none" strike="noStrike" baseline="0" dirty="0">
                <a:solidFill>
                  <a:srgbClr val="000000"/>
                </a:solidFill>
                <a:latin typeface="Times New Roman" panose="02020603050405020304" pitchFamily="18" charset="0"/>
              </a:rPr>
              <a:t> yöntemlerine bağlı eşikleme işlemi araştırmacılar tarafından tercih edilen bir yöntemdir. </a:t>
            </a:r>
            <a:r>
              <a:rPr lang="tr-TR" sz="1800" b="0" i="0" u="none" strike="noStrike" baseline="0" dirty="0" err="1">
                <a:solidFill>
                  <a:srgbClr val="000000"/>
                </a:solidFill>
                <a:latin typeface="Times New Roman" panose="02020603050405020304" pitchFamily="18" charset="0"/>
              </a:rPr>
              <a:t>Otsu’nun</a:t>
            </a:r>
            <a:r>
              <a:rPr lang="tr-TR" sz="1800" b="0" i="0" u="none" strike="noStrike" baseline="0" dirty="0">
                <a:solidFill>
                  <a:srgbClr val="000000"/>
                </a:solidFill>
                <a:latin typeface="Times New Roman" panose="02020603050405020304" pitchFamily="18" charset="0"/>
              </a:rPr>
              <a:t> eşikleme algoritmasından farklı olarak sınıflar arasındaki varyansı maksimize etmek ya da sınıf içi varyansı minimize etmek yerine sınıflar arası entropi maksimize edilir. </a:t>
            </a:r>
            <a:endParaRPr lang="tr-TR" dirty="0"/>
          </a:p>
        </p:txBody>
      </p:sp>
      <p:pic>
        <p:nvPicPr>
          <p:cNvPr id="5" name="Resim 4">
            <a:extLst>
              <a:ext uri="{FF2B5EF4-FFF2-40B4-BE49-F238E27FC236}">
                <a16:creationId xmlns:a16="http://schemas.microsoft.com/office/drawing/2014/main" id="{94D161AD-F0D5-7E32-A46A-5E3C17E5889C}"/>
              </a:ext>
            </a:extLst>
          </p:cNvPr>
          <p:cNvPicPr>
            <a:picLocks noChangeAspect="1"/>
          </p:cNvPicPr>
          <p:nvPr/>
        </p:nvPicPr>
        <p:blipFill>
          <a:blip r:embed="rId2"/>
          <a:stretch>
            <a:fillRect/>
          </a:stretch>
        </p:blipFill>
        <p:spPr>
          <a:xfrm>
            <a:off x="4916282" y="1901898"/>
            <a:ext cx="2171700" cy="638175"/>
          </a:xfrm>
          <a:prstGeom prst="rect">
            <a:avLst/>
          </a:prstGeom>
        </p:spPr>
      </p:pic>
    </p:spTree>
    <p:extLst>
      <p:ext uri="{BB962C8B-B14F-4D97-AF65-F5344CB8AC3E}">
        <p14:creationId xmlns:p14="http://schemas.microsoft.com/office/powerpoint/2010/main" val="426208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B063F7-B6A0-A8E9-54D3-53232D7DCF4C}"/>
              </a:ext>
            </a:extLst>
          </p:cNvPr>
          <p:cNvSpPr>
            <a:spLocks noGrp="1"/>
          </p:cNvSpPr>
          <p:nvPr>
            <p:ph type="title"/>
          </p:nvPr>
        </p:nvSpPr>
        <p:spPr>
          <a:xfrm>
            <a:off x="805852" y="-430106"/>
            <a:ext cx="9905998" cy="1168337"/>
          </a:xfrm>
        </p:spPr>
        <p:txBody>
          <a:bodyPr/>
          <a:lstStyle/>
          <a:p>
            <a:r>
              <a:rPr lang="tr-TR" sz="1800" b="1" i="0" u="none" strike="noStrike" baseline="0" dirty="0">
                <a:latin typeface="Times New Roman" panose="02020603050405020304" pitchFamily="18" charset="0"/>
              </a:rPr>
              <a:t>Kullanılan yöntem </a:t>
            </a:r>
            <a:endParaRPr lang="tr-TR" dirty="0"/>
          </a:p>
        </p:txBody>
      </p:sp>
      <p:sp>
        <p:nvSpPr>
          <p:cNvPr id="3" name="İçerik Yer Tutucusu 2">
            <a:extLst>
              <a:ext uri="{FF2B5EF4-FFF2-40B4-BE49-F238E27FC236}">
                <a16:creationId xmlns:a16="http://schemas.microsoft.com/office/drawing/2014/main" id="{E4E746E2-503E-443F-C3C3-86065DF81A43}"/>
              </a:ext>
            </a:extLst>
          </p:cNvPr>
          <p:cNvSpPr>
            <a:spLocks noGrp="1"/>
          </p:cNvSpPr>
          <p:nvPr>
            <p:ph idx="1"/>
          </p:nvPr>
        </p:nvSpPr>
        <p:spPr>
          <a:xfrm>
            <a:off x="805852" y="738231"/>
            <a:ext cx="9905999" cy="6119769"/>
          </a:xfrm>
        </p:spPr>
        <p:txBody>
          <a:bodyPr>
            <a:normAutofit/>
          </a:bodyPr>
          <a:lstStyle/>
          <a:p>
            <a:r>
              <a:rPr lang="tr-TR" sz="1200" b="0" i="0" u="none" strike="noStrike" baseline="0" dirty="0">
                <a:solidFill>
                  <a:srgbClr val="000000"/>
                </a:solidFill>
                <a:latin typeface="Times New Roman" panose="02020603050405020304" pitchFamily="18" charset="0"/>
              </a:rPr>
              <a:t>Önerilen yöntemde, veri setinde bulunan </a:t>
            </a:r>
            <a:r>
              <a:rPr lang="tr-TR" sz="1200" b="0" i="0" u="none" strike="noStrike" baseline="0" dirty="0" err="1">
                <a:solidFill>
                  <a:srgbClr val="000000"/>
                </a:solidFill>
                <a:latin typeface="Times New Roman" panose="02020603050405020304" pitchFamily="18" charset="0"/>
              </a:rPr>
              <a:t>fundus</a:t>
            </a:r>
            <a:r>
              <a:rPr lang="tr-TR" sz="1200" b="0" i="0" u="none" strike="noStrike" baseline="0" dirty="0">
                <a:solidFill>
                  <a:srgbClr val="000000"/>
                </a:solidFill>
                <a:latin typeface="Times New Roman" panose="02020603050405020304" pitchFamily="18" charset="0"/>
              </a:rPr>
              <a:t> görüntülerine ait damarların bölütlenmesi sağlanmıştır. Öncelikle, veri setinde bulunan görüntüler RGB renk uzayından gri ölçekli görüntülere dönüştürülür. Gri ölçekli görüntülerin tersi üzerinde önerilen sistem uygulanır. </a:t>
            </a:r>
            <a:r>
              <a:rPr lang="tr-TR" sz="1200" b="0" i="0" u="none" strike="noStrike" baseline="0" dirty="0">
                <a:solidFill>
                  <a:schemeClr val="bg1"/>
                </a:solidFill>
                <a:latin typeface="Times New Roman" panose="02020603050405020304" pitchFamily="18" charset="0"/>
              </a:rPr>
              <a:t>Şekil 1</a:t>
            </a:r>
            <a:r>
              <a:rPr lang="tr-TR" sz="1200" b="0" i="0" u="none" strike="noStrike" baseline="0" dirty="0">
                <a:solidFill>
                  <a:srgbClr val="000000"/>
                </a:solidFill>
                <a:latin typeface="Times New Roman" panose="02020603050405020304" pitchFamily="18" charset="0"/>
              </a:rPr>
              <a:t>’de veri setine ait bir görüntü ve bu görüntüye ait gri ölçekli görüntü ile gri ölçekli görüntünün tersi verilmiştir. Önerilen sistemin genel yapısı ise </a:t>
            </a:r>
            <a:r>
              <a:rPr lang="tr-TR" sz="1200" b="0" i="0" u="none" strike="noStrike" baseline="0" dirty="0">
                <a:solidFill>
                  <a:schemeClr val="bg1"/>
                </a:solidFill>
                <a:latin typeface="Times New Roman" panose="02020603050405020304" pitchFamily="18" charset="0"/>
              </a:rPr>
              <a:t>Şekil 2</a:t>
            </a:r>
            <a:r>
              <a:rPr lang="tr-TR" sz="1200" b="0" i="0" u="none" strike="noStrike" baseline="0" dirty="0">
                <a:solidFill>
                  <a:srgbClr val="000000"/>
                </a:solidFill>
                <a:latin typeface="Times New Roman" panose="02020603050405020304" pitchFamily="18" charset="0"/>
              </a:rPr>
              <a:t>’de verildiği gibidir. </a:t>
            </a:r>
            <a:r>
              <a:rPr lang="tr-TR" sz="1200" i="0" u="none" strike="noStrike" baseline="0" dirty="0">
                <a:solidFill>
                  <a:srgbClr val="000000"/>
                </a:solidFill>
                <a:latin typeface="Times New Roman" panose="02020603050405020304" pitchFamily="18" charset="0"/>
              </a:rPr>
              <a:t>Şekil 1</a:t>
            </a:r>
            <a:r>
              <a:rPr lang="tr-TR" sz="1200" b="1" i="0" u="none" strike="noStrike" baseline="0" dirty="0">
                <a:solidFill>
                  <a:srgbClr val="000000"/>
                </a:solidFill>
                <a:latin typeface="Times New Roman" panose="02020603050405020304" pitchFamily="18" charset="0"/>
              </a:rPr>
              <a:t>. </a:t>
            </a:r>
            <a:r>
              <a:rPr lang="tr-TR" sz="1200" b="0" i="0" u="none" strike="noStrike" baseline="0" dirty="0">
                <a:solidFill>
                  <a:srgbClr val="000000"/>
                </a:solidFill>
                <a:latin typeface="Times New Roman" panose="02020603050405020304" pitchFamily="18" charset="0"/>
              </a:rPr>
              <a:t>Örnek veri seti görüntüsü, Sırasıyla, orijinal RGB görüntü, Gri-Ölçekli görüntü, Gri-Ölçekli görüntünün tersi       </a:t>
            </a:r>
            <a:r>
              <a:rPr lang="tr-TR" sz="1200" b="0" i="0" u="none" strike="noStrike" baseline="0" dirty="0">
                <a:solidFill>
                  <a:srgbClr val="000000"/>
                </a:solidFill>
                <a:latin typeface="Times New Roman" panose="02020603050405020304" pitchFamily="18" charset="0"/>
                <a:sym typeface="Wingdings" panose="05000000000000000000" pitchFamily="2" charset="2"/>
              </a:rPr>
              <a:t></a:t>
            </a:r>
            <a:r>
              <a:rPr lang="tr-TR" sz="1800" b="0" i="0" u="none" strike="noStrike" baseline="0" dirty="0">
                <a:solidFill>
                  <a:srgbClr val="000000"/>
                </a:solidFill>
                <a:latin typeface="Times New Roman" panose="02020603050405020304" pitchFamily="18" charset="0"/>
              </a:rPr>
              <a:t>	</a:t>
            </a:r>
          </a:p>
          <a:p>
            <a:endParaRPr lang="tr-TR" sz="1800" dirty="0">
              <a:solidFill>
                <a:srgbClr val="000000"/>
              </a:solidFill>
              <a:latin typeface="Times New Roman" panose="02020603050405020304" pitchFamily="18" charset="0"/>
            </a:endParaRPr>
          </a:p>
          <a:p>
            <a:endParaRPr lang="tr-TR" sz="1800" b="0" i="0" u="none" strike="noStrike" baseline="0" dirty="0">
              <a:solidFill>
                <a:srgbClr val="000000"/>
              </a:solidFill>
              <a:latin typeface="Times New Roman" panose="02020603050405020304" pitchFamily="18" charset="0"/>
            </a:endParaRPr>
          </a:p>
          <a:p>
            <a:endParaRPr lang="tr-TR" sz="1600" b="0" i="0" u="none" strike="noStrike" baseline="0" dirty="0">
              <a:solidFill>
                <a:srgbClr val="000000"/>
              </a:solidFill>
              <a:latin typeface="Times New Roman" panose="02020603050405020304" pitchFamily="18" charset="0"/>
            </a:endParaRPr>
          </a:p>
          <a:p>
            <a:endParaRPr lang="tr-TR" sz="1600" dirty="0">
              <a:solidFill>
                <a:srgbClr val="000000"/>
              </a:solidFill>
              <a:latin typeface="Times New Roman" panose="02020603050405020304" pitchFamily="18" charset="0"/>
            </a:endParaRPr>
          </a:p>
          <a:p>
            <a:endParaRPr lang="tr-TR" sz="1600" b="0" i="0" u="none" strike="noStrike" baseline="0" dirty="0">
              <a:solidFill>
                <a:srgbClr val="000000"/>
              </a:solidFill>
              <a:latin typeface="Times New Roman" panose="02020603050405020304" pitchFamily="18" charset="0"/>
            </a:endParaRPr>
          </a:p>
          <a:p>
            <a:endParaRPr lang="tr-TR" sz="1600" dirty="0">
              <a:solidFill>
                <a:srgbClr val="000000"/>
              </a:solidFill>
              <a:latin typeface="Times New Roman" panose="02020603050405020304" pitchFamily="18" charset="0"/>
            </a:endParaRPr>
          </a:p>
          <a:p>
            <a:endParaRPr lang="tr-TR" sz="1600" b="0" i="0" u="none" strike="noStrike" baseline="0" dirty="0">
              <a:solidFill>
                <a:srgbClr val="000000"/>
              </a:solidFill>
              <a:latin typeface="Times New Roman" panose="02020603050405020304" pitchFamily="18" charset="0"/>
            </a:endParaRPr>
          </a:p>
          <a:p>
            <a:r>
              <a:rPr lang="tr-TR" sz="1600" b="0" i="0" u="none" strike="noStrike" baseline="0" dirty="0">
                <a:solidFill>
                  <a:srgbClr val="000000"/>
                </a:solidFill>
                <a:latin typeface="Times New Roman" panose="02020603050405020304" pitchFamily="18" charset="0"/>
              </a:rPr>
              <a:t>Önerilen yöntem diğer yöntemlerle kıyaslanabilir olması açısından halka açık olarak sunulan DRIVE veri seti üzerinde test edilmiştir. DRIVE veri setindeki görüntüler 45° görüş alanında Canon 3CCD ile çekilmiştir. Görüntülerin her biri 565 × 584 piksel boyutunda 20 eğitim ve 20 test görüntüsünden oluşmaktadır. Veri setindeki damar pikselleri, deneyimli bir göz doktoru tarafından eğitilmiş üç gözlemci tarafından manuel olarak bölümlere ayrılmıştır. Test seti iki farklı gözlemci tarafından iki kez </a:t>
            </a:r>
            <a:r>
              <a:rPr lang="tr-TR" sz="1600" b="0" i="0" u="none" strike="noStrike" baseline="0" dirty="0" err="1">
                <a:solidFill>
                  <a:srgbClr val="000000"/>
                </a:solidFill>
                <a:latin typeface="Times New Roman" panose="02020603050405020304" pitchFamily="18" charset="0"/>
              </a:rPr>
              <a:t>bölütlendirilmiş</a:t>
            </a:r>
            <a:r>
              <a:rPr lang="tr-TR" sz="1600" b="0" i="0" u="none" strike="noStrike" baseline="0" dirty="0">
                <a:solidFill>
                  <a:srgbClr val="000000"/>
                </a:solidFill>
                <a:latin typeface="Times New Roman" panose="02020603050405020304" pitchFamily="18" charset="0"/>
              </a:rPr>
              <a:t> görüntülerden oluşur. </a:t>
            </a:r>
          </a:p>
          <a:p>
            <a:endParaRPr lang="tr-TR" dirty="0"/>
          </a:p>
        </p:txBody>
      </p:sp>
      <p:pic>
        <p:nvPicPr>
          <p:cNvPr id="5" name="Resim 4">
            <a:extLst>
              <a:ext uri="{FF2B5EF4-FFF2-40B4-BE49-F238E27FC236}">
                <a16:creationId xmlns:a16="http://schemas.microsoft.com/office/drawing/2014/main" id="{BB8F1212-C9FD-9E33-6EAA-CCDF45E3D057}"/>
              </a:ext>
            </a:extLst>
          </p:cNvPr>
          <p:cNvPicPr>
            <a:picLocks noChangeAspect="1"/>
          </p:cNvPicPr>
          <p:nvPr/>
        </p:nvPicPr>
        <p:blipFill>
          <a:blip r:embed="rId2"/>
          <a:stretch>
            <a:fillRect/>
          </a:stretch>
        </p:blipFill>
        <p:spPr>
          <a:xfrm>
            <a:off x="805852" y="1795245"/>
            <a:ext cx="2207266" cy="789522"/>
          </a:xfrm>
          <a:prstGeom prst="rect">
            <a:avLst/>
          </a:prstGeom>
        </p:spPr>
      </p:pic>
      <p:pic>
        <p:nvPicPr>
          <p:cNvPr id="7" name="Resim 6">
            <a:extLst>
              <a:ext uri="{FF2B5EF4-FFF2-40B4-BE49-F238E27FC236}">
                <a16:creationId xmlns:a16="http://schemas.microsoft.com/office/drawing/2014/main" id="{84126308-DF10-13E1-599C-F55E19E31815}"/>
              </a:ext>
            </a:extLst>
          </p:cNvPr>
          <p:cNvPicPr>
            <a:picLocks noChangeAspect="1"/>
          </p:cNvPicPr>
          <p:nvPr/>
        </p:nvPicPr>
        <p:blipFill>
          <a:blip r:embed="rId3"/>
          <a:stretch>
            <a:fillRect/>
          </a:stretch>
        </p:blipFill>
        <p:spPr>
          <a:xfrm>
            <a:off x="8697750" y="1473665"/>
            <a:ext cx="2014100" cy="3169642"/>
          </a:xfrm>
          <a:prstGeom prst="rect">
            <a:avLst/>
          </a:prstGeom>
        </p:spPr>
      </p:pic>
    </p:spTree>
    <p:extLst>
      <p:ext uri="{BB962C8B-B14F-4D97-AF65-F5344CB8AC3E}">
        <p14:creationId xmlns:p14="http://schemas.microsoft.com/office/powerpoint/2010/main" val="374009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737B63-14E2-69FA-B8DB-CD91F04D7B07}"/>
              </a:ext>
            </a:extLst>
          </p:cNvPr>
          <p:cNvSpPr>
            <a:spLocks noGrp="1"/>
          </p:cNvSpPr>
          <p:nvPr>
            <p:ph type="title"/>
          </p:nvPr>
        </p:nvSpPr>
        <p:spPr>
          <a:xfrm>
            <a:off x="982023" y="0"/>
            <a:ext cx="9905998" cy="578840"/>
          </a:xfrm>
        </p:spPr>
        <p:txBody>
          <a:bodyPr/>
          <a:lstStyle/>
          <a:p>
            <a:r>
              <a:rPr lang="tr-TR" sz="1800" b="1" i="0" u="none" strike="noStrike" baseline="0" dirty="0">
                <a:latin typeface="Times New Roman" panose="02020603050405020304" pitchFamily="18" charset="0"/>
              </a:rPr>
              <a:t>Bulgular ve tartışma </a:t>
            </a:r>
            <a:endParaRPr lang="tr-TR" dirty="0"/>
          </a:p>
        </p:txBody>
      </p:sp>
      <p:sp>
        <p:nvSpPr>
          <p:cNvPr id="3" name="İçerik Yer Tutucusu 2">
            <a:extLst>
              <a:ext uri="{FF2B5EF4-FFF2-40B4-BE49-F238E27FC236}">
                <a16:creationId xmlns:a16="http://schemas.microsoft.com/office/drawing/2014/main" id="{CEC03351-0F6A-96A0-E27B-DDF7BB8A244F}"/>
              </a:ext>
            </a:extLst>
          </p:cNvPr>
          <p:cNvSpPr>
            <a:spLocks noGrp="1"/>
          </p:cNvSpPr>
          <p:nvPr>
            <p:ph idx="1"/>
          </p:nvPr>
        </p:nvSpPr>
        <p:spPr>
          <a:xfrm>
            <a:off x="982022" y="328368"/>
            <a:ext cx="9905999" cy="3541714"/>
          </a:xfrm>
        </p:spPr>
        <p:txBody>
          <a:bodyPr/>
          <a:lstStyle/>
          <a:p>
            <a:r>
              <a:rPr lang="tr-TR" sz="1800" b="0" i="0" u="none" strike="noStrike" baseline="0" dirty="0">
                <a:solidFill>
                  <a:srgbClr val="000000"/>
                </a:solidFill>
                <a:latin typeface="Times New Roman" panose="02020603050405020304" pitchFamily="18" charset="0"/>
              </a:rPr>
              <a:t>Üç farklı eşikleme algoritması iyileştirilmiş </a:t>
            </a:r>
            <a:r>
              <a:rPr lang="tr-TR" sz="1800" b="0" i="0" u="none" strike="noStrike" baseline="0" dirty="0" err="1">
                <a:solidFill>
                  <a:srgbClr val="000000"/>
                </a:solidFill>
                <a:latin typeface="Times New Roman" panose="02020603050405020304" pitchFamily="18" charset="0"/>
              </a:rPr>
              <a:t>fundus</a:t>
            </a:r>
            <a:r>
              <a:rPr lang="tr-TR" sz="1800" b="0" i="0" u="none" strike="noStrike" baseline="0" dirty="0">
                <a:solidFill>
                  <a:srgbClr val="000000"/>
                </a:solidFill>
                <a:latin typeface="Times New Roman" panose="02020603050405020304" pitchFamily="18" charset="0"/>
              </a:rPr>
              <a:t> görüntüleri üzerinde uygulanarak damar piksellerinin bölütlenmesi sağlanmıştır. İyileştirilmiş görüntüler eşikleme 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a:t>
            </a:r>
            <a:r>
              <a:rPr lang="tr-TR" sz="1800" b="0" i="0" u="none" strike="noStrike" baseline="0" dirty="0">
                <a:solidFill>
                  <a:schemeClr val="bg1"/>
                </a:solidFill>
                <a:latin typeface="Times New Roman" panose="02020603050405020304" pitchFamily="18" charset="0"/>
              </a:rPr>
              <a:t>Şekil 6</a:t>
            </a:r>
            <a:r>
              <a:rPr lang="tr-TR" sz="1800" b="0" i="0" u="none" strike="noStrike" baseline="0" dirty="0">
                <a:solidFill>
                  <a:srgbClr val="000000"/>
                </a:solidFill>
                <a:latin typeface="Times New Roman" panose="02020603050405020304" pitchFamily="18" charset="0"/>
              </a:rPr>
              <a:t>’da eşikleme algoritmalarının performans iyileştirme sonuçları görsel olarak sunulmuştur. </a:t>
            </a:r>
            <a:r>
              <a:rPr lang="tr-TR" sz="1800" b="0" i="0" u="none" strike="noStrike" baseline="0" dirty="0">
                <a:solidFill>
                  <a:schemeClr val="bg1"/>
                </a:solidFill>
                <a:latin typeface="Times New Roman" panose="02020603050405020304" pitchFamily="18" charset="0"/>
              </a:rPr>
              <a:t>Şekil 6</a:t>
            </a:r>
            <a:r>
              <a:rPr lang="tr-TR" sz="1800" b="0" i="0" u="none" strike="noStrike" baseline="0" dirty="0">
                <a:solidFill>
                  <a:srgbClr val="000000"/>
                </a:solidFill>
                <a:latin typeface="Times New Roman" panose="02020603050405020304" pitchFamily="18" charset="0"/>
              </a:rPr>
              <a:t>’da ilk sütunda orijinal görüntüler, ikinci sütunda Bulanık Mantık Tabanlı Eşikleme yöntem sonuçları, üçüncü sütunda Maksimum Entropi Tabanlı Eşikleme yöntem sonuçları, son sütunda Çoklu Eşikleme yöntem sonuçları gösterilmiştir. </a:t>
            </a:r>
            <a:endParaRPr lang="tr-TR" dirty="0"/>
          </a:p>
        </p:txBody>
      </p:sp>
      <p:pic>
        <p:nvPicPr>
          <p:cNvPr id="5" name="Resim 4">
            <a:extLst>
              <a:ext uri="{FF2B5EF4-FFF2-40B4-BE49-F238E27FC236}">
                <a16:creationId xmlns:a16="http://schemas.microsoft.com/office/drawing/2014/main" id="{D2D68119-77CA-261E-C943-652110726D4E}"/>
              </a:ext>
            </a:extLst>
          </p:cNvPr>
          <p:cNvPicPr>
            <a:picLocks noChangeAspect="1"/>
          </p:cNvPicPr>
          <p:nvPr/>
        </p:nvPicPr>
        <p:blipFill>
          <a:blip r:embed="rId2"/>
          <a:stretch>
            <a:fillRect/>
          </a:stretch>
        </p:blipFill>
        <p:spPr>
          <a:xfrm>
            <a:off x="1212281" y="3602831"/>
            <a:ext cx="2956158" cy="3003499"/>
          </a:xfrm>
          <a:prstGeom prst="rect">
            <a:avLst/>
          </a:prstGeom>
        </p:spPr>
      </p:pic>
      <p:sp>
        <p:nvSpPr>
          <p:cNvPr id="6" name="Metin kutusu 5">
            <a:extLst>
              <a:ext uri="{FF2B5EF4-FFF2-40B4-BE49-F238E27FC236}">
                <a16:creationId xmlns:a16="http://schemas.microsoft.com/office/drawing/2014/main" id="{6C4A32C3-7C7D-C97D-A620-43FDC8B644A9}"/>
              </a:ext>
            </a:extLst>
          </p:cNvPr>
          <p:cNvSpPr txBox="1"/>
          <p:nvPr/>
        </p:nvSpPr>
        <p:spPr>
          <a:xfrm>
            <a:off x="4320330" y="3529578"/>
            <a:ext cx="6719582" cy="3323987"/>
          </a:xfrm>
          <a:prstGeom prst="rect">
            <a:avLst/>
          </a:prstGeom>
          <a:noFill/>
        </p:spPr>
        <p:txBody>
          <a:bodyPr wrap="square" rtlCol="0">
            <a:spAutoFit/>
          </a:bodyPr>
          <a:lstStyle/>
          <a:p>
            <a:r>
              <a:rPr lang="tr-TR" sz="1500" i="0" u="none" strike="noStrike" baseline="0" dirty="0">
                <a:solidFill>
                  <a:srgbClr val="000000"/>
                </a:solidFill>
                <a:latin typeface="Times New Roman" panose="02020603050405020304" pitchFamily="18" charset="0"/>
              </a:rPr>
              <a:t>Şekil 6. </a:t>
            </a:r>
            <a:r>
              <a:rPr lang="tr-TR" sz="1500" b="0" i="0" u="none" strike="noStrike" baseline="0" dirty="0">
                <a:solidFill>
                  <a:srgbClr val="000000"/>
                </a:solidFill>
                <a:latin typeface="Times New Roman" panose="02020603050405020304" pitchFamily="18" charset="0"/>
              </a:rPr>
              <a:t>Performans İyileştirme Sonuçları. Birinci satırlar eşikleme sonuçlarını, ikinci satırlar iyileştirme sonuçlarını göstermektedir. Orijinal görüntünün altındaki görüntüler 1.manuel bölütlenmiş gerçek zemin görüntüleridir. Uygulanan yöntemin başarı ölçütünü hesaplamak için Doğruluk Oranı ölçüsü kullanılmıştır. </a:t>
            </a:r>
            <a:r>
              <a:rPr lang="tr-TR" sz="1500" b="0" i="0" u="none" strike="noStrike" baseline="0" dirty="0">
                <a:solidFill>
                  <a:schemeClr val="bg1"/>
                </a:solidFill>
                <a:latin typeface="Times New Roman" panose="02020603050405020304" pitchFamily="18" charset="0"/>
              </a:rPr>
              <a:t>Denklem (12)</a:t>
            </a:r>
            <a:r>
              <a:rPr lang="tr-TR" sz="1500" b="0" i="0" u="none" strike="noStrike" baseline="0" dirty="0">
                <a:solidFill>
                  <a:srgbClr val="000000"/>
                </a:solidFill>
                <a:latin typeface="Times New Roman" panose="02020603050405020304" pitchFamily="18" charset="0"/>
              </a:rPr>
              <a:t>’de Doğruluk Oranı ölçütünün matematiksel ifadesi verilmiştir. 	Burada, </a:t>
            </a:r>
            <a:r>
              <a:rPr lang="tr-TR" sz="1500" b="0" i="1" u="none" strike="noStrike" baseline="0" dirty="0">
                <a:solidFill>
                  <a:srgbClr val="000000"/>
                </a:solidFill>
                <a:latin typeface="Times New Roman" panose="02020603050405020304" pitchFamily="18" charset="0"/>
              </a:rPr>
              <a:t>TP </a:t>
            </a:r>
            <a:r>
              <a:rPr lang="tr-TR" sz="1500" b="0" i="0" u="none" strike="noStrike" baseline="0" dirty="0">
                <a:solidFill>
                  <a:srgbClr val="000000"/>
                </a:solidFill>
                <a:latin typeface="Times New Roman" panose="02020603050405020304" pitchFamily="18" charset="0"/>
              </a:rPr>
              <a:t>parametresi doğru pozitif, </a:t>
            </a:r>
            <a:r>
              <a:rPr lang="tr-TR" sz="1500" b="0" i="1" u="none" strike="noStrike" baseline="0" dirty="0">
                <a:solidFill>
                  <a:srgbClr val="000000"/>
                </a:solidFill>
                <a:latin typeface="Times New Roman" panose="02020603050405020304" pitchFamily="18" charset="0"/>
              </a:rPr>
              <a:t>FP </a:t>
            </a:r>
            <a:r>
              <a:rPr lang="tr-TR" sz="1500" b="0" i="0" u="none" strike="noStrike" baseline="0" dirty="0">
                <a:solidFill>
                  <a:srgbClr val="000000"/>
                </a:solidFill>
                <a:latin typeface="Times New Roman" panose="02020603050405020304" pitchFamily="18" charset="0"/>
              </a:rPr>
              <a:t>parametresi yanlış pozitif, </a:t>
            </a:r>
            <a:r>
              <a:rPr lang="tr-TR" sz="1500" b="0" i="1" u="none" strike="noStrike" baseline="0" dirty="0">
                <a:solidFill>
                  <a:srgbClr val="000000"/>
                </a:solidFill>
                <a:latin typeface="Times New Roman" panose="02020603050405020304" pitchFamily="18" charset="0"/>
              </a:rPr>
              <a:t>TN </a:t>
            </a:r>
            <a:r>
              <a:rPr lang="tr-TR" sz="1500" b="0" i="0" u="none" strike="noStrike" baseline="0" dirty="0">
                <a:solidFill>
                  <a:srgbClr val="000000"/>
                </a:solidFill>
                <a:latin typeface="Times New Roman" panose="02020603050405020304" pitchFamily="18" charset="0"/>
              </a:rPr>
              <a:t>parametresi doğru negatif ve </a:t>
            </a:r>
            <a:r>
              <a:rPr lang="tr-TR" sz="1500" b="0" i="1" u="none" strike="noStrike" baseline="0" dirty="0">
                <a:solidFill>
                  <a:srgbClr val="000000"/>
                </a:solidFill>
                <a:latin typeface="Times New Roman" panose="02020603050405020304" pitchFamily="18" charset="0"/>
              </a:rPr>
              <a:t>FN </a:t>
            </a:r>
            <a:r>
              <a:rPr lang="tr-TR" sz="1500" b="0" i="0" u="none" strike="noStrike" baseline="0" dirty="0">
                <a:solidFill>
                  <a:srgbClr val="000000"/>
                </a:solidFill>
                <a:latin typeface="Times New Roman" panose="02020603050405020304" pitchFamily="18" charset="0"/>
              </a:rPr>
              <a:t>parametresi yanlış negatif pikselleri temsil eder. </a:t>
            </a:r>
            <a:r>
              <a:rPr lang="tr-TR" sz="1500" b="0" i="1" u="none" strike="noStrike" baseline="0" dirty="0">
                <a:solidFill>
                  <a:srgbClr val="000000"/>
                </a:solidFill>
                <a:latin typeface="Times New Roman" panose="02020603050405020304" pitchFamily="18" charset="0"/>
              </a:rPr>
              <a:t>ACC </a:t>
            </a:r>
            <a:r>
              <a:rPr lang="tr-TR" sz="1500" b="0" i="0" u="none" strike="noStrike" baseline="0" dirty="0">
                <a:solidFill>
                  <a:srgbClr val="000000"/>
                </a:solidFill>
                <a:latin typeface="Times New Roman" panose="02020603050405020304" pitchFamily="18" charset="0"/>
              </a:rPr>
              <a:t>parametresi doğruluk oranını temsil eder. Hem bölütlenmiş görüntüde hem de gerçek zemin görüntüsünde aynı piksele ait ve piksel değerleri “1” olan piksellerin toplamı </a:t>
            </a:r>
            <a:r>
              <a:rPr lang="tr-TR" sz="1500" b="0" i="1" u="none" strike="noStrike" baseline="0" dirty="0">
                <a:solidFill>
                  <a:srgbClr val="000000"/>
                </a:solidFill>
                <a:latin typeface="Times New Roman" panose="02020603050405020304" pitchFamily="18" charset="0"/>
              </a:rPr>
              <a:t>TP </a:t>
            </a:r>
            <a:r>
              <a:rPr lang="tr-TR" sz="1500" b="0" i="0" u="none" strike="noStrike" baseline="0" dirty="0">
                <a:solidFill>
                  <a:srgbClr val="000000"/>
                </a:solidFill>
                <a:latin typeface="Times New Roman" panose="02020603050405020304" pitchFamily="18" charset="0"/>
              </a:rPr>
              <a:t>parametresinin değerini oluşturur. Hem bölütlenmiş görüntüde hem de gerçek zemin görüntüsünde aynı piksele ait ve piksel değerleri “0” olan piksellerin toplamı </a:t>
            </a:r>
            <a:r>
              <a:rPr lang="tr-TR" sz="1500" b="0" i="1" u="none" strike="noStrike" baseline="0" dirty="0">
                <a:solidFill>
                  <a:srgbClr val="000000"/>
                </a:solidFill>
                <a:latin typeface="Times New Roman" panose="02020603050405020304" pitchFamily="18" charset="0"/>
              </a:rPr>
              <a:t>TN </a:t>
            </a:r>
            <a:r>
              <a:rPr lang="tr-TR" sz="1500" b="0" i="0" u="none" strike="noStrike" baseline="0" dirty="0">
                <a:solidFill>
                  <a:srgbClr val="000000"/>
                </a:solidFill>
                <a:latin typeface="Times New Roman" panose="02020603050405020304" pitchFamily="18" charset="0"/>
              </a:rPr>
              <a:t>parametresinin değerini oluşturur. Hem bölütlenmiş görüntüde hem de gerçek zemin görüntüsünde aynı piksele ait ve piksel değerleri bölütlenmiş görüntü için “0”, gerçek zemin görüntüsü için “1” olan piksellerin toplamı </a:t>
            </a:r>
            <a:r>
              <a:rPr lang="tr-TR" sz="1500" b="0" i="1" u="none" strike="noStrike" baseline="0" dirty="0">
                <a:solidFill>
                  <a:srgbClr val="000000"/>
                </a:solidFill>
                <a:latin typeface="Times New Roman" panose="02020603050405020304" pitchFamily="18" charset="0"/>
              </a:rPr>
              <a:t>FN </a:t>
            </a:r>
            <a:endParaRPr lang="tr-TR" sz="1500"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59003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E1E41C-93C5-50D7-9EF9-6D16FFA1F5F4}"/>
              </a:ext>
            </a:extLst>
          </p:cNvPr>
          <p:cNvSpPr>
            <a:spLocks noGrp="1"/>
          </p:cNvSpPr>
          <p:nvPr>
            <p:ph type="title"/>
          </p:nvPr>
        </p:nvSpPr>
        <p:spPr>
          <a:xfrm>
            <a:off x="1258858" y="361520"/>
            <a:ext cx="1417229" cy="404939"/>
          </a:xfrm>
        </p:spPr>
        <p:txBody>
          <a:bodyPr>
            <a:normAutofit/>
          </a:bodyPr>
          <a:lstStyle/>
          <a:p>
            <a:r>
              <a:rPr lang="tr-TR" sz="2000" b="1" u="none" strike="noStrike" baseline="0" dirty="0"/>
              <a:t>Sonuçlar</a:t>
            </a:r>
            <a:r>
              <a:rPr lang="tr-TR" sz="2000" b="0" i="0" u="none" strike="noStrike" baseline="0" dirty="0">
                <a:solidFill>
                  <a:srgbClr val="000000"/>
                </a:solidFill>
              </a:rPr>
              <a:t> </a:t>
            </a:r>
            <a:endParaRPr lang="tr-TR" sz="2000" dirty="0"/>
          </a:p>
        </p:txBody>
      </p:sp>
      <p:sp>
        <p:nvSpPr>
          <p:cNvPr id="3" name="İçerik Yer Tutucusu 2">
            <a:extLst>
              <a:ext uri="{FF2B5EF4-FFF2-40B4-BE49-F238E27FC236}">
                <a16:creationId xmlns:a16="http://schemas.microsoft.com/office/drawing/2014/main" id="{B3849529-58A2-CCB2-1EAC-E23EBB012B3B}"/>
              </a:ext>
            </a:extLst>
          </p:cNvPr>
          <p:cNvSpPr>
            <a:spLocks noGrp="1"/>
          </p:cNvSpPr>
          <p:nvPr>
            <p:ph idx="1"/>
          </p:nvPr>
        </p:nvSpPr>
        <p:spPr>
          <a:xfrm>
            <a:off x="1143000" y="724957"/>
            <a:ext cx="9905999" cy="5569053"/>
          </a:xfrm>
        </p:spPr>
        <p:txBody>
          <a:bodyPr>
            <a:normAutofit/>
          </a:bodyPr>
          <a:lstStyle/>
          <a:p>
            <a:r>
              <a:rPr lang="tr-TR" sz="1800" b="0" i="0" u="none" strike="noStrike" baseline="0" dirty="0">
                <a:solidFill>
                  <a:srgbClr val="000000"/>
                </a:solidFill>
                <a:latin typeface="Times New Roman" panose="02020603050405020304" pitchFamily="18" charset="0"/>
              </a:rPr>
              <a:t>Bu makalede, 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amaç eşikleme </a:t>
            </a:r>
          </a:p>
          <a:p>
            <a:r>
              <a:rPr lang="tr-TR" sz="1800" b="0" i="0" u="none" strike="noStrike" baseline="0" dirty="0">
                <a:solidFill>
                  <a:srgbClr val="000000"/>
                </a:solidFill>
                <a:latin typeface="Times New Roman" panose="02020603050405020304" pitchFamily="18" charset="0"/>
              </a:rPr>
              <a:t>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Bu makalede, Bulanık Mantık Tabanlı Eşikleme yönteminin ortalama doğruluk oranı 0.952 olarak hesaplanmış ve diğer iki eşikleme yönteminden daha yüksek bir değere sahip olmuştur. </a:t>
            </a:r>
          </a:p>
          <a:p>
            <a:r>
              <a:rPr lang="tr-TR" sz="1800" b="0" i="0" u="none" strike="noStrike" baseline="0" dirty="0">
                <a:solidFill>
                  <a:srgbClr val="000000"/>
                </a:solidFill>
                <a:latin typeface="Times New Roman" panose="02020603050405020304" pitchFamily="18" charset="0"/>
              </a:rPr>
              <a:t>Bu makalede elde edilen deneysel sonuçlar tatmin edici bir seviyededir. Önerilen yöntem geliştirilmeye açıktır. Halka açık bir veri seti kullanıldığı için karşılaştırması ve doğruluğu test edilebilir durumdadır. İleriki çalışmalarımızda, bu makalede elde ettiğimiz eşikleme yöntemleri tecrübelerimizi kullanarak popüler algoritmalar ile görüntü eşikleme üzerinde çalışmayı hedeflemekteyiz. </a:t>
            </a:r>
            <a:endParaRPr lang="tr-TR" dirty="0"/>
          </a:p>
        </p:txBody>
      </p:sp>
    </p:spTree>
    <p:extLst>
      <p:ext uri="{BB962C8B-B14F-4D97-AF65-F5344CB8AC3E}">
        <p14:creationId xmlns:p14="http://schemas.microsoft.com/office/powerpoint/2010/main" val="2681062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52DEB3-AE50-45B7-0051-19D12F92059D}"/>
              </a:ext>
            </a:extLst>
          </p:cNvPr>
          <p:cNvSpPr>
            <a:spLocks noGrp="1"/>
          </p:cNvSpPr>
          <p:nvPr>
            <p:ph type="title"/>
          </p:nvPr>
        </p:nvSpPr>
        <p:spPr>
          <a:xfrm>
            <a:off x="1141412" y="0"/>
            <a:ext cx="888723" cy="513996"/>
          </a:xfrm>
        </p:spPr>
        <p:txBody>
          <a:bodyPr/>
          <a:lstStyle/>
          <a:p>
            <a:r>
              <a:rPr lang="tr-TR" sz="1800" b="1" i="0" u="none" strike="noStrike" baseline="0" dirty="0">
                <a:latin typeface="Times New Roman" panose="02020603050405020304" pitchFamily="18" charset="0"/>
              </a:rPr>
              <a:t>GİRİŞ </a:t>
            </a:r>
            <a:endParaRPr lang="tr-TR" dirty="0"/>
          </a:p>
        </p:txBody>
      </p:sp>
      <p:sp>
        <p:nvSpPr>
          <p:cNvPr id="3" name="İçerik Yer Tutucusu 2">
            <a:extLst>
              <a:ext uri="{FF2B5EF4-FFF2-40B4-BE49-F238E27FC236}">
                <a16:creationId xmlns:a16="http://schemas.microsoft.com/office/drawing/2014/main" id="{CBA4E633-1870-8BA1-0DFA-F31FECDC2D38}"/>
              </a:ext>
            </a:extLst>
          </p:cNvPr>
          <p:cNvSpPr>
            <a:spLocks noGrp="1"/>
          </p:cNvSpPr>
          <p:nvPr>
            <p:ph idx="1"/>
          </p:nvPr>
        </p:nvSpPr>
        <p:spPr>
          <a:xfrm>
            <a:off x="1074300" y="429076"/>
            <a:ext cx="10401839" cy="6428924"/>
          </a:xfrm>
        </p:spPr>
        <p:txBody>
          <a:bodyPr>
            <a:normAutofit fontScale="85000" lnSpcReduction="10000"/>
          </a:bodyPr>
          <a:lstStyle/>
          <a:p>
            <a:r>
              <a:rPr lang="tr-TR" sz="1800" b="0" i="0" u="none" strike="noStrike" baseline="0" dirty="0">
                <a:solidFill>
                  <a:srgbClr val="000000"/>
                </a:solidFill>
                <a:latin typeface="Times New Roman" panose="02020603050405020304" pitchFamily="18" charset="0"/>
              </a:rPr>
              <a:t>Görüntü işleme ve bilgisayarlı görme uygulamaları son yıllarda ciddi bir artış göstermektedir. Özellikle araç içi otomasyon, güvenlik sistemleri, gezgin robot uygulamaları, askeri alanlarda dost ve düşman kuvvetlerinin gözetlenmesi, tarım uygulamaları, biyomedikal ve tıp alanlarında, coğrafi bilgi sistemlerinde, tasarım ve imalat uygulamalarında yaygın olarak kullanılmaktadır. </a:t>
            </a:r>
          </a:p>
          <a:p>
            <a:r>
              <a:rPr lang="tr-TR" sz="1800" b="0" i="0" u="none" strike="noStrike" baseline="0" dirty="0">
                <a:solidFill>
                  <a:srgbClr val="000000"/>
                </a:solidFill>
                <a:latin typeface="Times New Roman" panose="02020603050405020304" pitchFamily="18" charset="0"/>
              </a:rPr>
              <a:t>Görüntü işleme teknikleri kullanılarak yapılan çalışmalarda, ilk olarak kameradan görüntüler alınmaktadır. Alınan görüntüler üzerinde, görüntü ön işleme adımları uygulanmakta ve ilgilenilen nesnelere ait özellik çıkartımı gerçekleştirilmektedir. Ortamda bulunan nesnelerin doğru bir şekilde tespit edilmesi, özellik çıkarımı aşaması için çok önemlidir. Nesnelerin tespit edilmesi veya tanınması amacıyla yapılan çalışmalarda farklı yöntemler önerilmektedir. Nesnelere ait basit özellikler kullanılarak hızlı ve etkili nesne tanımaya yönelik çalışmalar, karmaşık arka plan çıkarımı ile tanıma, şekil tanıma, renk tanıma, kenar ve köşe tanıma, istatistiksel örüntü tanıma, şablon eşleme gibi çeşitli yöntemler kullanılmaktadır. </a:t>
            </a:r>
          </a:p>
          <a:p>
            <a:r>
              <a:rPr lang="tr-TR" sz="1800" b="0" i="0" u="none" strike="noStrike" baseline="0" dirty="0">
                <a:solidFill>
                  <a:srgbClr val="000000"/>
                </a:solidFill>
                <a:latin typeface="Times New Roman" panose="02020603050405020304" pitchFamily="18" charset="0"/>
              </a:rPr>
              <a:t>Bilgisayarlı görmenin yaygınlaşması sonucunda, tarım alanında ürün kalitesinin gözlenmesi, ürün sulama, ilaçlama, hasat, ürün sınıflandırma, ürün gelişimlerinin gözlenmesi gibi çalışmalar yapılmaktadır. Ayrıca tarım alanında, görüntü işleme tekniklerinin kullanılması ile yapılan çeşitli çalışmalarda şeftali, elma, buğday, fındık, kiraz , ceviz, badem vb. meyveler sınıflandırılmakta ve özellikleri belirlenmektedir. Bu özelliklerin belirlenmesinde sayısal görüntü analizi, sınıflama, kümeleme gibi yöntemler kullanılarak, araştırılan nesnelerin boyut, cins veya kalite bakımından sınıflandırılması gerçekleştirilmektedir. </a:t>
            </a:r>
          </a:p>
          <a:p>
            <a:r>
              <a:rPr lang="tr-TR" sz="1800" b="0" i="0" u="none" strike="noStrike" baseline="0" dirty="0">
                <a:solidFill>
                  <a:srgbClr val="000000"/>
                </a:solidFill>
                <a:latin typeface="Times New Roman" panose="02020603050405020304" pitchFamily="18" charset="0"/>
              </a:rPr>
              <a:t>K-</a:t>
            </a:r>
            <a:r>
              <a:rPr lang="tr-TR" sz="1800" b="0" i="0" u="none" strike="noStrike" baseline="0" dirty="0" err="1">
                <a:solidFill>
                  <a:srgbClr val="000000"/>
                </a:solidFill>
                <a:latin typeface="Times New Roman" panose="02020603050405020304" pitchFamily="18" charset="0"/>
              </a:rPr>
              <a:t>means</a:t>
            </a:r>
            <a:r>
              <a:rPr lang="tr-TR" sz="1800" b="0" i="0" u="none" strike="noStrike" baseline="0" dirty="0">
                <a:solidFill>
                  <a:srgbClr val="000000"/>
                </a:solidFill>
                <a:latin typeface="Times New Roman" panose="02020603050405020304" pitchFamily="18" charset="0"/>
              </a:rPr>
              <a:t> ve türevleri yaygın olarak kullanılmakta olan kümeleme algoritmalarıdır. K-</a:t>
            </a:r>
            <a:r>
              <a:rPr lang="tr-TR" sz="1800" b="0" i="0" u="none" strike="noStrike" baseline="0" dirty="0" err="1">
                <a:solidFill>
                  <a:srgbClr val="000000"/>
                </a:solidFill>
                <a:latin typeface="Times New Roman" panose="02020603050405020304" pitchFamily="18" charset="0"/>
              </a:rPr>
              <a:t>means</a:t>
            </a:r>
            <a:r>
              <a:rPr lang="tr-TR" sz="1800" b="0" i="0" u="none" strike="noStrike" baseline="0" dirty="0">
                <a:solidFill>
                  <a:srgbClr val="000000"/>
                </a:solidFill>
                <a:latin typeface="Times New Roman" panose="02020603050405020304" pitchFamily="18" charset="0"/>
              </a:rPr>
              <a:t> algoritması ile aynı türden nesneler farklı özelliklerine göre, benzer kümelere ayrılmaktadırlar. Görüntü işleme süreci ile özellikleri belirlenmiş olan nesneler, benzerlik veya benzemezlik oranlarına göre farklı sınıflarda kümelenmektedirler. </a:t>
            </a:r>
          </a:p>
          <a:p>
            <a:r>
              <a:rPr lang="tr-TR" sz="1800" b="0" i="0" u="none" strike="noStrike" baseline="0" dirty="0">
                <a:solidFill>
                  <a:srgbClr val="000000"/>
                </a:solidFill>
                <a:latin typeface="Times New Roman" panose="02020603050405020304" pitchFamily="18" charset="0"/>
              </a:rPr>
              <a:t>Makalede, çalışma ortamında bulunan nesnelerin tespit edilmesi, özelliklerinin belirlenmesi ve sınıflandırmasına yönelik üç aşamalı bir sistem önerilmektedir. Önerilen sistemin ilk aşamasında kameradan alınan görüntü üzerinde, görüntü ön işleme adımı uygulanmaktadır. İkinci aşamada, ortamda bulunan nesneler tespit edilmekte ve nesnelere ait veriler bilgi veri tabanına aktarılmaktadır. Son aşamada ise bilgi veri tabanı kullanılarak nesnelerin sınıflandırılması gerçekleştirilmektedir. </a:t>
            </a:r>
            <a:endParaRPr lang="tr-TR" dirty="0"/>
          </a:p>
        </p:txBody>
      </p:sp>
    </p:spTree>
    <p:extLst>
      <p:ext uri="{BB962C8B-B14F-4D97-AF65-F5344CB8AC3E}">
        <p14:creationId xmlns:p14="http://schemas.microsoft.com/office/powerpoint/2010/main" val="367394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9A9EBF-339A-C5E9-C75C-B7E06378801E}"/>
              </a:ext>
            </a:extLst>
          </p:cNvPr>
          <p:cNvSpPr>
            <a:spLocks noGrp="1"/>
          </p:cNvSpPr>
          <p:nvPr>
            <p:ph type="title"/>
          </p:nvPr>
        </p:nvSpPr>
        <p:spPr>
          <a:xfrm>
            <a:off x="1015578" y="0"/>
            <a:ext cx="3162139" cy="448281"/>
          </a:xfrm>
        </p:spPr>
        <p:txBody>
          <a:bodyPr/>
          <a:lstStyle/>
          <a:p>
            <a:r>
              <a:rPr lang="tr-TR" sz="1800" b="1" i="0" u="none" strike="noStrike" baseline="0" dirty="0">
                <a:latin typeface="Times New Roman" panose="02020603050405020304" pitchFamily="18" charset="0"/>
              </a:rPr>
              <a:t>ÖNERİLEN YÖNTEM </a:t>
            </a:r>
            <a:endParaRPr lang="tr-TR" dirty="0"/>
          </a:p>
        </p:txBody>
      </p:sp>
      <p:sp>
        <p:nvSpPr>
          <p:cNvPr id="3" name="İçerik Yer Tutucusu 2">
            <a:extLst>
              <a:ext uri="{FF2B5EF4-FFF2-40B4-BE49-F238E27FC236}">
                <a16:creationId xmlns:a16="http://schemas.microsoft.com/office/drawing/2014/main" id="{E0269B7B-7540-0A61-4A84-5C26C264AC0D}"/>
              </a:ext>
            </a:extLst>
          </p:cNvPr>
          <p:cNvSpPr>
            <a:spLocks noGrp="1"/>
          </p:cNvSpPr>
          <p:nvPr>
            <p:ph idx="1"/>
          </p:nvPr>
        </p:nvSpPr>
        <p:spPr>
          <a:xfrm>
            <a:off x="948467" y="320018"/>
            <a:ext cx="4009428" cy="6147893"/>
          </a:xfrm>
        </p:spPr>
        <p:txBody>
          <a:bodyPr>
            <a:normAutofit/>
          </a:bodyPr>
          <a:lstStyle/>
          <a:p>
            <a:r>
              <a:rPr lang="tr-TR" sz="1200" b="0" i="0" u="none" strike="noStrike" baseline="0" dirty="0">
                <a:solidFill>
                  <a:srgbClr val="000000"/>
                </a:solidFill>
                <a:latin typeface="Times New Roman" panose="02020603050405020304" pitchFamily="18" charset="0"/>
              </a:rPr>
              <a:t>Ortamda bulunan aynı nesnelerin tespit edilerek, sınıflandırılmasına yönelik yapılan çalışmada üç aşamalı bir yöntem önerilmektedir. Önerilen yönteme ait aşamalar Şekil 1’de sunulmaktadır 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a:t>
            </a:r>
            <a:endParaRPr lang="tr-TR" sz="1200" dirty="0"/>
          </a:p>
        </p:txBody>
      </p:sp>
      <p:pic>
        <p:nvPicPr>
          <p:cNvPr id="5" name="Resim 4">
            <a:extLst>
              <a:ext uri="{FF2B5EF4-FFF2-40B4-BE49-F238E27FC236}">
                <a16:creationId xmlns:a16="http://schemas.microsoft.com/office/drawing/2014/main" id="{306D35A3-268A-9724-ADDE-8DD8E0A9149E}"/>
              </a:ext>
            </a:extLst>
          </p:cNvPr>
          <p:cNvPicPr>
            <a:picLocks noChangeAspect="1"/>
          </p:cNvPicPr>
          <p:nvPr/>
        </p:nvPicPr>
        <p:blipFill>
          <a:blip r:embed="rId2"/>
          <a:stretch>
            <a:fillRect/>
          </a:stretch>
        </p:blipFill>
        <p:spPr>
          <a:xfrm>
            <a:off x="1502944" y="2979327"/>
            <a:ext cx="2187405" cy="3808602"/>
          </a:xfrm>
          <a:prstGeom prst="rect">
            <a:avLst/>
          </a:prstGeom>
        </p:spPr>
      </p:pic>
      <p:sp>
        <p:nvSpPr>
          <p:cNvPr id="6" name="Metin kutusu 5">
            <a:extLst>
              <a:ext uri="{FF2B5EF4-FFF2-40B4-BE49-F238E27FC236}">
                <a16:creationId xmlns:a16="http://schemas.microsoft.com/office/drawing/2014/main" id="{F22AA99C-6DEF-E451-C5D5-696A06F051C6}"/>
              </a:ext>
            </a:extLst>
          </p:cNvPr>
          <p:cNvSpPr txBox="1"/>
          <p:nvPr/>
        </p:nvSpPr>
        <p:spPr>
          <a:xfrm>
            <a:off x="5384335" y="117446"/>
            <a:ext cx="6091804" cy="2954655"/>
          </a:xfrm>
          <a:prstGeom prst="rect">
            <a:avLst/>
          </a:prstGeom>
          <a:noFill/>
        </p:spPr>
        <p:txBody>
          <a:bodyPr wrap="square" rtlCol="0">
            <a:spAutoFit/>
          </a:bodyPr>
          <a:lstStyle/>
          <a:p>
            <a:r>
              <a:rPr lang="tr-TR" sz="1200" b="1" i="0" u="none" strike="noStrike" baseline="0" dirty="0">
                <a:solidFill>
                  <a:srgbClr val="000000"/>
                </a:solidFill>
              </a:rPr>
              <a:t>Görüntü ön işleme aşaması:</a:t>
            </a:r>
          </a:p>
          <a:p>
            <a:r>
              <a:rPr lang="tr-TR" sz="1200" b="0" i="0" u="none" strike="noStrike" baseline="0" dirty="0">
                <a:solidFill>
                  <a:srgbClr val="000000"/>
                </a:solidFill>
                <a:latin typeface="Times New Roman" panose="02020603050405020304" pitchFamily="18" charset="0"/>
              </a:rPr>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Şekil 2’de görüntü ön işleme aşamasında uygulanan adımlar sunulmaktadır. Filtre uygulama adımında, görüntü üzerinde yer alan tuz biber gürültülerinin giderilmesi ve resimde yer alan gereksiz ayrıntıların azaltılması sağlanmaktadır. Kameradan alınan görüntü matrisi üzerinde, 3x3, 5x5 </a:t>
            </a:r>
            <a:r>
              <a:rPr lang="tr-TR" sz="1200" b="0" i="0" u="none" strike="noStrike" baseline="0" dirty="0" err="1">
                <a:solidFill>
                  <a:srgbClr val="000000"/>
                </a:solidFill>
                <a:latin typeface="Times New Roman" panose="02020603050405020304" pitchFamily="18" charset="0"/>
              </a:rPr>
              <a:t>vb</a:t>
            </a:r>
            <a:r>
              <a:rPr lang="tr-TR" sz="1200" b="0" i="0" u="none" strike="noStrike" baseline="0" dirty="0">
                <a:solidFill>
                  <a:srgbClr val="000000"/>
                </a:solidFill>
                <a:latin typeface="Times New Roman" panose="02020603050405020304" pitchFamily="18" charset="0"/>
              </a:rPr>
              <a:t> küçük bir çekirdek matrisinin gezdirilmesi sonucunda filtreleme işlemi gerçekleşmektedir. Çalışmada, 3x3 boyutlarında çekirdek matrisi kullanan, ortalama filtreleme yöntemi kullanılmaktadır. Çekirdek matrisin boyutlarının büyük seçilmesi, görüntü üzerindeki gürültüleri azaltırken, bulanıklaştırmada yapmaktadır. Çalışmada ortalama filtre uygulaması için seçilen çekirdek matris, denklem 1’de sunulmaktadır. Çekirdek matrisi, görüntü üzerinde kayan pencere yöntemi kullanılarak gezdirilmekte ve her bir piksel için, yeni değerler hesaplanmaktadır. </a:t>
            </a:r>
          </a:p>
          <a:p>
            <a:endParaRPr lang="tr-TR" dirty="0"/>
          </a:p>
        </p:txBody>
      </p:sp>
      <p:pic>
        <p:nvPicPr>
          <p:cNvPr id="8" name="Resim 7">
            <a:extLst>
              <a:ext uri="{FF2B5EF4-FFF2-40B4-BE49-F238E27FC236}">
                <a16:creationId xmlns:a16="http://schemas.microsoft.com/office/drawing/2014/main" id="{6B0BE416-1A37-A1EA-597B-547B1E5C9041}"/>
              </a:ext>
            </a:extLst>
          </p:cNvPr>
          <p:cNvPicPr>
            <a:picLocks noChangeAspect="1"/>
          </p:cNvPicPr>
          <p:nvPr/>
        </p:nvPicPr>
        <p:blipFill>
          <a:blip r:embed="rId3"/>
          <a:stretch>
            <a:fillRect/>
          </a:stretch>
        </p:blipFill>
        <p:spPr>
          <a:xfrm>
            <a:off x="7234107" y="2836491"/>
            <a:ext cx="2368794" cy="3951438"/>
          </a:xfrm>
          <a:prstGeom prst="rect">
            <a:avLst/>
          </a:prstGeom>
        </p:spPr>
      </p:pic>
    </p:spTree>
    <p:extLst>
      <p:ext uri="{BB962C8B-B14F-4D97-AF65-F5344CB8AC3E}">
        <p14:creationId xmlns:p14="http://schemas.microsoft.com/office/powerpoint/2010/main" val="25272381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TM04033919[[fn=Devre]]</Template>
  <TotalTime>49</TotalTime>
  <Words>3005</Words>
  <Application>Microsoft Office PowerPoint</Application>
  <PresentationFormat>Geniş ekran</PresentationFormat>
  <Paragraphs>68</Paragraphs>
  <Slides>15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15</vt:i4>
      </vt:variant>
    </vt:vector>
  </HeadingPairs>
  <TitlesOfParts>
    <vt:vector size="19" baseType="lpstr">
      <vt:lpstr>Arial</vt:lpstr>
      <vt:lpstr>Times New Roman</vt:lpstr>
      <vt:lpstr>Tw Cen MT</vt:lpstr>
      <vt:lpstr>Devre</vt:lpstr>
      <vt:lpstr>  Retina kan damarlarını çıkarmak için eşikleme temelli morfolojik bir yöntem ve Görüntü işleme teknikleri ve kümeleme yöntemleri kullanılarak fındık meyvesinin tespit ve sınıflandırılması hakkında özet slayt </vt:lpstr>
      <vt:lpstr>GİRİŞ:</vt:lpstr>
      <vt:lpstr>Materyal ve metot </vt:lpstr>
      <vt:lpstr> </vt:lpstr>
      <vt:lpstr>Kullanılan yöntem </vt:lpstr>
      <vt:lpstr>Bulgular ve tartışma </vt:lpstr>
      <vt:lpstr>Sonuçlar </vt:lpstr>
      <vt:lpstr>GİRİŞ </vt:lpstr>
      <vt:lpstr>ÖNERİLEN YÖNTEM </vt:lpstr>
      <vt:lpstr> </vt:lpstr>
      <vt:lpstr> </vt:lpstr>
      <vt:lpstr>DENEYSEL ÇALIŞMA </vt:lpstr>
      <vt:lpstr> </vt:lpstr>
      <vt:lpstr> </vt:lpstr>
      <vt:lpstr>SONUÇLAR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 kan damarlarını çıkarmak için eşikleme temelli morfolojik bir yöntem ve Görüntü işleme teknikleri ve kümeleme yöntemleri kullanılarak fındık meyvesinin tespit ve sınıflandırılması hakkında özet slayt</dc:title>
  <dc:creator>Batuhan Tayyar</dc:creator>
  <cp:lastModifiedBy>Batuhan Tayyar</cp:lastModifiedBy>
  <cp:revision>1</cp:revision>
  <dcterms:created xsi:type="dcterms:W3CDTF">2022-12-15T17:38:01Z</dcterms:created>
  <dcterms:modified xsi:type="dcterms:W3CDTF">2022-12-15T18:27:35Z</dcterms:modified>
</cp:coreProperties>
</file>