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97E45-F72E-4960-BFA0-E01CB7C59E91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9E716-9586-4012-8980-DCB6DD687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E716-9586-4012-8980-DCB6DD687D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9E716-9586-4012-8980-DCB6DD687D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AABC-00C3-6264-EEA2-D721D571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A1681-AA91-EDB8-EC75-4C9FEFBB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D7310-3CF9-80AB-2770-FE1463F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B6E1-DA7B-5F60-AD62-65FFF7BF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EE45-6F82-D77E-CED2-83248DA2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6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F4D-C593-E1E2-18C1-400EE399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0661-2467-2147-84B0-D50291DFA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268C6-548C-60CD-FDE3-FE304101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37FA8-181D-29BF-1104-D90F0DE3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0EDBC-8511-6558-5C9F-CB8E0D1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32B42-131C-E66C-CB7D-54617F10E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65D20-8553-B59A-736A-C902E6D4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C961-E45A-293F-7D34-398B7C51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9457-5696-3F5C-F449-A1664786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81CA-7E9B-8FCA-98FA-265E7656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123A-EC65-4547-ED43-9217C7C2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18660-59C2-F174-6FDB-3F5FFCC9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AC2A-319B-A23E-4876-F1BE0AF2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C20E-35A3-3FB7-8CDB-2CCA2670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87D2-6BA5-0084-A490-AD6B4EC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74DE-2C61-9A0A-CD00-014F89AD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EB67-2E15-4075-DB1F-A6B87EEFF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B720-BD07-B89E-622E-44457D5E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9EC2-EE05-8C61-F8DB-47CD8923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BDF2-DCDF-C22A-338A-2B924BC3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DFE2-9DBC-601C-C6B8-854AA50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4CB3-1729-01C5-2152-F5A33063E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028C-A2DF-3614-333A-FAEF127E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D067-8183-DD2E-8D8A-8047C596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ADCE4-12E7-5F2E-78E0-DD7D7D82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9729-65FC-D80D-071E-BF847F26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D952-0F3F-ADE1-0BFA-AA6EBC62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63A27-7017-B889-BCF6-92999F64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143CD-FACE-F10E-29AF-16D1FA22D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70A7B-5D69-DDD4-1D2B-135F49CE7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B36B-7A7C-B95A-EA54-E2EE44045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744E6-1198-D94E-D34C-502B76F9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2DFD5-2A1F-4DC2-AD74-381C8A21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69523-F443-DB9B-14CF-60CAC38A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DA76-D255-69AF-8639-D9D78704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85D75-A3E8-BA66-7409-96B262C9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B448E-007D-6779-F234-FC32AC9D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C4361-9CFD-7BEE-5F60-B57E1D1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4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3EE9C-9F89-708B-CD51-15849AB2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845D5-8621-C195-5062-F2F4BAB0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6A160-A33B-A730-E96C-94B418A4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B3E6-5521-BED1-7CC6-A26FCBDA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29B2-3BFC-B7AA-4EB8-C2B21DFB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B1A16-E815-9E84-A09B-28FD6CF7F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C8582-08F6-1471-AFED-36B7F059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1D70-E734-DA67-2F6A-8591EDCB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05BD9-4746-E0A3-0197-C743CC89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1B17-30A2-825C-2ECA-AC4D7C42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EDD38-72C4-2417-569C-BA9442B2B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14188-FA48-E762-0D79-839CDF9B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EDB9E-0780-8B29-87D6-E3F583CC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1872-CDD1-E85A-E906-BB03001B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58E5E-9C96-14FA-C2C4-5988E22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99AAA-3B4E-E91E-D9CC-789208F7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45F82-E78D-3576-63D3-3943F4168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CC1E-BC09-7AEF-AB17-4BCF6A19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9ACCB-F0D9-41B2-AEB3-01508D82ABC0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4E314-F5C8-344E-F356-457BA83D2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1C1C8-6346-813B-2B10-5862A8F3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7F226-C803-4B58-97F9-CAF295976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447FE-DDA9-4B30-828A-59FC56912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609600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2884" y="609601"/>
            <a:ext cx="6858003" cy="5638801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2217950"/>
            <a:ext cx="6103518" cy="464004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C3B9CB-4E48-4726-B7B9-9E02F71B1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137312">
            <a:off x="565239" y="1211422"/>
            <a:ext cx="4640488" cy="4640488"/>
          </a:xfrm>
          <a:prstGeom prst="ellipse">
            <a:avLst/>
          </a:prstGeom>
          <a:gradFill>
            <a:gsLst>
              <a:gs pos="53000">
                <a:schemeClr val="accent1">
                  <a:alpha val="0"/>
                </a:schemeClr>
              </a:gs>
              <a:gs pos="100000">
                <a:schemeClr val="accent1">
                  <a:lumMod val="40000"/>
                  <a:lumOff val="60000"/>
                  <a:alpha val="1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0"/>
            <a:ext cx="6103519" cy="6870700"/>
          </a:xfrm>
          <a:prstGeom prst="rect">
            <a:avLst/>
          </a:prstGeom>
          <a:gradFill>
            <a:gsLst>
              <a:gs pos="24000">
                <a:schemeClr val="accent1">
                  <a:alpha val="0"/>
                </a:schemeClr>
              </a:gs>
              <a:gs pos="100000">
                <a:srgbClr val="000000">
                  <a:alpha val="71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12BD4-CDA5-615F-2E4A-56808924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274" y="1699773"/>
            <a:ext cx="4567686" cy="3220382"/>
          </a:xfrm>
        </p:spPr>
        <p:txBody>
          <a:bodyPr anchor="t">
            <a:normAutofit/>
          </a:bodyPr>
          <a:lstStyle/>
          <a:p>
            <a:pPr algn="r"/>
            <a:r>
              <a:rPr lang="tr-TR" sz="3400" b="1" dirty="0" err="1">
                <a:solidFill>
                  <a:srgbClr val="FFFFFF"/>
                </a:solidFill>
              </a:rPr>
              <a:t>Low</a:t>
            </a:r>
            <a:r>
              <a:rPr lang="tr-TR" sz="3400" b="1" dirty="0">
                <a:solidFill>
                  <a:srgbClr val="FFFFFF"/>
                </a:solidFill>
              </a:rPr>
              <a:t> </a:t>
            </a:r>
            <a:r>
              <a:rPr lang="tr-TR" sz="3400" b="1" dirty="0" err="1">
                <a:solidFill>
                  <a:srgbClr val="FFFFFF"/>
                </a:solidFill>
              </a:rPr>
              <a:t>Energetic</a:t>
            </a:r>
            <a:r>
              <a:rPr lang="tr-TR" sz="3400" b="1" dirty="0">
                <a:solidFill>
                  <a:srgbClr val="FFFFFF"/>
                </a:solidFill>
              </a:rPr>
              <a:t> </a:t>
            </a:r>
            <a:r>
              <a:rPr lang="tr-TR" sz="3400" b="1" dirty="0" err="1">
                <a:solidFill>
                  <a:srgbClr val="FFFFFF"/>
                </a:solidFill>
              </a:rPr>
              <a:t>Exploding</a:t>
            </a:r>
            <a:r>
              <a:rPr lang="tr-TR" sz="3400" b="1" dirty="0">
                <a:solidFill>
                  <a:srgbClr val="FFFFFF"/>
                </a:solidFill>
              </a:rPr>
              <a:t> </a:t>
            </a:r>
            <a:r>
              <a:rPr lang="tr-TR" sz="3400" b="1" dirty="0" err="1">
                <a:solidFill>
                  <a:srgbClr val="FFFFFF"/>
                </a:solidFill>
              </a:rPr>
              <a:t>Foil</a:t>
            </a:r>
            <a:r>
              <a:rPr lang="tr-TR" sz="3400" b="1" dirty="0">
                <a:solidFill>
                  <a:srgbClr val="FFFFFF"/>
                </a:solidFill>
              </a:rPr>
              <a:t> </a:t>
            </a:r>
            <a:r>
              <a:rPr lang="tr-TR" sz="3400" b="1" dirty="0" err="1">
                <a:solidFill>
                  <a:srgbClr val="FFFFFF"/>
                </a:solidFill>
              </a:rPr>
              <a:t>Initiator</a:t>
            </a:r>
            <a:r>
              <a:rPr lang="tr-TR" sz="3400" b="1" dirty="0">
                <a:solidFill>
                  <a:srgbClr val="FFFFFF"/>
                </a:solidFill>
              </a:rPr>
              <a:t> (LEEFI)</a:t>
            </a:r>
            <a:br>
              <a:rPr lang="tr-TR" sz="3400" b="1" dirty="0">
                <a:solidFill>
                  <a:srgbClr val="FFFFFF"/>
                </a:solidFill>
              </a:rPr>
            </a:br>
            <a:br>
              <a:rPr lang="tr-TR" sz="3400" b="1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rgbClr val="FFFFFF"/>
                </a:solidFill>
              </a:rPr>
              <a:t>Düşük</a:t>
            </a:r>
            <a:r>
              <a:rPr lang="en-US" sz="3400" b="1" dirty="0">
                <a:solidFill>
                  <a:srgbClr val="FFFFFF"/>
                </a:solidFill>
              </a:rPr>
              <a:t> </a:t>
            </a:r>
            <a:r>
              <a:rPr lang="en-US" sz="3400" b="1" dirty="0" err="1">
                <a:solidFill>
                  <a:srgbClr val="FFFFFF"/>
                </a:solidFill>
              </a:rPr>
              <a:t>Enerjili</a:t>
            </a:r>
            <a:r>
              <a:rPr lang="en-US" sz="3400" b="1" dirty="0">
                <a:solidFill>
                  <a:srgbClr val="FFFFFF"/>
                </a:solidFill>
              </a:rPr>
              <a:t> </a:t>
            </a:r>
            <a:r>
              <a:rPr lang="en-US" sz="3400" b="1" dirty="0" err="1">
                <a:solidFill>
                  <a:srgbClr val="FFFFFF"/>
                </a:solidFill>
              </a:rPr>
              <a:t>Patlayan</a:t>
            </a:r>
            <a:r>
              <a:rPr lang="en-US" sz="3400" b="1" dirty="0">
                <a:solidFill>
                  <a:srgbClr val="FFFFFF"/>
                </a:solidFill>
              </a:rPr>
              <a:t> </a:t>
            </a:r>
            <a:r>
              <a:rPr lang="en-US" sz="3400" b="1" dirty="0" err="1">
                <a:solidFill>
                  <a:srgbClr val="FFFFFF"/>
                </a:solidFill>
              </a:rPr>
              <a:t>Folyo</a:t>
            </a:r>
            <a:r>
              <a:rPr lang="en-US" sz="3400" b="1" dirty="0">
                <a:solidFill>
                  <a:srgbClr val="FFFFFF"/>
                </a:solidFill>
              </a:rPr>
              <a:t> </a:t>
            </a:r>
            <a:r>
              <a:rPr lang="tr-TR" sz="3400" b="1" dirty="0" err="1">
                <a:solidFill>
                  <a:srgbClr val="FFFFFF"/>
                </a:solidFill>
              </a:rPr>
              <a:t>Detanatör</a:t>
            </a:r>
            <a:r>
              <a:rPr lang="tr-TR" sz="3400" b="1" dirty="0">
                <a:solidFill>
                  <a:srgbClr val="FFFFFF"/>
                </a:solidFill>
              </a:rPr>
              <a:t> (LEEFI</a:t>
            </a:r>
            <a:r>
              <a:rPr lang="tr-TR" sz="3400" dirty="0">
                <a:solidFill>
                  <a:srgbClr val="FFFFFF"/>
                </a:solidFill>
              </a:rPr>
              <a:t>)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5BE5E-CCC5-63F4-B4CC-8A91B5DB6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34" y="844662"/>
            <a:ext cx="5183050" cy="495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E0172-B2CC-1AB7-4A31-8269053D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 b="1" dirty="0"/>
              <a:t>LEEFİ Nedir?</a:t>
            </a:r>
            <a:endParaRPr lang="en-US" sz="5400" b="1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65B9-47F9-6F49-83CD-A219A589C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tr-TR" sz="2200" dirty="0"/>
              <a:t>P</a:t>
            </a:r>
            <a:r>
              <a:rPr lang="en-US" sz="2200" dirty="0" err="1"/>
              <a:t>atlayıcıya</a:t>
            </a:r>
            <a:r>
              <a:rPr lang="en-US" sz="2200" dirty="0"/>
              <a:t> </a:t>
            </a:r>
            <a:r>
              <a:rPr lang="en-US" sz="2200" dirty="0" err="1"/>
              <a:t>temas</a:t>
            </a:r>
            <a:r>
              <a:rPr lang="en-US" sz="2200" dirty="0"/>
              <a:t> </a:t>
            </a:r>
            <a:r>
              <a:rPr lang="en-US" sz="2200" dirty="0" err="1"/>
              <a:t>etmeden</a:t>
            </a:r>
            <a:r>
              <a:rPr lang="en-US" sz="2200" dirty="0"/>
              <a:t> </a:t>
            </a:r>
            <a:r>
              <a:rPr lang="en-US" sz="2200" dirty="0" err="1"/>
              <a:t>çalışan</a:t>
            </a:r>
            <a:r>
              <a:rPr lang="en-US" sz="2200" dirty="0"/>
              <a:t>, </a:t>
            </a:r>
            <a:r>
              <a:rPr lang="en-US" sz="2200" dirty="0" err="1"/>
              <a:t>güvenliği</a:t>
            </a:r>
            <a:r>
              <a:rPr lang="en-US" sz="2200" dirty="0"/>
              <a:t> </a:t>
            </a:r>
            <a:r>
              <a:rPr lang="en-US" sz="2200" dirty="0" err="1"/>
              <a:t>artıran</a:t>
            </a:r>
            <a:r>
              <a:rPr lang="en-US" sz="2200" dirty="0"/>
              <a:t> </a:t>
            </a:r>
            <a:r>
              <a:rPr lang="en-US" sz="2200" dirty="0" err="1"/>
              <a:t>ateşleme</a:t>
            </a:r>
            <a:r>
              <a:rPr lang="en-US" sz="2200" dirty="0"/>
              <a:t> </a:t>
            </a:r>
            <a:r>
              <a:rPr lang="en-US" sz="2200" dirty="0" err="1"/>
              <a:t>cihazlarıdır</a:t>
            </a:r>
            <a:r>
              <a:rPr lang="en-US" sz="2200" dirty="0"/>
              <a:t>. Bu </a:t>
            </a:r>
            <a:r>
              <a:rPr lang="en-US" sz="2200" dirty="0" err="1"/>
              <a:t>sistem</a:t>
            </a:r>
            <a:r>
              <a:rPr lang="en-US" sz="2200" dirty="0"/>
              <a:t>,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uçan</a:t>
            </a:r>
            <a:r>
              <a:rPr lang="en-US" sz="2200" dirty="0"/>
              <a:t> disk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hızlandırma</a:t>
            </a:r>
            <a:r>
              <a:rPr lang="en-US" sz="2200" dirty="0"/>
              <a:t> </a:t>
            </a:r>
            <a:r>
              <a:rPr lang="en-US" sz="2200" dirty="0" err="1"/>
              <a:t>odası</a:t>
            </a:r>
            <a:r>
              <a:rPr lang="en-US" sz="2200" dirty="0"/>
              <a:t> </a:t>
            </a:r>
            <a:r>
              <a:rPr lang="en-US" sz="2200" dirty="0" err="1"/>
              <a:t>ekleyerek</a:t>
            </a:r>
            <a:r>
              <a:rPr lang="en-US" sz="2200" dirty="0"/>
              <a:t>, </a:t>
            </a:r>
            <a:r>
              <a:rPr lang="en-US" sz="2200" dirty="0" err="1"/>
              <a:t>yüksek</a:t>
            </a:r>
            <a:r>
              <a:rPr lang="en-US" sz="2200" dirty="0"/>
              <a:t> </a:t>
            </a:r>
            <a:r>
              <a:rPr lang="en-US" sz="2200" dirty="0" err="1"/>
              <a:t>akım</a:t>
            </a:r>
            <a:r>
              <a:rPr lang="en-US" sz="2200" dirty="0"/>
              <a:t> </a:t>
            </a:r>
            <a:r>
              <a:rPr lang="en-US" sz="2200" dirty="0" err="1"/>
              <a:t>ve</a:t>
            </a:r>
            <a:r>
              <a:rPr lang="en-US" sz="2200" dirty="0"/>
              <a:t> </a:t>
            </a:r>
            <a:r>
              <a:rPr lang="en-US" sz="2200" dirty="0" err="1"/>
              <a:t>gerilimle</a:t>
            </a:r>
            <a:r>
              <a:rPr lang="en-US" sz="2200" dirty="0"/>
              <a:t> </a:t>
            </a:r>
            <a:r>
              <a:rPr lang="en-US" sz="2200" dirty="0" err="1"/>
              <a:t>çalışır</a:t>
            </a:r>
            <a:r>
              <a:rPr lang="en-US" sz="2200" dirty="0"/>
              <a:t>. </a:t>
            </a:r>
            <a:endParaRPr lang="tr-TR" sz="2200" dirty="0"/>
          </a:p>
          <a:p>
            <a:r>
              <a:rPr lang="en-US" sz="2200" dirty="0" err="1"/>
              <a:t>Güvenilirliği</a:t>
            </a:r>
            <a:r>
              <a:rPr lang="en-US" sz="2200" dirty="0"/>
              <a:t> </a:t>
            </a:r>
            <a:r>
              <a:rPr lang="en-US" sz="2200" dirty="0" err="1"/>
              <a:t>sayesinde</a:t>
            </a:r>
            <a:r>
              <a:rPr lang="en-US" sz="2200" dirty="0"/>
              <a:t> </a:t>
            </a:r>
            <a:r>
              <a:rPr lang="en-US" sz="2200" dirty="0" err="1"/>
              <a:t>askeri</a:t>
            </a:r>
            <a:r>
              <a:rPr lang="en-US" sz="2200" dirty="0"/>
              <a:t> </a:t>
            </a:r>
            <a:r>
              <a:rPr lang="en-US" sz="2200" dirty="0" err="1"/>
              <a:t>teknolojide</a:t>
            </a:r>
            <a:r>
              <a:rPr lang="en-US" sz="2200" dirty="0"/>
              <a:t> </a:t>
            </a:r>
            <a:r>
              <a:rPr lang="en-US" sz="2200" dirty="0" err="1"/>
              <a:t>geniş</a:t>
            </a:r>
            <a:r>
              <a:rPr lang="en-US" sz="2200" dirty="0"/>
              <a:t> </a:t>
            </a:r>
            <a:r>
              <a:rPr lang="en-US" sz="2200" dirty="0" err="1"/>
              <a:t>kullanım</a:t>
            </a:r>
            <a:r>
              <a:rPr lang="en-US" sz="2200" dirty="0"/>
              <a:t> </a:t>
            </a:r>
            <a:r>
              <a:rPr lang="en-US" sz="2200" dirty="0" err="1"/>
              <a:t>alanı</a:t>
            </a:r>
            <a:r>
              <a:rPr lang="en-US" sz="2200" dirty="0"/>
              <a:t> </a:t>
            </a:r>
            <a:r>
              <a:rPr lang="en-US" sz="2200" dirty="0" err="1"/>
              <a:t>bulmuştur</a:t>
            </a:r>
            <a:r>
              <a:rPr lang="en-US" sz="2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29F54-BD21-9190-7E7C-5F56A5B84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r="1541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6D02-E211-426C-EC20-730D31E7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218390"/>
            <a:ext cx="10515600" cy="1325563"/>
          </a:xfrm>
        </p:spPr>
        <p:txBody>
          <a:bodyPr/>
          <a:lstStyle/>
          <a:p>
            <a:r>
              <a:rPr lang="tr-TR" b="1" dirty="0"/>
              <a:t>LEEFİ Kullanımının Avantajları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E754B2-B433-C059-BB81-12D398632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555" y="1543953"/>
            <a:ext cx="1155044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tasarım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kısıtlamaları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voltaj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sayesinde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tasarımı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geniş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güvenlik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marjı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küçük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boyut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kompakt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tasarımı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küçük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voltaj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bileşenleri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Farklı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uygulama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boyutları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faktörlerine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şoka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dayanıklı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maliyet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voltaj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voltaj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bileşenleri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yerine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bileşenlerin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kullanımına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tanır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5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8EC9-16F7-4C4C-5023-DFCED8D8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848" y="86517"/>
            <a:ext cx="4972664" cy="1325563"/>
          </a:xfrm>
        </p:spPr>
        <p:txBody>
          <a:bodyPr/>
          <a:lstStyle/>
          <a:p>
            <a:r>
              <a:rPr lang="tr-TR" b="1" dirty="0"/>
              <a:t>Kullanım Alanları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5D2E74-B14A-E897-DDDE-B6CBC9BB2027}"/>
              </a:ext>
            </a:extLst>
          </p:cNvPr>
          <p:cNvSpPr txBox="1"/>
          <p:nvPr/>
        </p:nvSpPr>
        <p:spPr>
          <a:xfrm>
            <a:off x="3878171" y="1042203"/>
            <a:ext cx="3509213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Havacılık</a:t>
            </a:r>
            <a:r>
              <a:rPr lang="en-US" sz="3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32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Uzay</a:t>
            </a:r>
            <a:endParaRPr lang="en-US" sz="32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04CA286-A9FE-C0A6-3090-E330053EA0D8}"/>
              </a:ext>
            </a:extLst>
          </p:cNvPr>
          <p:cNvSpPr txBox="1"/>
          <p:nvPr/>
        </p:nvSpPr>
        <p:spPr>
          <a:xfrm>
            <a:off x="8529812" y="1042203"/>
            <a:ext cx="4395676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Yıkım</a:t>
            </a:r>
            <a:r>
              <a:rPr lang="en-US" sz="3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Uygulamaları</a:t>
            </a:r>
            <a:endParaRPr lang="tr-TR" sz="32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D124BB7C-7D4C-BAE0-D941-83563B5222F1}"/>
              </a:ext>
            </a:extLst>
          </p:cNvPr>
          <p:cNvSpPr txBox="1"/>
          <p:nvPr/>
        </p:nvSpPr>
        <p:spPr>
          <a:xfrm>
            <a:off x="608945" y="1123155"/>
            <a:ext cx="3269226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tr-TR" sz="32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Askeri</a:t>
            </a:r>
            <a:endParaRPr lang="en-US" sz="32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Roketsan - TACTICAL Missile Weapon System">
            <a:extLst>
              <a:ext uri="{FF2B5EF4-FFF2-40B4-BE49-F238E27FC236}">
                <a16:creationId xmlns:a16="http://schemas.microsoft.com/office/drawing/2014/main" id="{AD6EC3E9-2F5A-3624-F0DE-F11A52976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6" y="2087338"/>
            <a:ext cx="2069690" cy="20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LS Block1 AfterBurner">
            <a:extLst>
              <a:ext uri="{FF2B5EF4-FFF2-40B4-BE49-F238E27FC236}">
                <a16:creationId xmlns:a16="http://schemas.microsoft.com/office/drawing/2014/main" id="{A4CE7482-662D-13C2-4AF2-F2D29CDDD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667" y="2164306"/>
            <a:ext cx="2100607" cy="19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atlatmada Eğitimli İş Gücü ve Önemi | Madencilik ve Kişisel Gelişim Sitesi">
            <a:extLst>
              <a:ext uri="{FF2B5EF4-FFF2-40B4-BE49-F238E27FC236}">
                <a16:creationId xmlns:a16="http://schemas.microsoft.com/office/drawing/2014/main" id="{2E3F8676-9F72-FF22-AE9F-3F1984C82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625" y="2087338"/>
            <a:ext cx="2869749" cy="22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Rectangle 7">
            <a:extLst>
              <a:ext uri="{FF2B5EF4-FFF2-40B4-BE49-F238E27FC236}">
                <a16:creationId xmlns:a16="http://schemas.microsoft.com/office/drawing/2014/main" id="{0304F31C-C582-2F49-9AA6-D4C8E176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26" y="4417775"/>
            <a:ext cx="23794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Başlıklar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Füzeler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Tahrip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Sistemleri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Rectangle 7">
            <a:extLst>
              <a:ext uri="{FF2B5EF4-FFF2-40B4-BE49-F238E27FC236}">
                <a16:creationId xmlns:a16="http://schemas.microsoft.com/office/drawing/2014/main" id="{69AB9B5A-8A82-1DED-328E-FC6763C5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105" y="4417775"/>
            <a:ext cx="30001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Uydu Ayrılma Kontrollü Patlama Sistemleri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Diğer Fırlatma Sistemleri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" name="Rectangle 7">
            <a:extLst>
              <a:ext uri="{FF2B5EF4-FFF2-40B4-BE49-F238E27FC236}">
                <a16:creationId xmlns:a16="http://schemas.microsoft.com/office/drawing/2014/main" id="{2FABDEDE-FE07-FC3F-0662-2A599B26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8625" y="4417775"/>
            <a:ext cx="30001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Maden ve Petrol Sahalarında Kontrollü Patlatma Sistemleri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8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9242E-2AF9-315F-A68F-332B3F78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Hedefler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2D68D23-044F-DFE7-7ECB-D6733E144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0153" y="1526033"/>
            <a:ext cx="5536397" cy="39352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Dışa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Bağımlılık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Savunma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sanayisinde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LEEFI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strateji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ürünler</a:t>
            </a:r>
            <a:r>
              <a:rPr kumimoji="0" lang="tr-TR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dışa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bağımlılığı</a:t>
            </a:r>
            <a:r>
              <a:rPr kumimoji="0" lang="tr-TR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azaltmak.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Geliştirme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Maliyet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Odaklılık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Yerli olarak geliştirilecek bu ürünün seri üretimi ile birlikte maaliyet odaklı AR-GE çalışmaları yapılacak olup daha rekabetçi ürünlerin piyasaya sürülmesi.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Yurtdışı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Talebi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Karşılama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Üretilmesi planlanan ürünün yurtdışındaki Pazar ihtiyacını karşılayacak duruma getirmek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0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2EC43E-16D4-DF40-F53C-6D3C93F3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Market Örnekleri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97906D-C71F-FD73-A8D2-D886E597B2A3}"/>
              </a:ext>
            </a:extLst>
          </p:cNvPr>
          <p:cNvGrpSpPr/>
          <p:nvPr/>
        </p:nvGrpSpPr>
        <p:grpSpPr>
          <a:xfrm>
            <a:off x="6361334" y="1576447"/>
            <a:ext cx="5131088" cy="4923313"/>
            <a:chOff x="309131" y="298989"/>
            <a:chExt cx="5337118" cy="5531438"/>
          </a:xfrm>
        </p:grpSpPr>
        <p:pic>
          <p:nvPicPr>
            <p:cNvPr id="5" name="Picture 4" descr="A logo on a green background&#10;&#10;Description automatically generated">
              <a:extLst>
                <a:ext uri="{FF2B5EF4-FFF2-40B4-BE49-F238E27FC236}">
                  <a16:creationId xmlns:a16="http://schemas.microsoft.com/office/drawing/2014/main" id="{B58479A3-84B6-2E5A-E8BA-B8C9F8932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31" y="298989"/>
              <a:ext cx="5337118" cy="13114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D09290-997F-0919-E83D-FCCD06F51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862" y="1634875"/>
              <a:ext cx="3901333" cy="419555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D0269A-7BC6-1CFC-9CC6-A7CE06A55D0A}"/>
              </a:ext>
            </a:extLst>
          </p:cNvPr>
          <p:cNvGrpSpPr/>
          <p:nvPr/>
        </p:nvGrpSpPr>
        <p:grpSpPr>
          <a:xfrm>
            <a:off x="129104" y="1928621"/>
            <a:ext cx="5532652" cy="2111436"/>
            <a:chOff x="6351470" y="1929924"/>
            <a:chExt cx="5840530" cy="23469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7C5D29-8ABC-D3AF-A52A-CCDC2483D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0050" y="2581156"/>
              <a:ext cx="3077004" cy="169568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6F5EE-BF81-D703-1135-43DE7EAD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1470" y="1929924"/>
              <a:ext cx="5840530" cy="576026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1E8987-DC10-8485-EC3A-2ED3ADB72C4C}"/>
              </a:ext>
            </a:extLst>
          </p:cNvPr>
          <p:cNvGrpSpPr/>
          <p:nvPr/>
        </p:nvGrpSpPr>
        <p:grpSpPr>
          <a:xfrm>
            <a:off x="1437021" y="4301713"/>
            <a:ext cx="2648320" cy="2441261"/>
            <a:chOff x="699714" y="4259373"/>
            <a:chExt cx="2648320" cy="24412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C5368E-E1FD-D8D1-1362-E713201D1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341" y="5002801"/>
              <a:ext cx="2165065" cy="169783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5E79773-DD77-B070-4EB2-52C39C811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9714" y="4259373"/>
              <a:ext cx="2648320" cy="62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19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36B7C-9660-4AB4-8D79-1CD72949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tr-TR" sz="3400" b="1"/>
              <a:t>Gereken Teçhizat ve Altyapı Gereksinimleri</a:t>
            </a:r>
            <a:endParaRPr lang="en-US" sz="3400" b="1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0BD7-FC0B-D7AA-CE8F-74520F4E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400"/>
              <a:t>Ürünün yapımı MEMS teknolojisini geliştirmeye yönelik cihaz ve temiz alan altyapısına ihtiyaç duymaktadır.</a:t>
            </a:r>
          </a:p>
          <a:p>
            <a:pPr marL="0" indent="0">
              <a:buNone/>
            </a:pPr>
            <a:r>
              <a:rPr lang="tr-TR" sz="1400"/>
              <a:t>Gereksinimi duyulan cihazlar:</a:t>
            </a:r>
          </a:p>
          <a:p>
            <a:r>
              <a:rPr lang="tr-TR" sz="1400"/>
              <a:t>Mask Aligner</a:t>
            </a:r>
          </a:p>
          <a:p>
            <a:r>
              <a:rPr lang="tr-TR" sz="1400"/>
              <a:t>Sputter System</a:t>
            </a:r>
          </a:p>
          <a:p>
            <a:r>
              <a:rPr lang="tr-TR" sz="1400"/>
              <a:t>Oxygen Plasma</a:t>
            </a:r>
          </a:p>
          <a:p>
            <a:r>
              <a:rPr lang="tr-TR" sz="1400"/>
              <a:t>Surface Profiler</a:t>
            </a:r>
          </a:p>
          <a:p>
            <a:r>
              <a:rPr lang="tr-TR" sz="1400"/>
              <a:t>High-Resolution Optical Microscope</a:t>
            </a:r>
          </a:p>
          <a:p>
            <a:r>
              <a:rPr lang="tr-TR" sz="1400"/>
              <a:t>Dicer</a:t>
            </a:r>
          </a:p>
          <a:p>
            <a:r>
              <a:rPr lang="tr-TR" sz="1400"/>
              <a:t>Oven</a:t>
            </a:r>
          </a:p>
          <a:p>
            <a:r>
              <a:rPr lang="tr-TR" sz="1400"/>
              <a:t>Wet Bench</a:t>
            </a:r>
          </a:p>
          <a:p>
            <a:endParaRPr lang="tr-TR" sz="1400"/>
          </a:p>
          <a:p>
            <a:endParaRPr lang="en-US" sz="1400"/>
          </a:p>
        </p:txBody>
      </p:sp>
      <p:pic>
        <p:nvPicPr>
          <p:cNvPr id="2050" name="Picture 2" descr="Cleanrooms | MTIF">
            <a:extLst>
              <a:ext uri="{FF2B5EF4-FFF2-40B4-BE49-F238E27FC236}">
                <a16:creationId xmlns:a16="http://schemas.microsoft.com/office/drawing/2014/main" id="{668727CB-4324-EF45-9D7E-603316DE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6" r="2" b="2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89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Flowchart: Document 308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86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B4200-CF0C-BD8C-AF27-E23F1F11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Teçhizat ve Altyapı İmkanlarının Değerlendirilmesi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01D6134-C1E3-A909-2D4C-DB51F49495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6065" y="340736"/>
            <a:ext cx="7950392" cy="473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1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Microelectromechanical System (MEMS) Market is estimated to grow at a CAGR of 10.86% &amp; reach US$ 190.82 Bn by the end of 2031">
            <a:extLst>
              <a:ext uri="{FF2B5EF4-FFF2-40B4-BE49-F238E27FC236}">
                <a16:creationId xmlns:a16="http://schemas.microsoft.com/office/drawing/2014/main" id="{011B94AA-D644-B7B8-3577-1C4CBEE5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0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260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Low Energetic Exploding Foil Initiator (LEEFI)  Düşük Enerjili Patlayan Folyo Detanatör (LEEFI)</vt:lpstr>
      <vt:lpstr>LEEFİ Nedir?</vt:lpstr>
      <vt:lpstr>LEEFİ Kullanımının Avantajları</vt:lpstr>
      <vt:lpstr>Kullanım Alanları</vt:lpstr>
      <vt:lpstr>Hedefler</vt:lpstr>
      <vt:lpstr>Market Örnekleri</vt:lpstr>
      <vt:lpstr>Gereken Teçhizat ve Altyapı Gereksinimleri</vt:lpstr>
      <vt:lpstr>Teçhizat ve Altyapı İmkanlarının Değerlendirilmesi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BATUHAN UZUN</dc:creator>
  <cp:lastModifiedBy>BATUHAN UZUN</cp:lastModifiedBy>
  <cp:revision>3</cp:revision>
  <dcterms:created xsi:type="dcterms:W3CDTF">2024-12-03T11:18:29Z</dcterms:created>
  <dcterms:modified xsi:type="dcterms:W3CDTF">2024-12-03T14:05:44Z</dcterms:modified>
</cp:coreProperties>
</file>