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302" r:id="rId4"/>
    <p:sldId id="300" r:id="rId5"/>
    <p:sldId id="301" r:id="rId6"/>
    <p:sldId id="303" r:id="rId7"/>
    <p:sldId id="304" r:id="rId8"/>
    <p:sldId id="308" r:id="rId9"/>
    <p:sldId id="306" r:id="rId10"/>
    <p:sldId id="307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F028-24E7-434A-A984-9FA98121353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006DC-BB31-47A2-B88D-E1044D7D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E2BE-E54E-4A62-A5BD-175903D4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08A0-0FC3-4C5B-89CF-57136D6A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557-0D11-4A9E-9254-27555AB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8B0-C3AB-4247-8498-67C1B878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51B3-4D71-4EF4-A0E9-77B03A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D86-DF4A-485B-A498-00DEB2BF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0073-3C92-4A8F-862B-9FB1D8B9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B935-738F-48BD-8C19-62D3CBF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D730-5D69-467C-95F1-C8F2A3E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2129-D1B3-4035-8F03-5B0C11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F3C4-9AAC-4959-93F9-3AA56DB5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D6B3F-24C2-4E7B-A1FD-9FA3F156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8A0-3151-435C-956E-1D7752B1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B9E0-A0C8-49EF-80C5-E56353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B861-2A1A-48FE-B1C1-B3D7017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F0E-E27E-4029-8EF7-B7C8D79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1C9-36D1-42FA-B080-50DD1A8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9FD4-7B98-476C-986C-BB65EE9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B8AF-363B-43AB-8B19-B98A1C5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034-DBDE-41B6-85F2-B40023B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867-9244-47AF-B104-26B61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926E-7055-48C8-A7FB-43832E57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27F-02BE-4CF5-A782-7018C2F5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446E-06FA-4260-A96E-C4D57CF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33E1-FFBF-404C-93F2-705D575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42-3C35-4BF3-90F7-6D70AD9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A03-EEBB-4F93-9819-FF46DC6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C757-F80D-4BAF-AB75-09C3F2E4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B5F8-743A-4F63-BBD8-7EC4DD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703D-1D15-4A05-9D19-EA86B86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891F-C19A-4C7D-86E7-B1C2EB4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391-A436-4BE6-B750-EA96A59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4E3B-178B-4288-9FAA-4468BCA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FCAB-07E0-4888-8E92-BA82E49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8613-49CB-4A05-9054-7061CD02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2763-460A-4DF4-938E-718CDC5D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CC2D-2FF8-4E15-91C8-0D2F24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9D9C-F83D-4692-805E-C21F70D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F82A0-B7CD-4DC5-88C0-F17FC75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9B3-AB07-4CEB-B165-601B6E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AE4B-8287-4AF1-8B65-2808A03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E2CE-9E8C-487B-ADDB-FDB8D11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83CC-EA52-4382-8BB1-1B6DC81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DAA1-02BA-4FB0-A05B-69F660D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81E3-1444-4EA1-9FFD-9DB00A9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B67-BCD0-4042-B16B-FA7765F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1C9-6A76-4FE1-A3C2-8DC0792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23C7-0E91-4500-8177-7CB5F12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3219-1740-4A0E-A91D-4544D9F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50FE-FD8F-42EB-9E00-DC991E2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0678-FBFE-4730-B1E3-E8206989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2D7CA-411B-450E-9516-840E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878-6965-4FE2-8551-873A61F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A480-4E60-4606-97C7-3ED53B41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0C2C-5DE3-41EA-BCDF-23F3AF0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0B83-8C49-4947-9687-35482FA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4008-B1A5-4365-9FFE-72068EA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8BE2-9829-4E1B-AC03-4790897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47A0D-3075-436B-84C0-14E808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0CCD-1A41-447B-B5E4-3644F4A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2429-FB87-47E6-BA3D-288B035B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04AD-D332-41E8-8EF2-7A6B3E49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E40-7F63-496F-B9F9-68D14159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sg2/intro/blob/master/2%20-%20Types%20of%20ML/ipynb/regression.ipynb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sg2/intro/blob/master/2%20-%20Types%20of%20ML/ipynb/classification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rxiv.org/content/early/2018/06/14/34094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2%20-%20Types%20of%20ML/ipynb/Python%2003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8BA7-92E9-48DF-BEE8-DA50D42E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Deep Learning for Medical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685-BE10-4F11-B77C-1C03755F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 Green and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Çetin</a:t>
            </a:r>
            <a:r>
              <a:rPr lang="en-US" dirty="0"/>
              <a:t> Kaya </a:t>
            </a:r>
            <a:r>
              <a:rPr lang="en-US" dirty="0" err="1"/>
              <a:t>Koç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B7E8-1DB3-4810-943E-A45658D6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A043-6D73-4F61-9BA2-F3E6BEF0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for machine learning</a:t>
            </a:r>
          </a:p>
          <a:p>
            <a:r>
              <a:rPr lang="en-US" dirty="0"/>
              <a:t>Mature documentation and lots of help online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http://scikit-learn.org/stable/</a:t>
            </a:r>
            <a:endParaRPr lang="en-US" dirty="0"/>
          </a:p>
          <a:p>
            <a:r>
              <a:rPr lang="en-US" dirty="0">
                <a:hlinkClick r:id="rId3"/>
              </a:rPr>
              <a:t>Linear regression </a:t>
            </a:r>
            <a:r>
              <a:rPr lang="en-US" dirty="0" err="1">
                <a:hlinkClick r:id="rId3"/>
              </a:rPr>
              <a:t>Colab</a:t>
            </a:r>
            <a:r>
              <a:rPr lang="en-US" dirty="0">
                <a:hlinkClick r:id="rId3"/>
              </a:rPr>
              <a:t> example</a:t>
            </a:r>
            <a:endParaRPr lang="en-US" dirty="0"/>
          </a:p>
          <a:p>
            <a:r>
              <a:rPr lang="en-US" dirty="0">
                <a:hlinkClick r:id="rId4"/>
              </a:rPr>
              <a:t>Classification </a:t>
            </a:r>
            <a:r>
              <a:rPr lang="en-US" dirty="0" err="1">
                <a:hlinkClick r:id="rId4"/>
              </a:rPr>
              <a:t>Colab</a:t>
            </a:r>
            <a:r>
              <a:rPr lang="en-US" dirty="0">
                <a:hlinkClick r:id="rId4"/>
              </a:rPr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9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3B9-9885-4589-A63C-4692F915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progress: modeling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7C2-67EC-46AD-96D5-553516E7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Deep learning models reveal internal structure and diverse computations in the retina under natural scenes</a:t>
            </a:r>
            <a:endParaRPr lang="en-US" dirty="0"/>
          </a:p>
          <a:p>
            <a:r>
              <a:rPr lang="en-US" dirty="0"/>
              <a:t>Inputs: natural scene images (video)</a:t>
            </a:r>
          </a:p>
          <a:p>
            <a:r>
              <a:rPr lang="en-US" dirty="0"/>
              <a:t>Training labels: measurements from ganglion cells</a:t>
            </a:r>
          </a:p>
          <a:p>
            <a:r>
              <a:rPr lang="en-US" dirty="0"/>
              <a:t>Test: compared model outputs to a separate retinae that the model was never fit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0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CD03-1C8B-46F7-81E0-D7E49A86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8542-40A0-43B9-99A6-A92B46AE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7074A-B44A-47D4-B805-5E4E0671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11" y="0"/>
            <a:ext cx="8772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8F6-813C-457C-A09A-66E5551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CFC-265A-4866-B2C5-A20F8F1A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regression and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EDE-A950-4A77-A5B7-0CC899AA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attempts to fit a model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the input</a:t>
                </a:r>
                <a:r>
                  <a:rPr lang="en-US" dirty="0"/>
                  <a:t>. AKA: independent variable,</a:t>
                </a:r>
              </a:p>
              <a:p>
                <a:pPr marL="0" indent="0">
                  <a:buNone/>
                </a:pPr>
                <a:r>
                  <a:rPr lang="en-US" b="0" dirty="0"/>
                  <a:t>   feature vector</a:t>
                </a:r>
                <a:r>
                  <a:rPr lang="en-US" dirty="0"/>
                  <a:t>, observation.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/>
                  <a:t> is the output. AKA: target, </a:t>
                </a:r>
              </a:p>
              <a:p>
                <a:pPr marL="0" indent="0">
                  <a:buNone/>
                </a:pPr>
                <a:r>
                  <a:rPr lang="en-US" dirty="0"/>
                  <a:t>   dependent variable, response.</a:t>
                </a:r>
              </a:p>
              <a:p>
                <a:r>
                  <a:rPr lang="en-US" b="0" dirty="0"/>
                  <a:t>Classification maps </a:t>
                </a:r>
                <a:r>
                  <a:rPr lang="en-US" dirty="0"/>
                  <a:t>features to a label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output. AKA: label, target,</a:t>
                </a:r>
                <a:br>
                  <a:rPr lang="en-US" dirty="0"/>
                </a:br>
                <a:r>
                  <a:rPr lang="en-US" dirty="0"/>
                  <a:t>   dependent variable, class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athematical regression">
            <a:extLst>
              <a:ext uri="{FF2B5EF4-FFF2-40B4-BE49-F238E27FC236}">
                <a16:creationId xmlns:a16="http://schemas.microsoft.com/office/drawing/2014/main" id="{D25FFDAF-7678-47E7-BEB5-E0EB76B8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2" y="1825625"/>
            <a:ext cx="3116497" cy="2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chine learning classification">
            <a:extLst>
              <a:ext uri="{FF2B5EF4-FFF2-40B4-BE49-F238E27FC236}">
                <a16:creationId xmlns:a16="http://schemas.microsoft.com/office/drawing/2014/main" id="{A837B381-4CB7-499D-B414-8921B477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30" y="4370365"/>
            <a:ext cx="3467404" cy="21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F67F-B435-46A2-A70C-8B7C396464D6}"/>
              </a:ext>
            </a:extLst>
          </p:cNvPr>
          <p:cNvSpPr txBox="1"/>
          <p:nvPr/>
        </p:nvSpPr>
        <p:spPr>
          <a:xfrm>
            <a:off x="0" y="6494547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https://blogs.oracle.com</a:t>
            </a:r>
          </a:p>
          <a:p>
            <a:r>
              <a:rPr lang="en-US" sz="1000" dirty="0"/>
              <a:t>Image credit: https://medium.com/deep-math-machine-learning-ai</a:t>
            </a:r>
          </a:p>
        </p:txBody>
      </p:sp>
    </p:spTree>
    <p:extLst>
      <p:ext uri="{BB962C8B-B14F-4D97-AF65-F5344CB8AC3E}">
        <p14:creationId xmlns:p14="http://schemas.microsoft.com/office/powerpoint/2010/main" val="41913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7B-6409-4BA0-BD38-62E9ECF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554-F978-4BD2-87E1-0340F40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 coding</a:t>
            </a:r>
            <a:r>
              <a:rPr lang="en-US" dirty="0"/>
              <a:t> </a:t>
            </a:r>
          </a:p>
          <a:p>
            <a:r>
              <a:rPr lang="en-US" dirty="0"/>
              <a:t>Basic ML tasks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 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1F4-7FD9-4F39-B819-DC0DE4C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only one of many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EA77-3265-49FC-9AEC-FC11B528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5.imimg.com/data5/JT/WK/MY-19210072/tool-box-500x500.jpg">
            <a:extLst>
              <a:ext uri="{FF2B5EF4-FFF2-40B4-BE49-F238E27FC236}">
                <a16:creationId xmlns:a16="http://schemas.microsoft.com/office/drawing/2014/main" id="{0F5FA603-784E-4172-8FA1-A5FF926C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3490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ledge hammer">
            <a:extLst>
              <a:ext uri="{FF2B5EF4-FFF2-40B4-BE49-F238E27FC236}">
                <a16:creationId xmlns:a16="http://schemas.microsoft.com/office/drawing/2014/main" id="{55B718D2-1B01-4E06-85F0-EE100D89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3" y="2092037"/>
            <a:ext cx="3124199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A540C-B48C-434E-A630-7C8EBE40D014}"/>
              </a:ext>
            </a:extLst>
          </p:cNvPr>
          <p:cNvSpPr txBox="1"/>
          <p:nvPr/>
        </p:nvSpPr>
        <p:spPr>
          <a:xfrm>
            <a:off x="2060074" y="5652655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E9E2-73F9-4031-984F-0448F460EEEC}"/>
              </a:ext>
            </a:extLst>
          </p:cNvPr>
          <p:cNvSpPr txBox="1"/>
          <p:nvPr/>
        </p:nvSpPr>
        <p:spPr>
          <a:xfrm>
            <a:off x="7237695" y="5640967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82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DECD-668D-4954-B68B-552BC30D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A635-C16E-4BDF-B61A-003680E3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housing prices</a:t>
            </a:r>
          </a:p>
          <a:p>
            <a:pPr lvl="1"/>
            <a:r>
              <a:rPr lang="en-US" dirty="0"/>
              <a:t>Inputs: number of rooms, number of bathrooms sq. meters</a:t>
            </a:r>
          </a:p>
          <a:p>
            <a:pPr lvl="1"/>
            <a:r>
              <a:rPr lang="en-US" dirty="0"/>
              <a:t>Output: price</a:t>
            </a:r>
          </a:p>
          <a:p>
            <a:r>
              <a:rPr lang="en-US" dirty="0"/>
              <a:t>Predict lifespan</a:t>
            </a:r>
          </a:p>
          <a:p>
            <a:pPr lvl="1"/>
            <a:r>
              <a:rPr lang="en-US" dirty="0"/>
              <a:t>Inputs: number of hours exercise per week, smoker,  country, great grand parents’ age</a:t>
            </a:r>
          </a:p>
          <a:p>
            <a:pPr lvl="1"/>
            <a:r>
              <a:rPr lang="en-US" dirty="0"/>
              <a:t>Output: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nonlinear regression">
            <a:extLst>
              <a:ext uri="{FF2B5EF4-FFF2-40B4-BE49-F238E27FC236}">
                <a16:creationId xmlns:a16="http://schemas.microsoft.com/office/drawing/2014/main" id="{838A07F3-14B5-4A28-9F1C-3E9D8763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20" y="116357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5251-B8E5-4B4D-82DE-183D4176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49FC-3939-488E-B8A6-0B3B6B49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/>
              <a:t>Predict if house in high or low crime area</a:t>
            </a:r>
          </a:p>
          <a:p>
            <a:r>
              <a:rPr lang="en-US" dirty="0"/>
              <a:t>Predict student future occupation</a:t>
            </a:r>
          </a:p>
          <a:p>
            <a:r>
              <a:rPr lang="en-US" dirty="0"/>
              <a:t>Given an x-ray, diagnose type of condition</a:t>
            </a:r>
          </a:p>
          <a:p>
            <a:r>
              <a:rPr lang="en-US" dirty="0"/>
              <a:t>Segment medical image according to tissue type </a:t>
            </a:r>
          </a:p>
          <a:p>
            <a:endParaRPr lang="en-US" dirty="0"/>
          </a:p>
        </p:txBody>
      </p:sp>
      <p:pic>
        <p:nvPicPr>
          <p:cNvPr id="1026" name="Picture 2" descr="http://niftyweb.cs.ucl.ac.uk/img/gif.png">
            <a:extLst>
              <a:ext uri="{FF2B5EF4-FFF2-40B4-BE49-F238E27FC236}">
                <a16:creationId xmlns:a16="http://schemas.microsoft.com/office/drawing/2014/main" id="{3B48F7DA-FF96-4D1C-8C18-76D1A8B3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50" y="3746371"/>
            <a:ext cx="4575147" cy="25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F912D-AE28-453F-A449-5C36A7215288}"/>
              </a:ext>
            </a:extLst>
          </p:cNvPr>
          <p:cNvSpPr txBox="1"/>
          <p:nvPr/>
        </p:nvSpPr>
        <p:spPr>
          <a:xfrm>
            <a:off x="0" y="6611779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http://niftyweb.cs.ucl.ac.uk/</a:t>
            </a:r>
          </a:p>
        </p:txBody>
      </p:sp>
    </p:spTree>
    <p:extLst>
      <p:ext uri="{BB962C8B-B14F-4D97-AF65-F5344CB8AC3E}">
        <p14:creationId xmlns:p14="http://schemas.microsoft.com/office/powerpoint/2010/main" val="299752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nonlinear classifier">
            <a:extLst>
              <a:ext uri="{FF2B5EF4-FFF2-40B4-BE49-F238E27FC236}">
                <a16:creationId xmlns:a16="http://schemas.microsoft.com/office/drawing/2014/main" id="{1F8BD860-9D80-47BC-9947-2EC33B1D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3" y="1825625"/>
            <a:ext cx="4509314" cy="33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Deep Learning for Medical Researchers</vt:lpstr>
      <vt:lpstr>Last time</vt:lpstr>
      <vt:lpstr>Regression and Classification </vt:lpstr>
      <vt:lpstr>Today</vt:lpstr>
      <vt:lpstr>Deep learning is only one of many ML algorithms</vt:lpstr>
      <vt:lpstr>Regression Examples</vt:lpstr>
      <vt:lpstr>Regression training</vt:lpstr>
      <vt:lpstr>Classification Examples</vt:lpstr>
      <vt:lpstr>Classifier training</vt:lpstr>
      <vt:lpstr>Scikit-learn</vt:lpstr>
      <vt:lpstr>Recent progress: modeling nature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Research</dc:title>
  <dc:creator>Sam Green</dc:creator>
  <cp:lastModifiedBy>Sam Green</cp:lastModifiedBy>
  <cp:revision>75</cp:revision>
  <dcterms:created xsi:type="dcterms:W3CDTF">2018-11-01T11:24:20Z</dcterms:created>
  <dcterms:modified xsi:type="dcterms:W3CDTF">2018-11-07T07:53:14Z</dcterms:modified>
</cp:coreProperties>
</file>