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5"/>
  </p:notesMasterIdLst>
  <p:sldIdLst>
    <p:sldId id="256" r:id="rId2"/>
    <p:sldId id="257" r:id="rId3"/>
    <p:sldId id="259" r:id="rId4"/>
    <p:sldId id="265" r:id="rId5"/>
    <p:sldId id="293" r:id="rId6"/>
    <p:sldId id="266" r:id="rId7"/>
    <p:sldId id="267" r:id="rId8"/>
    <p:sldId id="268" r:id="rId9"/>
    <p:sldId id="269" r:id="rId10"/>
    <p:sldId id="271" r:id="rId11"/>
    <p:sldId id="288" r:id="rId12"/>
    <p:sldId id="285" r:id="rId13"/>
    <p:sldId id="286" r:id="rId14"/>
    <p:sldId id="287" r:id="rId15"/>
    <p:sldId id="292" r:id="rId16"/>
    <p:sldId id="277" r:id="rId17"/>
    <p:sldId id="289" r:id="rId18"/>
    <p:sldId id="272" r:id="rId19"/>
    <p:sldId id="273" r:id="rId20"/>
    <p:sldId id="274" r:id="rId21"/>
    <p:sldId id="283" r:id="rId22"/>
    <p:sldId id="284" r:id="rId23"/>
    <p:sldId id="296" r:id="rId24"/>
    <p:sldId id="282" r:id="rId25"/>
    <p:sldId id="294" r:id="rId26"/>
    <p:sldId id="278" r:id="rId27"/>
    <p:sldId id="280" r:id="rId28"/>
    <p:sldId id="281" r:id="rId29"/>
    <p:sldId id="279" r:id="rId30"/>
    <p:sldId id="295" r:id="rId31"/>
    <p:sldId id="291" r:id="rId32"/>
    <p:sldId id="275"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31T11:12:24.742"/>
    </inkml:context>
    <inkml:brush xml:id="br0">
      <inkml:brushProperty name="width" value="0.05" units="cm"/>
      <inkml:brushProperty name="height" value="0.05" units="cm"/>
    </inkml:brush>
  </inkml:definitions>
  <inkml:trace contextRef="#ctx0" brushRef="#br0">0 585 1408,'3'0'512,"-3"0"-384,0 0 96,0 0 96,0 0-64,0 0 32,0 0-160,0 0-32,0 0-96,0 0-32,0 0-256,0 0-64,0 0-448,0 0-192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BF028-24E7-434A-A984-9FA981213539}"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006DC-BB31-47A2-B88D-E1044D7DBF01}" type="slidenum">
              <a:rPr lang="en-US" smtClean="0"/>
              <a:t>‹#›</a:t>
            </a:fld>
            <a:endParaRPr lang="en-US"/>
          </a:p>
        </p:txBody>
      </p:sp>
    </p:spTree>
    <p:extLst>
      <p:ext uri="{BB962C8B-B14F-4D97-AF65-F5344CB8AC3E}">
        <p14:creationId xmlns:p14="http://schemas.microsoft.com/office/powerpoint/2010/main" val="403020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5006DC-BB31-47A2-B88D-E1044D7DBF01}" type="slidenum">
              <a:rPr lang="en-US" smtClean="0"/>
              <a:t>28</a:t>
            </a:fld>
            <a:endParaRPr lang="en-US"/>
          </a:p>
        </p:txBody>
      </p:sp>
    </p:spTree>
    <p:extLst>
      <p:ext uri="{BB962C8B-B14F-4D97-AF65-F5344CB8AC3E}">
        <p14:creationId xmlns:p14="http://schemas.microsoft.com/office/powerpoint/2010/main" val="80873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E2BE-E54E-4A62-A5BD-175903D4C2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EF08A0-0FC3-4C5B-89CF-57136D6A62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791557-0D11-4A9E-9254-27555ABD2D82}"/>
              </a:ext>
            </a:extLst>
          </p:cNvPr>
          <p:cNvSpPr>
            <a:spLocks noGrp="1"/>
          </p:cNvSpPr>
          <p:nvPr>
            <p:ph type="dt" sz="half" idx="10"/>
          </p:nvPr>
        </p:nvSpPr>
        <p:spPr/>
        <p:txBody>
          <a:bodyPr/>
          <a:lstStyle/>
          <a:p>
            <a:fld id="{9BB763F4-1181-4C2E-9671-338955D59E05}" type="datetimeFigureOut">
              <a:rPr lang="en-US" smtClean="0"/>
              <a:t>11/5/2018</a:t>
            </a:fld>
            <a:endParaRPr lang="en-US"/>
          </a:p>
        </p:txBody>
      </p:sp>
      <p:sp>
        <p:nvSpPr>
          <p:cNvPr id="5" name="Footer Placeholder 4">
            <a:extLst>
              <a:ext uri="{FF2B5EF4-FFF2-40B4-BE49-F238E27FC236}">
                <a16:creationId xmlns:a16="http://schemas.microsoft.com/office/drawing/2014/main" id="{E1DEA8B0-C3AB-4247-8498-67C1B8780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551B3-4D71-4EF4-A0E9-77B03A6A18DD}"/>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1517723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ED86-DF4A-485B-A498-00DEB2BFE7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AE0073-3C92-4A8F-862B-9FB1D8B975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3B935-738F-48BD-8C19-62D3CBFDE18D}"/>
              </a:ext>
            </a:extLst>
          </p:cNvPr>
          <p:cNvSpPr>
            <a:spLocks noGrp="1"/>
          </p:cNvSpPr>
          <p:nvPr>
            <p:ph type="dt" sz="half" idx="10"/>
          </p:nvPr>
        </p:nvSpPr>
        <p:spPr/>
        <p:txBody>
          <a:bodyPr/>
          <a:lstStyle/>
          <a:p>
            <a:fld id="{9BB763F4-1181-4C2E-9671-338955D59E05}" type="datetimeFigureOut">
              <a:rPr lang="en-US" smtClean="0"/>
              <a:t>11/5/2018</a:t>
            </a:fld>
            <a:endParaRPr lang="en-US"/>
          </a:p>
        </p:txBody>
      </p:sp>
      <p:sp>
        <p:nvSpPr>
          <p:cNvPr id="5" name="Footer Placeholder 4">
            <a:extLst>
              <a:ext uri="{FF2B5EF4-FFF2-40B4-BE49-F238E27FC236}">
                <a16:creationId xmlns:a16="http://schemas.microsoft.com/office/drawing/2014/main" id="{57D8D730-5D69-467C-95F1-C8F2A3E62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92129-D1B3-4035-8F03-5B0C1173B1BD}"/>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140110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8BF3C4-9AAC-4959-93F9-3AA56DB5DC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7D6B3F-24C2-4E7B-A1FD-9FA3F1561A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D88A0-3151-435C-956E-1D7752B13388}"/>
              </a:ext>
            </a:extLst>
          </p:cNvPr>
          <p:cNvSpPr>
            <a:spLocks noGrp="1"/>
          </p:cNvSpPr>
          <p:nvPr>
            <p:ph type="dt" sz="half" idx="10"/>
          </p:nvPr>
        </p:nvSpPr>
        <p:spPr/>
        <p:txBody>
          <a:bodyPr/>
          <a:lstStyle/>
          <a:p>
            <a:fld id="{9BB763F4-1181-4C2E-9671-338955D59E05}" type="datetimeFigureOut">
              <a:rPr lang="en-US" smtClean="0"/>
              <a:t>11/5/2018</a:t>
            </a:fld>
            <a:endParaRPr lang="en-US"/>
          </a:p>
        </p:txBody>
      </p:sp>
      <p:sp>
        <p:nvSpPr>
          <p:cNvPr id="5" name="Footer Placeholder 4">
            <a:extLst>
              <a:ext uri="{FF2B5EF4-FFF2-40B4-BE49-F238E27FC236}">
                <a16:creationId xmlns:a16="http://schemas.microsoft.com/office/drawing/2014/main" id="{16BAB9E0-A0C8-49EF-80C5-E5635341D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FB861-2A1A-48FE-B1C1-B3D7017BEF74}"/>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6052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AF0E-E27E-4029-8EF7-B7C8D79E94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BDF1C9-36D1-42FA-B080-50DD1A8B026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B9FD4-7B98-476C-986C-BB65EE9B0FBE}"/>
              </a:ext>
            </a:extLst>
          </p:cNvPr>
          <p:cNvSpPr>
            <a:spLocks noGrp="1"/>
          </p:cNvSpPr>
          <p:nvPr>
            <p:ph type="dt" sz="half" idx="10"/>
          </p:nvPr>
        </p:nvSpPr>
        <p:spPr/>
        <p:txBody>
          <a:bodyPr/>
          <a:lstStyle/>
          <a:p>
            <a:fld id="{9BB763F4-1181-4C2E-9671-338955D59E05}" type="datetimeFigureOut">
              <a:rPr lang="en-US" smtClean="0"/>
              <a:t>11/5/2018</a:t>
            </a:fld>
            <a:endParaRPr lang="en-US"/>
          </a:p>
        </p:txBody>
      </p:sp>
      <p:sp>
        <p:nvSpPr>
          <p:cNvPr id="5" name="Footer Placeholder 4">
            <a:extLst>
              <a:ext uri="{FF2B5EF4-FFF2-40B4-BE49-F238E27FC236}">
                <a16:creationId xmlns:a16="http://schemas.microsoft.com/office/drawing/2014/main" id="{CAFAB8AF-363B-43AB-8B19-B98A1C5A9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DA034-DBDE-41B6-85F2-B40023B81819}"/>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285894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7867-9244-47AF-B104-26B61EA718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83926E-7055-48C8-A7FB-43832E5727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05027F-02BE-4CF5-A782-7018C2F536A4}"/>
              </a:ext>
            </a:extLst>
          </p:cNvPr>
          <p:cNvSpPr>
            <a:spLocks noGrp="1"/>
          </p:cNvSpPr>
          <p:nvPr>
            <p:ph type="dt" sz="half" idx="10"/>
          </p:nvPr>
        </p:nvSpPr>
        <p:spPr/>
        <p:txBody>
          <a:bodyPr/>
          <a:lstStyle/>
          <a:p>
            <a:fld id="{9BB763F4-1181-4C2E-9671-338955D59E05}" type="datetimeFigureOut">
              <a:rPr lang="en-US" smtClean="0"/>
              <a:t>11/5/2018</a:t>
            </a:fld>
            <a:endParaRPr lang="en-US"/>
          </a:p>
        </p:txBody>
      </p:sp>
      <p:sp>
        <p:nvSpPr>
          <p:cNvPr id="5" name="Footer Placeholder 4">
            <a:extLst>
              <a:ext uri="{FF2B5EF4-FFF2-40B4-BE49-F238E27FC236}">
                <a16:creationId xmlns:a16="http://schemas.microsoft.com/office/drawing/2014/main" id="{E797446E-06FA-4260-A96E-C4D57CF30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A33E1-FFBF-404C-93F2-705D57583F9E}"/>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420626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6042-3C35-4BF3-90F7-6D70AD93CC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1CFA03-EEBB-4F93-9819-FF46DC6DE8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D6C757-F80D-4BAF-AB75-09C3F2E4A1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32B5F8-743A-4F63-BBD8-7EC4DDDEA82D}"/>
              </a:ext>
            </a:extLst>
          </p:cNvPr>
          <p:cNvSpPr>
            <a:spLocks noGrp="1"/>
          </p:cNvSpPr>
          <p:nvPr>
            <p:ph type="dt" sz="half" idx="10"/>
          </p:nvPr>
        </p:nvSpPr>
        <p:spPr/>
        <p:txBody>
          <a:bodyPr/>
          <a:lstStyle/>
          <a:p>
            <a:fld id="{9BB763F4-1181-4C2E-9671-338955D59E05}" type="datetimeFigureOut">
              <a:rPr lang="en-US" smtClean="0"/>
              <a:t>11/5/2018</a:t>
            </a:fld>
            <a:endParaRPr lang="en-US"/>
          </a:p>
        </p:txBody>
      </p:sp>
      <p:sp>
        <p:nvSpPr>
          <p:cNvPr id="6" name="Footer Placeholder 5">
            <a:extLst>
              <a:ext uri="{FF2B5EF4-FFF2-40B4-BE49-F238E27FC236}">
                <a16:creationId xmlns:a16="http://schemas.microsoft.com/office/drawing/2014/main" id="{B37C703D-1D15-4A05-9D19-EA86B86ED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B5891F-C19A-4C7D-86E7-B1C2EB4EE1CB}"/>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3875839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40391-A436-4BE6-B750-EA96A59EF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0C4E3B-178B-4288-9FAA-4468BCA73D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94FCAB-07E0-4888-8E92-BA82E49154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508613-49CB-4A05-9054-7061CD021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C22763-460A-4DF4-938E-718CDC5D67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8FCC2D-2FF8-4E15-91C8-0D2F2416558A}"/>
              </a:ext>
            </a:extLst>
          </p:cNvPr>
          <p:cNvSpPr>
            <a:spLocks noGrp="1"/>
          </p:cNvSpPr>
          <p:nvPr>
            <p:ph type="dt" sz="half" idx="10"/>
          </p:nvPr>
        </p:nvSpPr>
        <p:spPr/>
        <p:txBody>
          <a:bodyPr/>
          <a:lstStyle/>
          <a:p>
            <a:fld id="{9BB763F4-1181-4C2E-9671-338955D59E05}" type="datetimeFigureOut">
              <a:rPr lang="en-US" smtClean="0"/>
              <a:t>11/5/2018</a:t>
            </a:fld>
            <a:endParaRPr lang="en-US"/>
          </a:p>
        </p:txBody>
      </p:sp>
      <p:sp>
        <p:nvSpPr>
          <p:cNvPr id="8" name="Footer Placeholder 7">
            <a:extLst>
              <a:ext uri="{FF2B5EF4-FFF2-40B4-BE49-F238E27FC236}">
                <a16:creationId xmlns:a16="http://schemas.microsoft.com/office/drawing/2014/main" id="{79199D9C-F83D-4692-805E-C21F70D052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8F82A0-B7CD-4DC5-88C0-F17FC75839A0}"/>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367921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C9B3-AB07-4CEB-B165-601B6EBDB6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D7AE4B-8287-4AF1-8B65-2808A0379C41}"/>
              </a:ext>
            </a:extLst>
          </p:cNvPr>
          <p:cNvSpPr>
            <a:spLocks noGrp="1"/>
          </p:cNvSpPr>
          <p:nvPr>
            <p:ph type="dt" sz="half" idx="10"/>
          </p:nvPr>
        </p:nvSpPr>
        <p:spPr/>
        <p:txBody>
          <a:bodyPr/>
          <a:lstStyle/>
          <a:p>
            <a:fld id="{9BB763F4-1181-4C2E-9671-338955D59E05}" type="datetimeFigureOut">
              <a:rPr lang="en-US" smtClean="0"/>
              <a:t>11/5/2018</a:t>
            </a:fld>
            <a:endParaRPr lang="en-US"/>
          </a:p>
        </p:txBody>
      </p:sp>
      <p:sp>
        <p:nvSpPr>
          <p:cNvPr id="4" name="Footer Placeholder 3">
            <a:extLst>
              <a:ext uri="{FF2B5EF4-FFF2-40B4-BE49-F238E27FC236}">
                <a16:creationId xmlns:a16="http://schemas.microsoft.com/office/drawing/2014/main" id="{FBB8E2CE-9E8C-487B-ADDB-FDB8D11430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4B83CC-EA52-4382-8BB1-1B6DC8110685}"/>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11807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16DAA1-02BA-4FB0-A05B-69F660D98A99}"/>
              </a:ext>
            </a:extLst>
          </p:cNvPr>
          <p:cNvSpPr>
            <a:spLocks noGrp="1"/>
          </p:cNvSpPr>
          <p:nvPr>
            <p:ph type="dt" sz="half" idx="10"/>
          </p:nvPr>
        </p:nvSpPr>
        <p:spPr/>
        <p:txBody>
          <a:bodyPr/>
          <a:lstStyle/>
          <a:p>
            <a:fld id="{9BB763F4-1181-4C2E-9671-338955D59E05}" type="datetimeFigureOut">
              <a:rPr lang="en-US" smtClean="0"/>
              <a:t>11/5/2018</a:t>
            </a:fld>
            <a:endParaRPr lang="en-US"/>
          </a:p>
        </p:txBody>
      </p:sp>
      <p:sp>
        <p:nvSpPr>
          <p:cNvPr id="3" name="Footer Placeholder 2">
            <a:extLst>
              <a:ext uri="{FF2B5EF4-FFF2-40B4-BE49-F238E27FC236}">
                <a16:creationId xmlns:a16="http://schemas.microsoft.com/office/drawing/2014/main" id="{66BC81E3-1444-4EA1-9FFD-9DB00A9906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30B67-BCD0-4042-B16B-FA7765FBDD38}"/>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15917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C1C9-6A76-4FE1-A3C2-8DC079276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0A23C7-0E91-4500-8177-7CB5F1204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6F3219-1740-4A0E-A91D-4544D9F4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3A50FE-FD8F-42EB-9E00-DC991E2D8148}"/>
              </a:ext>
            </a:extLst>
          </p:cNvPr>
          <p:cNvSpPr>
            <a:spLocks noGrp="1"/>
          </p:cNvSpPr>
          <p:nvPr>
            <p:ph type="dt" sz="half" idx="10"/>
          </p:nvPr>
        </p:nvSpPr>
        <p:spPr/>
        <p:txBody>
          <a:bodyPr/>
          <a:lstStyle/>
          <a:p>
            <a:fld id="{9BB763F4-1181-4C2E-9671-338955D59E05}" type="datetimeFigureOut">
              <a:rPr lang="en-US" smtClean="0"/>
              <a:t>11/5/2018</a:t>
            </a:fld>
            <a:endParaRPr lang="en-US"/>
          </a:p>
        </p:txBody>
      </p:sp>
      <p:sp>
        <p:nvSpPr>
          <p:cNvPr id="6" name="Footer Placeholder 5">
            <a:extLst>
              <a:ext uri="{FF2B5EF4-FFF2-40B4-BE49-F238E27FC236}">
                <a16:creationId xmlns:a16="http://schemas.microsoft.com/office/drawing/2014/main" id="{19890678-FBFE-4730-B1E3-E8206989C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2D7CA-411B-450E-9516-840E1519EC07}"/>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174672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2878-6965-4FE2-8551-873A61F34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03A480-4E60-4606-97C7-3ED53B41DE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5D0C2C-5DE3-41EA-BCDF-23F3AF0C0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A00B83-8C49-4947-9687-35482FA25B75}"/>
              </a:ext>
            </a:extLst>
          </p:cNvPr>
          <p:cNvSpPr>
            <a:spLocks noGrp="1"/>
          </p:cNvSpPr>
          <p:nvPr>
            <p:ph type="dt" sz="half" idx="10"/>
          </p:nvPr>
        </p:nvSpPr>
        <p:spPr/>
        <p:txBody>
          <a:bodyPr/>
          <a:lstStyle/>
          <a:p>
            <a:fld id="{9BB763F4-1181-4C2E-9671-338955D59E05}" type="datetimeFigureOut">
              <a:rPr lang="en-US" smtClean="0"/>
              <a:t>11/5/2018</a:t>
            </a:fld>
            <a:endParaRPr lang="en-US"/>
          </a:p>
        </p:txBody>
      </p:sp>
      <p:sp>
        <p:nvSpPr>
          <p:cNvPr id="6" name="Footer Placeholder 5">
            <a:extLst>
              <a:ext uri="{FF2B5EF4-FFF2-40B4-BE49-F238E27FC236}">
                <a16:creationId xmlns:a16="http://schemas.microsoft.com/office/drawing/2014/main" id="{85C34008-B1A5-4365-9FFE-72068EAB0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C8BE2-9829-4E1B-AC03-4790897B329F}"/>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259651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47A0D-3075-436B-84C0-14E8083611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B40CCD-1A41-447B-B5E4-3644F4A702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B2429-FB87-47E6-BA3D-288B035BB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763F4-1181-4C2E-9671-338955D59E05}" type="datetimeFigureOut">
              <a:rPr lang="en-US" smtClean="0"/>
              <a:t>11/5/2018</a:t>
            </a:fld>
            <a:endParaRPr lang="en-US"/>
          </a:p>
        </p:txBody>
      </p:sp>
      <p:sp>
        <p:nvSpPr>
          <p:cNvPr id="5" name="Footer Placeholder 4">
            <a:extLst>
              <a:ext uri="{FF2B5EF4-FFF2-40B4-BE49-F238E27FC236}">
                <a16:creationId xmlns:a16="http://schemas.microsoft.com/office/drawing/2014/main" id="{523504AD-D332-41E8-8EF2-7A6B3E4971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C61E40-7F63-496F-B9F9-68D1415977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BD51E-461A-4D15-959F-D244A2614158}" type="slidenum">
              <a:rPr lang="en-US" smtClean="0"/>
              <a:t>‹#›</a:t>
            </a:fld>
            <a:endParaRPr lang="en-US"/>
          </a:p>
        </p:txBody>
      </p:sp>
    </p:spTree>
    <p:extLst>
      <p:ext uri="{BB962C8B-B14F-4D97-AF65-F5344CB8AC3E}">
        <p14:creationId xmlns:p14="http://schemas.microsoft.com/office/powerpoint/2010/main" val="252527259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colab.research.google.com/github/sg2/intro/blob/master/1%20-%20introduction/Python%20Introduction%201.ipynb"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colab.research.google.com/github/sg2/intro/blob/master/1%20-%20introduction/PyTorch_CIFAR_10.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1C8BA7-92E9-48DF-BEE8-DA50D42E72E9}"/>
              </a:ext>
            </a:extLst>
          </p:cNvPr>
          <p:cNvSpPr>
            <a:spLocks noGrp="1"/>
          </p:cNvSpPr>
          <p:nvPr>
            <p:ph type="ctrTitle"/>
          </p:nvPr>
        </p:nvSpPr>
        <p:spPr>
          <a:xfrm>
            <a:off x="838199" y="4525347"/>
            <a:ext cx="6801321" cy="1737360"/>
          </a:xfrm>
        </p:spPr>
        <p:txBody>
          <a:bodyPr anchor="ctr">
            <a:normAutofit/>
          </a:bodyPr>
          <a:lstStyle/>
          <a:p>
            <a:pPr algn="r"/>
            <a:r>
              <a:rPr lang="en-US" dirty="0"/>
              <a:t>Deep Learning for Medical Researchers</a:t>
            </a:r>
          </a:p>
        </p:txBody>
      </p:sp>
      <p:sp>
        <p:nvSpPr>
          <p:cNvPr id="3" name="Subtitle 2">
            <a:extLst>
              <a:ext uri="{FF2B5EF4-FFF2-40B4-BE49-F238E27FC236}">
                <a16:creationId xmlns:a16="http://schemas.microsoft.com/office/drawing/2014/main" id="{121D4685-BE10-4F11-B77C-1C03755F7241}"/>
              </a:ext>
            </a:extLst>
          </p:cNvPr>
          <p:cNvSpPr>
            <a:spLocks noGrp="1"/>
          </p:cNvSpPr>
          <p:nvPr>
            <p:ph type="subTitle" idx="1"/>
          </p:nvPr>
        </p:nvSpPr>
        <p:spPr>
          <a:xfrm>
            <a:off x="7961258" y="4525347"/>
            <a:ext cx="3258675" cy="1737360"/>
          </a:xfrm>
        </p:spPr>
        <p:txBody>
          <a:bodyPr anchor="ctr">
            <a:normAutofit/>
          </a:bodyPr>
          <a:lstStyle/>
          <a:p>
            <a:pPr algn="l"/>
            <a:r>
              <a:rPr lang="en-US" dirty="0"/>
              <a:t>Sam Green and </a:t>
            </a:r>
          </a:p>
          <a:p>
            <a:pPr algn="l"/>
            <a:r>
              <a:rPr lang="en-US" dirty="0"/>
              <a:t>Prof. </a:t>
            </a:r>
            <a:r>
              <a:rPr lang="en-US" dirty="0" err="1"/>
              <a:t>Çetin</a:t>
            </a:r>
            <a:r>
              <a:rPr lang="en-US" dirty="0"/>
              <a:t> Kaya </a:t>
            </a:r>
            <a:r>
              <a:rPr lang="en-US" dirty="0" err="1"/>
              <a:t>Koç</a:t>
            </a:r>
            <a:endParaRPr lang="en-US" dirty="0"/>
          </a:p>
        </p:txBody>
      </p:sp>
      <p:sp>
        <p:nvSpPr>
          <p:cNvPr id="15"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084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1381-3FD8-4226-819A-D8B9C14FF0C6}"/>
              </a:ext>
            </a:extLst>
          </p:cNvPr>
          <p:cNvSpPr>
            <a:spLocks noGrp="1"/>
          </p:cNvSpPr>
          <p:nvPr>
            <p:ph type="title"/>
          </p:nvPr>
        </p:nvSpPr>
        <p:spPr/>
        <p:txBody>
          <a:bodyPr>
            <a:normAutofit/>
          </a:bodyPr>
          <a:lstStyle/>
          <a:p>
            <a:r>
              <a:rPr lang="en-US"/>
              <a:t>Multi-Layer </a:t>
            </a:r>
            <a:r>
              <a:rPr lang="en-US" dirty="0"/>
              <a:t>Perceptron</a:t>
            </a:r>
            <a:br>
              <a:rPr lang="en-US" dirty="0"/>
            </a:br>
            <a:r>
              <a:rPr lang="en-US" dirty="0"/>
              <a:t>Technically a deep neural network (DNN)</a:t>
            </a:r>
          </a:p>
        </p:txBody>
      </p:sp>
      <p:sp>
        <p:nvSpPr>
          <p:cNvPr id="3" name="Content Placeholder 2">
            <a:extLst>
              <a:ext uri="{FF2B5EF4-FFF2-40B4-BE49-F238E27FC236}">
                <a16:creationId xmlns:a16="http://schemas.microsoft.com/office/drawing/2014/main" id="{618FE6A1-DAD2-401E-9586-B8F5752CD68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EF04D25-C253-44A8-AF5F-60E02D3CF7D9}"/>
              </a:ext>
            </a:extLst>
          </p:cNvPr>
          <p:cNvPicPr>
            <a:picLocks noChangeAspect="1"/>
          </p:cNvPicPr>
          <p:nvPr/>
        </p:nvPicPr>
        <p:blipFill>
          <a:blip r:embed="rId2"/>
          <a:stretch>
            <a:fillRect/>
          </a:stretch>
        </p:blipFill>
        <p:spPr>
          <a:xfrm>
            <a:off x="1856707" y="1887904"/>
            <a:ext cx="8617527" cy="4289059"/>
          </a:xfrm>
          <a:prstGeom prst="rect">
            <a:avLst/>
          </a:prstGeom>
        </p:spPr>
      </p:pic>
      <p:sp>
        <p:nvSpPr>
          <p:cNvPr id="5" name="TextBox 4">
            <a:extLst>
              <a:ext uri="{FF2B5EF4-FFF2-40B4-BE49-F238E27FC236}">
                <a16:creationId xmlns:a16="http://schemas.microsoft.com/office/drawing/2014/main" id="{D8B8F9BB-D437-4807-B14D-6F5177FC62E3}"/>
              </a:ext>
            </a:extLst>
          </p:cNvPr>
          <p:cNvSpPr txBox="1"/>
          <p:nvPr/>
        </p:nvSpPr>
        <p:spPr>
          <a:xfrm>
            <a:off x="0" y="6611779"/>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83094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8D9101-1EA8-4ADD-902E-7585D9B2E7D8}"/>
              </a:ext>
            </a:extLst>
          </p:cNvPr>
          <p:cNvSpPr>
            <a:spLocks noGrp="1"/>
          </p:cNvSpPr>
          <p:nvPr>
            <p:ph type="title"/>
          </p:nvPr>
        </p:nvSpPr>
        <p:spPr/>
        <p:txBody>
          <a:bodyPr/>
          <a:lstStyle/>
          <a:p>
            <a:r>
              <a:rPr lang="en-US" dirty="0"/>
              <a:t>Binary classification</a:t>
            </a:r>
          </a:p>
        </p:txBody>
      </p:sp>
      <p:sp>
        <p:nvSpPr>
          <p:cNvPr id="5" name="Text Placeholder 4">
            <a:extLst>
              <a:ext uri="{FF2B5EF4-FFF2-40B4-BE49-F238E27FC236}">
                <a16:creationId xmlns:a16="http://schemas.microsoft.com/office/drawing/2014/main" id="{6216408C-3901-4BA6-B63B-C23003EEA25A}"/>
              </a:ext>
            </a:extLst>
          </p:cNvPr>
          <p:cNvSpPr>
            <a:spLocks noGrp="1"/>
          </p:cNvSpPr>
          <p:nvPr>
            <p:ph type="body" idx="1"/>
          </p:nvPr>
        </p:nvSpPr>
        <p:spPr/>
        <p:txBody>
          <a:bodyPr/>
          <a:lstStyle/>
          <a:p>
            <a:r>
              <a:rPr lang="en-US" dirty="0"/>
              <a:t>True/false, positive/negative, disease/no disease</a:t>
            </a:r>
          </a:p>
        </p:txBody>
      </p:sp>
    </p:spTree>
    <p:extLst>
      <p:ext uri="{BB962C8B-B14F-4D97-AF65-F5344CB8AC3E}">
        <p14:creationId xmlns:p14="http://schemas.microsoft.com/office/powerpoint/2010/main" val="114195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1F7A-7CC8-4262-B304-5C5B96C0FCF2}"/>
              </a:ext>
            </a:extLst>
          </p:cNvPr>
          <p:cNvSpPr>
            <a:spLocks noGrp="1"/>
          </p:cNvSpPr>
          <p:nvPr>
            <p:ph type="title"/>
          </p:nvPr>
        </p:nvSpPr>
        <p:spPr>
          <a:xfrm>
            <a:off x="838200" y="365125"/>
            <a:ext cx="10515600" cy="1325563"/>
          </a:xfrm>
        </p:spPr>
        <p:txBody>
          <a:bodyPr/>
          <a:lstStyle/>
          <a:p>
            <a:r>
              <a:rPr lang="en-US" dirty="0"/>
              <a:t>Binary Classification</a:t>
            </a:r>
          </a:p>
        </p:txBody>
      </p:sp>
      <p:sp>
        <p:nvSpPr>
          <p:cNvPr id="3" name="Content Placeholder 2">
            <a:extLst>
              <a:ext uri="{FF2B5EF4-FFF2-40B4-BE49-F238E27FC236}">
                <a16:creationId xmlns:a16="http://schemas.microsoft.com/office/drawing/2014/main" id="{02921FC6-102D-4475-BCC8-0D2EE584B391}"/>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CF6E83C8-CDAF-46D2-BDC8-338CDABC6E99}"/>
              </a:ext>
            </a:extLst>
          </p:cNvPr>
          <p:cNvSpPr txBox="1"/>
          <p:nvPr/>
        </p:nvSpPr>
        <p:spPr>
          <a:xfrm>
            <a:off x="684432" y="6606952"/>
            <a:ext cx="1555028" cy="251048"/>
          </a:xfrm>
          <a:prstGeom prst="rect">
            <a:avLst/>
          </a:prstGeom>
          <a:noFill/>
        </p:spPr>
        <p:txBody>
          <a:bodyPr wrap="square" rtlCol="0">
            <a:spAutoFit/>
          </a:bodyPr>
          <a:lstStyle/>
          <a:p>
            <a:r>
              <a:rPr lang="en-US" sz="1000" dirty="0"/>
              <a:t>http://scikit-hep.org</a:t>
            </a:r>
          </a:p>
        </p:txBody>
      </p:sp>
      <p:pic>
        <p:nvPicPr>
          <p:cNvPr id="3074" name="Picture 2" descr="../../_images/plot_twoclass_1.png">
            <a:extLst>
              <a:ext uri="{FF2B5EF4-FFF2-40B4-BE49-F238E27FC236}">
                <a16:creationId xmlns:a16="http://schemas.microsoft.com/office/drawing/2014/main" id="{3A882E13-184B-4447-881B-F270FE360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151" y="1559393"/>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87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DFAD-6A9D-472B-B5B3-50912BBEA2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FED712-0144-4D5F-BA3E-095C5C8B0D63}"/>
              </a:ext>
            </a:extLst>
          </p:cNvPr>
          <p:cNvSpPr>
            <a:spLocks noGrp="1"/>
          </p:cNvSpPr>
          <p:nvPr>
            <p:ph idx="1"/>
          </p:nvPr>
        </p:nvSpPr>
        <p:spPr/>
        <p:txBody>
          <a:bodyPr/>
          <a:lstStyle/>
          <a:p>
            <a:endParaRPr lang="en-US"/>
          </a:p>
        </p:txBody>
      </p:sp>
      <p:pic>
        <p:nvPicPr>
          <p:cNvPr id="4098" name="Picture 2" descr="Image result for nonlinear decision boundary binary">
            <a:extLst>
              <a:ext uri="{FF2B5EF4-FFF2-40B4-BE49-F238E27FC236}">
                <a16:creationId xmlns:a16="http://schemas.microsoft.com/office/drawing/2014/main" id="{C4106B06-705D-4A30-A3D5-9DCC4E241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389" y="80198"/>
            <a:ext cx="8977748" cy="6412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2164C9A-2A9D-4287-A214-B643DEBA0E96}"/>
              </a:ext>
            </a:extLst>
          </p:cNvPr>
          <p:cNvSpPr txBox="1"/>
          <p:nvPr/>
        </p:nvSpPr>
        <p:spPr>
          <a:xfrm flipH="1">
            <a:off x="-42634" y="6611779"/>
            <a:ext cx="8041180" cy="246221"/>
          </a:xfrm>
          <a:prstGeom prst="rect">
            <a:avLst/>
          </a:prstGeom>
          <a:noFill/>
        </p:spPr>
        <p:txBody>
          <a:bodyPr wrap="square" rtlCol="0">
            <a:spAutoFit/>
          </a:bodyPr>
          <a:lstStyle/>
          <a:p>
            <a:r>
              <a:rPr lang="en-US" sz="1000" dirty="0"/>
              <a:t>https://datascienceplus.com</a:t>
            </a:r>
          </a:p>
        </p:txBody>
      </p:sp>
    </p:spTree>
    <p:extLst>
      <p:ext uri="{BB962C8B-B14F-4D97-AF65-F5344CB8AC3E}">
        <p14:creationId xmlns:p14="http://schemas.microsoft.com/office/powerpoint/2010/main" val="1338083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8B6E-B678-4151-ADA1-231D53FF4DA4}"/>
              </a:ext>
            </a:extLst>
          </p:cNvPr>
          <p:cNvSpPr>
            <a:spLocks noGrp="1"/>
          </p:cNvSpPr>
          <p:nvPr>
            <p:ph type="title"/>
          </p:nvPr>
        </p:nvSpPr>
        <p:spPr/>
        <p:txBody>
          <a:bodyPr/>
          <a:lstStyle/>
          <a:p>
            <a:r>
              <a:rPr lang="en-US" dirty="0"/>
              <a:t>Sensitivity and specificity</a:t>
            </a:r>
          </a:p>
        </p:txBody>
      </p:sp>
      <p:pic>
        <p:nvPicPr>
          <p:cNvPr id="5" name="Content Placeholder 4" descr="https://www.medcalc.org/manual/_help/images/roc_intro1.png">
            <a:extLst>
              <a:ext uri="{FF2B5EF4-FFF2-40B4-BE49-F238E27FC236}">
                <a16:creationId xmlns:a16="http://schemas.microsoft.com/office/drawing/2014/main" id="{34053191-4E8F-41BE-83B1-DB88CDF8DB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13251" y="1578958"/>
            <a:ext cx="5498221" cy="3261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_images/plot_twoclass_1.png">
            <a:extLst>
              <a:ext uri="{FF2B5EF4-FFF2-40B4-BE49-F238E27FC236}">
                <a16:creationId xmlns:a16="http://schemas.microsoft.com/office/drawing/2014/main" id="{3F2B47D7-1287-4F57-B459-81E8386CA1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79" t="8194" r="52876" b="12606"/>
          <a:stretch/>
        </p:blipFill>
        <p:spPr bwMode="auto">
          <a:xfrm>
            <a:off x="1876672" y="2396376"/>
            <a:ext cx="1648576" cy="1626178"/>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B5E7CB1A-1106-47C8-9BF1-6022EF48EB99}"/>
              </a:ext>
            </a:extLst>
          </p:cNvPr>
          <p:cNvSpPr/>
          <p:nvPr/>
        </p:nvSpPr>
        <p:spPr>
          <a:xfrm>
            <a:off x="3802340" y="2831928"/>
            <a:ext cx="491534" cy="755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8049134-E01A-48CF-95E1-E9E4BE83857C}"/>
              </a:ext>
            </a:extLst>
          </p:cNvPr>
          <p:cNvSpPr txBox="1"/>
          <p:nvPr/>
        </p:nvSpPr>
        <p:spPr>
          <a:xfrm>
            <a:off x="0" y="6611779"/>
            <a:ext cx="1532792" cy="246221"/>
          </a:xfrm>
          <a:prstGeom prst="rect">
            <a:avLst/>
          </a:prstGeom>
          <a:noFill/>
        </p:spPr>
        <p:txBody>
          <a:bodyPr wrap="none" rtlCol="0">
            <a:spAutoFit/>
          </a:bodyPr>
          <a:lstStyle/>
          <a:p>
            <a:r>
              <a:rPr lang="en-US" sz="1000" dirty="0"/>
              <a:t>https://www.medcalc.org</a:t>
            </a:r>
          </a:p>
        </p:txBody>
      </p:sp>
      <p:sp>
        <p:nvSpPr>
          <p:cNvPr id="8" name="Rectangle 7">
            <a:extLst>
              <a:ext uri="{FF2B5EF4-FFF2-40B4-BE49-F238E27FC236}">
                <a16:creationId xmlns:a16="http://schemas.microsoft.com/office/drawing/2014/main" id="{0C5F09CA-FFCB-426F-B59E-43A9ED2223A5}"/>
              </a:ext>
            </a:extLst>
          </p:cNvPr>
          <p:cNvSpPr/>
          <p:nvPr/>
        </p:nvSpPr>
        <p:spPr>
          <a:xfrm>
            <a:off x="381000" y="5384879"/>
            <a:ext cx="12399818" cy="1107996"/>
          </a:xfrm>
          <a:prstGeom prst="rect">
            <a:avLst/>
          </a:prstGeom>
        </p:spPr>
        <p:txBody>
          <a:bodyPr wrap="square">
            <a:spAutoFit/>
          </a:bodyPr>
          <a:lstStyle/>
          <a:p>
            <a:pPr marL="285750" indent="-285750">
              <a:buFont typeface="Arial" panose="020B0604020202020204" pitchFamily="34" charset="0"/>
              <a:buChar char="•"/>
            </a:pPr>
            <a:r>
              <a:rPr lang="en-US" sz="2400" dirty="0"/>
              <a:t>Sensitivity: probability that a test result will be positive when the disease is present</a:t>
            </a:r>
          </a:p>
          <a:p>
            <a:pPr marL="285750" indent="-285750">
              <a:buFont typeface="Arial" panose="020B0604020202020204" pitchFamily="34" charset="0"/>
              <a:buChar char="•"/>
            </a:pPr>
            <a:r>
              <a:rPr lang="en-US" sz="2400" dirty="0"/>
              <a:t>Specificity: probability that a test result will be negative when the disease is not present</a:t>
            </a:r>
          </a:p>
          <a:p>
            <a:endParaRPr lang="en-US" dirty="0"/>
          </a:p>
        </p:txBody>
      </p:sp>
    </p:spTree>
    <p:extLst>
      <p:ext uri="{BB962C8B-B14F-4D97-AF65-F5344CB8AC3E}">
        <p14:creationId xmlns:p14="http://schemas.microsoft.com/office/powerpoint/2010/main" val="1017760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AFFC-7159-4228-B8AB-158DE777FB14}"/>
              </a:ext>
            </a:extLst>
          </p:cNvPr>
          <p:cNvSpPr>
            <a:spLocks noGrp="1"/>
          </p:cNvSpPr>
          <p:nvPr>
            <p:ph type="title"/>
          </p:nvPr>
        </p:nvSpPr>
        <p:spPr/>
        <p:txBody>
          <a:bodyPr/>
          <a:lstStyle/>
          <a:p>
            <a:r>
              <a:rPr lang="en-US" dirty="0"/>
              <a:t>Sensitivity and specificity</a:t>
            </a:r>
          </a:p>
        </p:txBody>
      </p:sp>
      <p:sp>
        <p:nvSpPr>
          <p:cNvPr id="3" name="Content Placeholder 2">
            <a:extLst>
              <a:ext uri="{FF2B5EF4-FFF2-40B4-BE49-F238E27FC236}">
                <a16:creationId xmlns:a16="http://schemas.microsoft.com/office/drawing/2014/main" id="{A0C770F7-4613-423E-814D-299956D5CB05}"/>
              </a:ext>
            </a:extLst>
          </p:cNvPr>
          <p:cNvSpPr>
            <a:spLocks noGrp="1"/>
          </p:cNvSpPr>
          <p:nvPr>
            <p:ph idx="1"/>
          </p:nvPr>
        </p:nvSpPr>
        <p:spPr/>
        <p:txBody>
          <a:bodyPr/>
          <a:lstStyle/>
          <a:p>
            <a:endParaRPr lang="en-US" dirty="0"/>
          </a:p>
        </p:txBody>
      </p:sp>
      <p:pic>
        <p:nvPicPr>
          <p:cNvPr id="6146" name="Picture 2" descr="Image result for sensitivity and specificity">
            <a:extLst>
              <a:ext uri="{FF2B5EF4-FFF2-40B4-BE49-F238E27FC236}">
                <a16:creationId xmlns:a16="http://schemas.microsoft.com/office/drawing/2014/main" id="{07E6BC77-665E-4A17-94E6-36DEE0F14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492" y="1628920"/>
            <a:ext cx="6821942" cy="474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525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A995-F44A-4D6E-9F3D-6C94A4AC18AD}"/>
              </a:ext>
            </a:extLst>
          </p:cNvPr>
          <p:cNvSpPr>
            <a:spLocks noGrp="1"/>
          </p:cNvSpPr>
          <p:nvPr>
            <p:ph type="title"/>
          </p:nvPr>
        </p:nvSpPr>
        <p:spPr>
          <a:xfrm>
            <a:off x="421634" y="118417"/>
            <a:ext cx="10515600" cy="1325563"/>
          </a:xfrm>
        </p:spPr>
        <p:txBody>
          <a:bodyPr/>
          <a:lstStyle/>
          <a:p>
            <a:r>
              <a:rPr lang="en-US" dirty="0"/>
              <a:t>Area Under Curve (AUC)</a:t>
            </a:r>
          </a:p>
        </p:txBody>
      </p:sp>
      <p:sp>
        <p:nvSpPr>
          <p:cNvPr id="7" name="TextBox 6">
            <a:extLst>
              <a:ext uri="{FF2B5EF4-FFF2-40B4-BE49-F238E27FC236}">
                <a16:creationId xmlns:a16="http://schemas.microsoft.com/office/drawing/2014/main" id="{5E9AC515-7A05-4C7E-8934-978E0F5D6977}"/>
              </a:ext>
            </a:extLst>
          </p:cNvPr>
          <p:cNvSpPr txBox="1"/>
          <p:nvPr/>
        </p:nvSpPr>
        <p:spPr>
          <a:xfrm>
            <a:off x="0" y="6611779"/>
            <a:ext cx="2869696" cy="246221"/>
          </a:xfrm>
          <a:prstGeom prst="rect">
            <a:avLst/>
          </a:prstGeom>
          <a:noFill/>
        </p:spPr>
        <p:txBody>
          <a:bodyPr wrap="none" rtlCol="0">
            <a:spAutoFit/>
          </a:bodyPr>
          <a:lstStyle/>
          <a:p>
            <a:r>
              <a:rPr lang="en-US" sz="1000" dirty="0"/>
              <a:t>https://www.medcalc.org/manual/roc-curves.php</a:t>
            </a:r>
          </a:p>
        </p:txBody>
      </p:sp>
      <p:sp>
        <p:nvSpPr>
          <p:cNvPr id="5" name="Content Placeholder 4">
            <a:extLst>
              <a:ext uri="{FF2B5EF4-FFF2-40B4-BE49-F238E27FC236}">
                <a16:creationId xmlns:a16="http://schemas.microsoft.com/office/drawing/2014/main" id="{16A06309-300A-4589-95D8-0A7879045F9C}"/>
              </a:ext>
            </a:extLst>
          </p:cNvPr>
          <p:cNvSpPr>
            <a:spLocks noGrp="1"/>
          </p:cNvSpPr>
          <p:nvPr>
            <p:ph idx="1"/>
          </p:nvPr>
        </p:nvSpPr>
        <p:spPr/>
        <p:txBody>
          <a:bodyPr/>
          <a:lstStyle/>
          <a:p>
            <a:endParaRPr lang="en-US" dirty="0"/>
          </a:p>
        </p:txBody>
      </p:sp>
      <p:pic>
        <p:nvPicPr>
          <p:cNvPr id="7172" name="Picture 4" descr="Example of ROC graph">
            <a:extLst>
              <a:ext uri="{FF2B5EF4-FFF2-40B4-BE49-F238E27FC236}">
                <a16:creationId xmlns:a16="http://schemas.microsoft.com/office/drawing/2014/main" id="{66DF2D49-D22F-4B68-80E1-1573B6750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6452" y="1132431"/>
            <a:ext cx="5532726" cy="5341282"/>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7ADAB303-1867-4FDC-87BF-07D5DDF739DC}"/>
              </a:ext>
            </a:extLst>
          </p:cNvPr>
          <p:cNvSpPr/>
          <p:nvPr/>
        </p:nvSpPr>
        <p:spPr>
          <a:xfrm>
            <a:off x="5313768" y="3321626"/>
            <a:ext cx="491534" cy="755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4" descr="https://www.medcalc.org/manual/_help/images/roc_intro1.png">
            <a:extLst>
              <a:ext uri="{FF2B5EF4-FFF2-40B4-BE49-F238E27FC236}">
                <a16:creationId xmlns:a16="http://schemas.microsoft.com/office/drawing/2014/main" id="{F26854E5-CDC8-4EDD-AD49-117001E2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34" y="2299856"/>
            <a:ext cx="4430984" cy="262803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sensitivity and specificity">
            <a:extLst>
              <a:ext uri="{FF2B5EF4-FFF2-40B4-BE49-F238E27FC236}">
                <a16:creationId xmlns:a16="http://schemas.microsoft.com/office/drawing/2014/main" id="{5C2AC3E6-1B51-4E59-9C28-D16B213F83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82" t="72961" r="59668" b="14174"/>
          <a:stretch/>
        </p:blipFill>
        <p:spPr bwMode="auto">
          <a:xfrm>
            <a:off x="1044263" y="4938848"/>
            <a:ext cx="3185725" cy="741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453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8D9101-1EA8-4ADD-902E-7585D9B2E7D8}"/>
              </a:ext>
            </a:extLst>
          </p:cNvPr>
          <p:cNvSpPr>
            <a:spLocks noGrp="1"/>
          </p:cNvSpPr>
          <p:nvPr>
            <p:ph type="title"/>
          </p:nvPr>
        </p:nvSpPr>
        <p:spPr/>
        <p:txBody>
          <a:bodyPr/>
          <a:lstStyle/>
          <a:p>
            <a:r>
              <a:rPr lang="en-US" dirty="0"/>
              <a:t>Binary Classification Examples</a:t>
            </a:r>
          </a:p>
        </p:txBody>
      </p:sp>
      <p:sp>
        <p:nvSpPr>
          <p:cNvPr id="5" name="Text Placeholder 4">
            <a:extLst>
              <a:ext uri="{FF2B5EF4-FFF2-40B4-BE49-F238E27FC236}">
                <a16:creationId xmlns:a16="http://schemas.microsoft.com/office/drawing/2014/main" id="{6216408C-3901-4BA6-B63B-C23003EEA25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9769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F197-8553-4924-AA49-6284A48F60C1}"/>
              </a:ext>
            </a:extLst>
          </p:cNvPr>
          <p:cNvSpPr>
            <a:spLocks noGrp="1"/>
          </p:cNvSpPr>
          <p:nvPr>
            <p:ph type="title"/>
          </p:nvPr>
        </p:nvSpPr>
        <p:spPr/>
        <p:txBody>
          <a:bodyPr/>
          <a:lstStyle/>
          <a:p>
            <a:r>
              <a:rPr lang="en-US" dirty="0"/>
              <a:t>A few recent medical applications</a:t>
            </a:r>
          </a:p>
        </p:txBody>
      </p:sp>
      <p:sp>
        <p:nvSpPr>
          <p:cNvPr id="3" name="Content Placeholder 2">
            <a:extLst>
              <a:ext uri="{FF2B5EF4-FFF2-40B4-BE49-F238E27FC236}">
                <a16:creationId xmlns:a16="http://schemas.microsoft.com/office/drawing/2014/main" id="{91FAB0C0-9399-4549-809E-81BCA884FE29}"/>
              </a:ext>
            </a:extLst>
          </p:cNvPr>
          <p:cNvSpPr>
            <a:spLocks noGrp="1"/>
          </p:cNvSpPr>
          <p:nvPr>
            <p:ph idx="1"/>
          </p:nvPr>
        </p:nvSpPr>
        <p:spPr/>
        <p:txBody>
          <a:bodyPr/>
          <a:lstStyle/>
          <a:p>
            <a:r>
              <a:rPr lang="en-US" dirty="0"/>
              <a:t>Skin cancer screening</a:t>
            </a:r>
          </a:p>
          <a:p>
            <a:r>
              <a:rPr lang="en-US" dirty="0"/>
              <a:t>Diabetic retinopathy</a:t>
            </a:r>
          </a:p>
        </p:txBody>
      </p:sp>
      <p:sp>
        <p:nvSpPr>
          <p:cNvPr id="7" name="TextBox 6">
            <a:extLst>
              <a:ext uri="{FF2B5EF4-FFF2-40B4-BE49-F238E27FC236}">
                <a16:creationId xmlns:a16="http://schemas.microsoft.com/office/drawing/2014/main" id="{1FD1EFD0-28F2-4343-BC87-8B6BFBDCD2C6}"/>
              </a:ext>
            </a:extLst>
          </p:cNvPr>
          <p:cNvSpPr txBox="1"/>
          <p:nvPr/>
        </p:nvSpPr>
        <p:spPr>
          <a:xfrm>
            <a:off x="0" y="6642556"/>
            <a:ext cx="5565947" cy="215444"/>
          </a:xfrm>
          <a:prstGeom prst="rect">
            <a:avLst/>
          </a:prstGeom>
          <a:noFill/>
        </p:spPr>
        <p:txBody>
          <a:bodyPr wrap="none" rtlCol="0">
            <a:spAutoFit/>
          </a:bodyPr>
          <a:lstStyle/>
          <a:p>
            <a:r>
              <a:rPr lang="en-US" sz="800" dirty="0"/>
              <a:t>Fogel, Alexander L., and Joseph C. </a:t>
            </a:r>
            <a:r>
              <a:rPr lang="en-US" sz="800" dirty="0" err="1"/>
              <a:t>Kvedar</a:t>
            </a:r>
            <a:r>
              <a:rPr lang="en-US" sz="800" dirty="0"/>
              <a:t>. "Artificial intelligence powers digital medicine." </a:t>
            </a:r>
            <a:r>
              <a:rPr lang="en-US" sz="800" dirty="0" err="1"/>
              <a:t>npj</a:t>
            </a:r>
            <a:r>
              <a:rPr lang="en-US" sz="800" dirty="0"/>
              <a:t> Digital Medicine 1.1 (2018): 5</a:t>
            </a:r>
          </a:p>
        </p:txBody>
      </p:sp>
    </p:spTree>
    <p:extLst>
      <p:ext uri="{BB962C8B-B14F-4D97-AF65-F5344CB8AC3E}">
        <p14:creationId xmlns:p14="http://schemas.microsoft.com/office/powerpoint/2010/main" val="104362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324B-02CF-428B-BA2D-402189F48D0C}"/>
              </a:ext>
            </a:extLst>
          </p:cNvPr>
          <p:cNvSpPr>
            <a:spLocks noGrp="1"/>
          </p:cNvSpPr>
          <p:nvPr>
            <p:ph type="title"/>
          </p:nvPr>
        </p:nvSpPr>
        <p:spPr/>
        <p:txBody>
          <a:bodyPr/>
          <a:lstStyle/>
          <a:p>
            <a:r>
              <a:rPr lang="en-US" dirty="0"/>
              <a:t>Skin cancer screening</a:t>
            </a:r>
          </a:p>
        </p:txBody>
      </p:sp>
      <p:sp>
        <p:nvSpPr>
          <p:cNvPr id="3" name="Content Placeholder 2">
            <a:extLst>
              <a:ext uri="{FF2B5EF4-FFF2-40B4-BE49-F238E27FC236}">
                <a16:creationId xmlns:a16="http://schemas.microsoft.com/office/drawing/2014/main" id="{DE986B9B-A1FD-4BA6-80C6-8371719BC92D}"/>
              </a:ext>
            </a:extLst>
          </p:cNvPr>
          <p:cNvSpPr>
            <a:spLocks noGrp="1"/>
          </p:cNvSpPr>
          <p:nvPr>
            <p:ph idx="1"/>
          </p:nvPr>
        </p:nvSpPr>
        <p:spPr/>
        <p:txBody>
          <a:bodyPr/>
          <a:lstStyle/>
          <a:p>
            <a:r>
              <a:rPr lang="en-US" dirty="0"/>
              <a:t>The most common type of cancer </a:t>
            </a:r>
          </a:p>
          <a:p>
            <a:r>
              <a:rPr lang="en-US" dirty="0"/>
              <a:t>5.4 million new cases and 10,000 deaths in US each year</a:t>
            </a:r>
          </a:p>
          <a:p>
            <a:r>
              <a:rPr lang="en-US" dirty="0"/>
              <a:t>Training dataset had hundreds of thousands of images</a:t>
            </a:r>
          </a:p>
          <a:p>
            <a:r>
              <a:rPr lang="en-US" dirty="0"/>
              <a:t>DNN achieved AUC between .91 and .96</a:t>
            </a:r>
          </a:p>
          <a:p>
            <a:endParaRPr lang="en-US" dirty="0"/>
          </a:p>
        </p:txBody>
      </p:sp>
      <p:sp>
        <p:nvSpPr>
          <p:cNvPr id="5" name="TextBox 4">
            <a:extLst>
              <a:ext uri="{FF2B5EF4-FFF2-40B4-BE49-F238E27FC236}">
                <a16:creationId xmlns:a16="http://schemas.microsoft.com/office/drawing/2014/main" id="{D32AC448-C38F-485A-9837-B34C9787015A}"/>
              </a:ext>
            </a:extLst>
          </p:cNvPr>
          <p:cNvSpPr txBox="1"/>
          <p:nvPr/>
        </p:nvSpPr>
        <p:spPr>
          <a:xfrm>
            <a:off x="0" y="6642556"/>
            <a:ext cx="5565947" cy="215444"/>
          </a:xfrm>
          <a:prstGeom prst="rect">
            <a:avLst/>
          </a:prstGeom>
          <a:noFill/>
        </p:spPr>
        <p:txBody>
          <a:bodyPr wrap="none" rtlCol="0">
            <a:spAutoFit/>
          </a:bodyPr>
          <a:lstStyle/>
          <a:p>
            <a:r>
              <a:rPr lang="en-US" sz="800" dirty="0"/>
              <a:t>Fogel, Alexander L., and Joseph C. </a:t>
            </a:r>
            <a:r>
              <a:rPr lang="en-US" sz="800" dirty="0" err="1"/>
              <a:t>Kvedar</a:t>
            </a:r>
            <a:r>
              <a:rPr lang="en-US" sz="800" dirty="0"/>
              <a:t>. "Artificial intelligence powers digital medicine." </a:t>
            </a:r>
            <a:r>
              <a:rPr lang="en-US" sz="800" dirty="0" err="1"/>
              <a:t>npj</a:t>
            </a:r>
            <a:r>
              <a:rPr lang="en-US" sz="800" dirty="0"/>
              <a:t> Digital Medicine 1.1 (2018): 5</a:t>
            </a:r>
          </a:p>
        </p:txBody>
      </p:sp>
    </p:spTree>
    <p:extLst>
      <p:ext uri="{BB962C8B-B14F-4D97-AF65-F5344CB8AC3E}">
        <p14:creationId xmlns:p14="http://schemas.microsoft.com/office/powerpoint/2010/main" val="301259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F8F6-813C-457C-A09A-66E5551773E9}"/>
              </a:ext>
            </a:extLst>
          </p:cNvPr>
          <p:cNvSpPr>
            <a:spLocks noGrp="1"/>
          </p:cNvSpPr>
          <p:nvPr>
            <p:ph type="title"/>
          </p:nvPr>
        </p:nvSpPr>
        <p:spPr/>
        <p:txBody>
          <a:bodyPr/>
          <a:lstStyle/>
          <a:p>
            <a:r>
              <a:rPr lang="en-US" dirty="0"/>
              <a:t>Seminar goals</a:t>
            </a:r>
          </a:p>
        </p:txBody>
      </p:sp>
      <p:sp>
        <p:nvSpPr>
          <p:cNvPr id="3" name="Content Placeholder 2">
            <a:extLst>
              <a:ext uri="{FF2B5EF4-FFF2-40B4-BE49-F238E27FC236}">
                <a16:creationId xmlns:a16="http://schemas.microsoft.com/office/drawing/2014/main" id="{71151CFC-265A-4866-B2C5-A20F8F1A45B0}"/>
              </a:ext>
            </a:extLst>
          </p:cNvPr>
          <p:cNvSpPr>
            <a:spLocks noGrp="1"/>
          </p:cNvSpPr>
          <p:nvPr>
            <p:ph idx="1"/>
          </p:nvPr>
        </p:nvSpPr>
        <p:spPr/>
        <p:txBody>
          <a:bodyPr/>
          <a:lstStyle/>
          <a:p>
            <a:r>
              <a:rPr lang="en-US" dirty="0"/>
              <a:t>Provide intuition regarding deep learning</a:t>
            </a:r>
          </a:p>
          <a:p>
            <a:pPr lvl="1"/>
            <a:r>
              <a:rPr lang="en-US" dirty="0"/>
              <a:t>How to identify problems which deep learning may solve</a:t>
            </a:r>
          </a:p>
          <a:p>
            <a:pPr lvl="1"/>
            <a:r>
              <a:rPr lang="en-US" dirty="0"/>
              <a:t>How to identify the type of data needed for deep learning</a:t>
            </a:r>
          </a:p>
          <a:p>
            <a:r>
              <a:rPr lang="en-US" dirty="0"/>
              <a:t>Provide technical understanding</a:t>
            </a:r>
          </a:p>
          <a:p>
            <a:pPr lvl="1"/>
            <a:r>
              <a:rPr lang="en-US" dirty="0"/>
              <a:t>Implement deep learning algorithms in Python</a:t>
            </a:r>
          </a:p>
          <a:p>
            <a:pPr lvl="1"/>
            <a:r>
              <a:rPr lang="en-US" dirty="0"/>
              <a:t>Analyze popular deep learning techniques</a:t>
            </a:r>
          </a:p>
        </p:txBody>
      </p:sp>
    </p:spTree>
    <p:extLst>
      <p:ext uri="{BB962C8B-B14F-4D97-AF65-F5344CB8AC3E}">
        <p14:creationId xmlns:p14="http://schemas.microsoft.com/office/powerpoint/2010/main" val="31981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476A-E725-4778-AD48-BD195B16468D}"/>
              </a:ext>
            </a:extLst>
          </p:cNvPr>
          <p:cNvSpPr>
            <a:spLocks noGrp="1"/>
          </p:cNvSpPr>
          <p:nvPr>
            <p:ph type="title"/>
          </p:nvPr>
        </p:nvSpPr>
        <p:spPr/>
        <p:txBody>
          <a:bodyPr/>
          <a:lstStyle/>
          <a:p>
            <a:r>
              <a:rPr lang="en-US" dirty="0"/>
              <a:t>Diabetic retinopathy</a:t>
            </a:r>
          </a:p>
        </p:txBody>
      </p:sp>
      <p:sp>
        <p:nvSpPr>
          <p:cNvPr id="3" name="Content Placeholder 2">
            <a:extLst>
              <a:ext uri="{FF2B5EF4-FFF2-40B4-BE49-F238E27FC236}">
                <a16:creationId xmlns:a16="http://schemas.microsoft.com/office/drawing/2014/main" id="{CDF2DC1C-D430-4E9D-8B77-F93F91A01E34}"/>
              </a:ext>
            </a:extLst>
          </p:cNvPr>
          <p:cNvSpPr>
            <a:spLocks noGrp="1"/>
          </p:cNvSpPr>
          <p:nvPr>
            <p:ph idx="1"/>
          </p:nvPr>
        </p:nvSpPr>
        <p:spPr/>
        <p:txBody>
          <a:bodyPr>
            <a:normAutofit/>
          </a:bodyPr>
          <a:lstStyle/>
          <a:p>
            <a:r>
              <a:rPr lang="en-US" dirty="0"/>
              <a:t>Diabetes affects 29.1 million Americans</a:t>
            </a:r>
          </a:p>
          <a:p>
            <a:r>
              <a:rPr lang="en-US" dirty="0"/>
              <a:t>Another 86 million Americans have pre-diabetes</a:t>
            </a:r>
          </a:p>
          <a:p>
            <a:r>
              <a:rPr lang="en-US" dirty="0"/>
              <a:t> 28.5% of U.S. diabetics have diabetic retinopathy (can lead to blindness)</a:t>
            </a:r>
          </a:p>
          <a:p>
            <a:r>
              <a:rPr lang="en-US" dirty="0"/>
              <a:t>Screening involves a dilated eye exam referral to an ophthalmologist</a:t>
            </a:r>
          </a:p>
        </p:txBody>
      </p:sp>
      <p:sp>
        <p:nvSpPr>
          <p:cNvPr id="4" name="TextBox 3">
            <a:extLst>
              <a:ext uri="{FF2B5EF4-FFF2-40B4-BE49-F238E27FC236}">
                <a16:creationId xmlns:a16="http://schemas.microsoft.com/office/drawing/2014/main" id="{FFC5D8FA-58CD-4547-94B8-EAFB76D903FC}"/>
              </a:ext>
            </a:extLst>
          </p:cNvPr>
          <p:cNvSpPr txBox="1"/>
          <p:nvPr/>
        </p:nvSpPr>
        <p:spPr>
          <a:xfrm>
            <a:off x="0" y="6642556"/>
            <a:ext cx="5565947" cy="215444"/>
          </a:xfrm>
          <a:prstGeom prst="rect">
            <a:avLst/>
          </a:prstGeom>
          <a:noFill/>
        </p:spPr>
        <p:txBody>
          <a:bodyPr wrap="none" rtlCol="0">
            <a:spAutoFit/>
          </a:bodyPr>
          <a:lstStyle/>
          <a:p>
            <a:r>
              <a:rPr lang="en-US" sz="800" dirty="0"/>
              <a:t>Fogel, Alexander L., and Joseph C. </a:t>
            </a:r>
            <a:r>
              <a:rPr lang="en-US" sz="800" dirty="0" err="1"/>
              <a:t>Kvedar</a:t>
            </a:r>
            <a:r>
              <a:rPr lang="en-US" sz="800" dirty="0"/>
              <a:t>. "Artificial intelligence powers digital medicine." </a:t>
            </a:r>
            <a:r>
              <a:rPr lang="en-US" sz="800" dirty="0" err="1"/>
              <a:t>npj</a:t>
            </a:r>
            <a:r>
              <a:rPr lang="en-US" sz="800" dirty="0"/>
              <a:t> Digital Medicine 1.1 (2018): 5</a:t>
            </a:r>
          </a:p>
        </p:txBody>
      </p:sp>
    </p:spTree>
    <p:extLst>
      <p:ext uri="{BB962C8B-B14F-4D97-AF65-F5344CB8AC3E}">
        <p14:creationId xmlns:p14="http://schemas.microsoft.com/office/powerpoint/2010/main" val="60704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DA00-A752-49C6-95F7-206A0F57CB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005224-60AA-433E-8BE6-79B333BBAC77}"/>
              </a:ext>
            </a:extLst>
          </p:cNvPr>
          <p:cNvSpPr>
            <a:spLocks noGrp="1"/>
          </p:cNvSpPr>
          <p:nvPr>
            <p:ph idx="1"/>
          </p:nvPr>
        </p:nvSpPr>
        <p:spPr/>
        <p:txBody>
          <a:bodyPr/>
          <a:lstStyle/>
          <a:p>
            <a:endParaRPr lang="en-US"/>
          </a:p>
        </p:txBody>
      </p:sp>
      <p:pic>
        <p:nvPicPr>
          <p:cNvPr id="1026" name="Picture 2" descr="https://www.aoa.org/Images/public/Diabetic_Retinopathy.jpg">
            <a:extLst>
              <a:ext uri="{FF2B5EF4-FFF2-40B4-BE49-F238E27FC236}">
                <a16:creationId xmlns:a16="http://schemas.microsoft.com/office/drawing/2014/main" id="{78FF0E50-60EB-4677-8FF0-D476B9AF1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959" y="1255135"/>
            <a:ext cx="9570475" cy="43477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645E2B-20F9-496B-9D8D-136D6AD93D14}"/>
              </a:ext>
            </a:extLst>
          </p:cNvPr>
          <p:cNvSpPr txBox="1"/>
          <p:nvPr/>
        </p:nvSpPr>
        <p:spPr>
          <a:xfrm>
            <a:off x="0" y="6611779"/>
            <a:ext cx="1301959" cy="246221"/>
          </a:xfrm>
          <a:prstGeom prst="rect">
            <a:avLst/>
          </a:prstGeom>
          <a:noFill/>
        </p:spPr>
        <p:txBody>
          <a:bodyPr wrap="none" rtlCol="0">
            <a:spAutoFit/>
          </a:bodyPr>
          <a:lstStyle/>
          <a:p>
            <a:r>
              <a:rPr lang="en-US" sz="1000" dirty="0"/>
              <a:t>https://www.aoa.org</a:t>
            </a:r>
          </a:p>
        </p:txBody>
      </p:sp>
    </p:spTree>
    <p:extLst>
      <p:ext uri="{BB962C8B-B14F-4D97-AF65-F5344CB8AC3E}">
        <p14:creationId xmlns:p14="http://schemas.microsoft.com/office/powerpoint/2010/main" val="3770919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F6A4-915F-4526-80D1-159F6FB84B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135F9E-9EBC-4255-83A6-C5AD2E373E20}"/>
              </a:ext>
            </a:extLst>
          </p:cNvPr>
          <p:cNvSpPr>
            <a:spLocks noGrp="1"/>
          </p:cNvSpPr>
          <p:nvPr>
            <p:ph idx="1"/>
          </p:nvPr>
        </p:nvSpPr>
        <p:spPr/>
        <p:txBody>
          <a:bodyPr/>
          <a:lstStyle/>
          <a:p>
            <a:endParaRPr lang="en-US"/>
          </a:p>
        </p:txBody>
      </p:sp>
      <p:pic>
        <p:nvPicPr>
          <p:cNvPr id="2050" name="Picture 2" descr="https://media.endocrinologyadvisor.com/images/2017/11/28/retinag01apadzb1_1333716.jpg?format=jpg&amp;zoom=1&amp;quality=70&amp;anchor=middlecenter&amp;width=320&amp;mode=pad">
            <a:extLst>
              <a:ext uri="{FF2B5EF4-FFF2-40B4-BE49-F238E27FC236}">
                <a16:creationId xmlns:a16="http://schemas.microsoft.com/office/drawing/2014/main" id="{127BCD0D-BC47-492A-BCE5-80DCD7755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780" y="1066475"/>
            <a:ext cx="6573982" cy="47250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D95568-9DFA-41FF-B1E5-A16E2DF6E3F7}"/>
              </a:ext>
            </a:extLst>
          </p:cNvPr>
          <p:cNvSpPr txBox="1"/>
          <p:nvPr/>
        </p:nvSpPr>
        <p:spPr>
          <a:xfrm>
            <a:off x="0" y="6611779"/>
            <a:ext cx="2300630" cy="246221"/>
          </a:xfrm>
          <a:prstGeom prst="rect">
            <a:avLst/>
          </a:prstGeom>
          <a:noFill/>
        </p:spPr>
        <p:txBody>
          <a:bodyPr wrap="none" rtlCol="0">
            <a:spAutoFit/>
          </a:bodyPr>
          <a:lstStyle/>
          <a:p>
            <a:r>
              <a:rPr lang="en-US" sz="1000" dirty="0"/>
              <a:t>https://www.endocrinologyadvisor.com</a:t>
            </a:r>
          </a:p>
        </p:txBody>
      </p:sp>
    </p:spTree>
    <p:extLst>
      <p:ext uri="{BB962C8B-B14F-4D97-AF65-F5344CB8AC3E}">
        <p14:creationId xmlns:p14="http://schemas.microsoft.com/office/powerpoint/2010/main" val="2853637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476A-E725-4778-AD48-BD195B16468D}"/>
              </a:ext>
            </a:extLst>
          </p:cNvPr>
          <p:cNvSpPr>
            <a:spLocks noGrp="1"/>
          </p:cNvSpPr>
          <p:nvPr>
            <p:ph type="title"/>
          </p:nvPr>
        </p:nvSpPr>
        <p:spPr/>
        <p:txBody>
          <a:bodyPr/>
          <a:lstStyle/>
          <a:p>
            <a:r>
              <a:rPr lang="en-US" dirty="0"/>
              <a:t>Diabetic retinopathy</a:t>
            </a:r>
          </a:p>
        </p:txBody>
      </p:sp>
      <p:sp>
        <p:nvSpPr>
          <p:cNvPr id="3" name="Content Placeholder 2">
            <a:extLst>
              <a:ext uri="{FF2B5EF4-FFF2-40B4-BE49-F238E27FC236}">
                <a16:creationId xmlns:a16="http://schemas.microsoft.com/office/drawing/2014/main" id="{CDF2DC1C-D430-4E9D-8B77-F93F91A01E34}"/>
              </a:ext>
            </a:extLst>
          </p:cNvPr>
          <p:cNvSpPr>
            <a:spLocks noGrp="1"/>
          </p:cNvSpPr>
          <p:nvPr>
            <p:ph idx="1"/>
          </p:nvPr>
        </p:nvSpPr>
        <p:spPr/>
        <p:txBody>
          <a:bodyPr>
            <a:normAutofit/>
          </a:bodyPr>
          <a:lstStyle/>
          <a:p>
            <a:r>
              <a:rPr lang="en-US" dirty="0"/>
              <a:t>DNN trained 128,175 images previously evaluated by a panel of 54 board-certified U.S. ophthalmologists and senior ophthalmology residents</a:t>
            </a:r>
          </a:p>
          <a:p>
            <a:r>
              <a:rPr lang="en-US" dirty="0"/>
              <a:t> AUC of 0.97–0.99 for detecting referable diabetic retinopathy</a:t>
            </a:r>
          </a:p>
        </p:txBody>
      </p:sp>
      <p:sp>
        <p:nvSpPr>
          <p:cNvPr id="4" name="TextBox 3">
            <a:extLst>
              <a:ext uri="{FF2B5EF4-FFF2-40B4-BE49-F238E27FC236}">
                <a16:creationId xmlns:a16="http://schemas.microsoft.com/office/drawing/2014/main" id="{FFC5D8FA-58CD-4547-94B8-EAFB76D903FC}"/>
              </a:ext>
            </a:extLst>
          </p:cNvPr>
          <p:cNvSpPr txBox="1"/>
          <p:nvPr/>
        </p:nvSpPr>
        <p:spPr>
          <a:xfrm>
            <a:off x="0" y="6642556"/>
            <a:ext cx="5565947" cy="215444"/>
          </a:xfrm>
          <a:prstGeom prst="rect">
            <a:avLst/>
          </a:prstGeom>
          <a:noFill/>
        </p:spPr>
        <p:txBody>
          <a:bodyPr wrap="none" rtlCol="0">
            <a:spAutoFit/>
          </a:bodyPr>
          <a:lstStyle/>
          <a:p>
            <a:r>
              <a:rPr lang="en-US" sz="800" dirty="0"/>
              <a:t>Fogel, Alexander L., and Joseph C. </a:t>
            </a:r>
            <a:r>
              <a:rPr lang="en-US" sz="800" dirty="0" err="1"/>
              <a:t>Kvedar</a:t>
            </a:r>
            <a:r>
              <a:rPr lang="en-US" sz="800" dirty="0"/>
              <a:t>. "Artificial intelligence powers digital medicine." </a:t>
            </a:r>
            <a:r>
              <a:rPr lang="en-US" sz="800" dirty="0" err="1"/>
              <a:t>npj</a:t>
            </a:r>
            <a:r>
              <a:rPr lang="en-US" sz="800" dirty="0"/>
              <a:t> Digital Medicine 1.1 (2018): 5</a:t>
            </a:r>
          </a:p>
        </p:txBody>
      </p:sp>
    </p:spTree>
    <p:extLst>
      <p:ext uri="{BB962C8B-B14F-4D97-AF65-F5344CB8AC3E}">
        <p14:creationId xmlns:p14="http://schemas.microsoft.com/office/powerpoint/2010/main" val="204594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7E01-9B73-4D4F-A72B-4E1A02BB8E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8002DC-61F0-407F-8E0A-D3B9F198DE9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480A27D-CEAC-4132-A6D2-B9B5CE77665B}"/>
              </a:ext>
            </a:extLst>
          </p:cNvPr>
          <p:cNvPicPr>
            <a:picLocks noChangeAspect="1"/>
          </p:cNvPicPr>
          <p:nvPr/>
        </p:nvPicPr>
        <p:blipFill>
          <a:blip r:embed="rId2"/>
          <a:stretch>
            <a:fillRect/>
          </a:stretch>
        </p:blipFill>
        <p:spPr>
          <a:xfrm>
            <a:off x="720267" y="0"/>
            <a:ext cx="10488311" cy="6858000"/>
          </a:xfrm>
          <a:prstGeom prst="rect">
            <a:avLst/>
          </a:prstGeom>
        </p:spPr>
      </p:pic>
    </p:spTree>
    <p:extLst>
      <p:ext uri="{BB962C8B-B14F-4D97-AF65-F5344CB8AC3E}">
        <p14:creationId xmlns:p14="http://schemas.microsoft.com/office/powerpoint/2010/main" val="3583452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8D9101-1EA8-4ADD-902E-7585D9B2E7D8}"/>
              </a:ext>
            </a:extLst>
          </p:cNvPr>
          <p:cNvSpPr>
            <a:spLocks noGrp="1"/>
          </p:cNvSpPr>
          <p:nvPr>
            <p:ph type="title"/>
          </p:nvPr>
        </p:nvSpPr>
        <p:spPr/>
        <p:txBody>
          <a:bodyPr/>
          <a:lstStyle/>
          <a:p>
            <a:r>
              <a:rPr lang="en-US" dirty="0"/>
              <a:t>Deep Learning Tools</a:t>
            </a:r>
          </a:p>
        </p:txBody>
      </p:sp>
      <p:sp>
        <p:nvSpPr>
          <p:cNvPr id="5" name="Text Placeholder 4">
            <a:extLst>
              <a:ext uri="{FF2B5EF4-FFF2-40B4-BE49-F238E27FC236}">
                <a16:creationId xmlns:a16="http://schemas.microsoft.com/office/drawing/2014/main" id="{6216408C-3901-4BA6-B63B-C23003EEA25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7951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9A64-19E7-4C7E-B8EA-72E7550A81E1}"/>
              </a:ext>
            </a:extLst>
          </p:cNvPr>
          <p:cNvSpPr>
            <a:spLocks noGrp="1"/>
          </p:cNvSpPr>
          <p:nvPr>
            <p:ph type="title"/>
          </p:nvPr>
        </p:nvSpPr>
        <p:spPr/>
        <p:txBody>
          <a:bodyPr/>
          <a:lstStyle/>
          <a:p>
            <a:r>
              <a:rPr lang="en-US" dirty="0"/>
              <a:t>Introduction to Python and Google </a:t>
            </a:r>
            <a:r>
              <a:rPr lang="en-US" dirty="0" err="1"/>
              <a:t>Colaboratory</a:t>
            </a:r>
            <a:endParaRPr lang="en-US" dirty="0"/>
          </a:p>
        </p:txBody>
      </p:sp>
      <p:sp>
        <p:nvSpPr>
          <p:cNvPr id="3" name="Content Placeholder 2">
            <a:extLst>
              <a:ext uri="{FF2B5EF4-FFF2-40B4-BE49-F238E27FC236}">
                <a16:creationId xmlns:a16="http://schemas.microsoft.com/office/drawing/2014/main" id="{FB4A7774-0CD7-498B-8F36-1D37B8C5DB40}"/>
              </a:ext>
            </a:extLst>
          </p:cNvPr>
          <p:cNvSpPr>
            <a:spLocks noGrp="1"/>
          </p:cNvSpPr>
          <p:nvPr>
            <p:ph idx="1"/>
          </p:nvPr>
        </p:nvSpPr>
        <p:spPr/>
        <p:txBody>
          <a:bodyPr/>
          <a:lstStyle/>
          <a:p>
            <a:r>
              <a:rPr lang="en-US" dirty="0">
                <a:hlinkClick r:id="rId2"/>
              </a:rPr>
              <a:t>https://colab.research.google.com/github/sg2/intro/blob/master/1%20-%20introduction/Python%20Introduction%201.ipynb</a:t>
            </a:r>
            <a:endParaRPr lang="en-US" dirty="0"/>
          </a:p>
          <a:p>
            <a:endParaRPr lang="en-US" dirty="0"/>
          </a:p>
        </p:txBody>
      </p:sp>
    </p:spTree>
    <p:extLst>
      <p:ext uri="{BB962C8B-B14F-4D97-AF65-F5344CB8AC3E}">
        <p14:creationId xmlns:p14="http://schemas.microsoft.com/office/powerpoint/2010/main" val="1450351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04B2-B1DC-4768-B930-D9AE40CDE1C2}"/>
              </a:ext>
            </a:extLst>
          </p:cNvPr>
          <p:cNvSpPr>
            <a:spLocks noGrp="1"/>
          </p:cNvSpPr>
          <p:nvPr>
            <p:ph type="title"/>
          </p:nvPr>
        </p:nvSpPr>
        <p:spPr/>
        <p:txBody>
          <a:bodyPr/>
          <a:lstStyle/>
          <a:p>
            <a:r>
              <a:rPr lang="en-US" dirty="0"/>
              <a:t>Tools for deep learning</a:t>
            </a:r>
          </a:p>
        </p:txBody>
      </p:sp>
      <p:sp>
        <p:nvSpPr>
          <p:cNvPr id="3" name="Content Placeholder 2">
            <a:extLst>
              <a:ext uri="{FF2B5EF4-FFF2-40B4-BE49-F238E27FC236}">
                <a16:creationId xmlns:a16="http://schemas.microsoft.com/office/drawing/2014/main" id="{DA863935-D3D4-4F1D-B2BC-2C385E3D59DD}"/>
              </a:ext>
            </a:extLst>
          </p:cNvPr>
          <p:cNvSpPr>
            <a:spLocks noGrp="1"/>
          </p:cNvSpPr>
          <p:nvPr>
            <p:ph idx="1"/>
          </p:nvPr>
        </p:nvSpPr>
        <p:spPr/>
        <p:txBody>
          <a:bodyPr/>
          <a:lstStyle/>
          <a:p>
            <a:r>
              <a:rPr lang="en-US" dirty="0"/>
              <a:t>Academic and industry has focused on Python language</a:t>
            </a:r>
          </a:p>
          <a:p>
            <a:r>
              <a:rPr lang="en-US" dirty="0" err="1"/>
              <a:t>Tensorflow</a:t>
            </a:r>
            <a:r>
              <a:rPr lang="en-US" dirty="0"/>
              <a:t> is a Python deep learning framework from Google</a:t>
            </a:r>
          </a:p>
          <a:p>
            <a:pPr lvl="1"/>
            <a:r>
              <a:rPr lang="en-US" dirty="0"/>
              <a:t>Focused on performance in the beginning, now usability</a:t>
            </a:r>
          </a:p>
          <a:p>
            <a:r>
              <a:rPr lang="en-US" dirty="0" err="1"/>
              <a:t>PyTorch</a:t>
            </a:r>
            <a:r>
              <a:rPr lang="en-US" dirty="0"/>
              <a:t> is a Python deep learning framework from Facebook</a:t>
            </a:r>
          </a:p>
          <a:p>
            <a:pPr lvl="1"/>
            <a:r>
              <a:rPr lang="en-US" dirty="0"/>
              <a:t>Focused on </a:t>
            </a:r>
            <a:r>
              <a:rPr lang="en-US" dirty="0" err="1"/>
              <a:t>useability</a:t>
            </a:r>
            <a:r>
              <a:rPr lang="en-US" dirty="0"/>
              <a:t> in the beginning, now performance</a:t>
            </a:r>
          </a:p>
          <a:p>
            <a:pPr lvl="1"/>
            <a:endParaRPr lang="en-US" dirty="0"/>
          </a:p>
          <a:p>
            <a:endParaRPr lang="en-US" dirty="0"/>
          </a:p>
        </p:txBody>
      </p:sp>
    </p:spTree>
    <p:extLst>
      <p:ext uri="{BB962C8B-B14F-4D97-AF65-F5344CB8AC3E}">
        <p14:creationId xmlns:p14="http://schemas.microsoft.com/office/powerpoint/2010/main" val="162157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D4F3-A7D2-45DD-BB3D-2E0ADB4F74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3DDBB1-103E-4853-8F35-F2A0D03E599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691E256-850B-4D14-905C-CD923665A345}"/>
              </a:ext>
            </a:extLst>
          </p:cNvPr>
          <p:cNvPicPr>
            <a:picLocks noChangeAspect="1"/>
          </p:cNvPicPr>
          <p:nvPr/>
        </p:nvPicPr>
        <p:blipFill>
          <a:blip r:embed="rId3"/>
          <a:stretch>
            <a:fillRect/>
          </a:stretch>
        </p:blipFill>
        <p:spPr>
          <a:xfrm>
            <a:off x="1058092" y="735815"/>
            <a:ext cx="9892145" cy="5146852"/>
          </a:xfrm>
          <a:prstGeom prst="rect">
            <a:avLst/>
          </a:prstGeom>
        </p:spPr>
      </p:pic>
    </p:spTree>
    <p:extLst>
      <p:ext uri="{BB962C8B-B14F-4D97-AF65-F5344CB8AC3E}">
        <p14:creationId xmlns:p14="http://schemas.microsoft.com/office/powerpoint/2010/main" val="2812010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1DA0-C69F-475E-BAF6-4DFA5203C1A0}"/>
              </a:ext>
            </a:extLst>
          </p:cNvPr>
          <p:cNvSpPr>
            <a:spLocks noGrp="1"/>
          </p:cNvSpPr>
          <p:nvPr>
            <p:ph type="title"/>
          </p:nvPr>
        </p:nvSpPr>
        <p:spPr/>
        <p:txBody>
          <a:bodyPr/>
          <a:lstStyle/>
          <a:p>
            <a:r>
              <a:rPr lang="en-US" dirty="0"/>
              <a:t>Training our first neural network</a:t>
            </a:r>
          </a:p>
        </p:txBody>
      </p:sp>
      <p:sp>
        <p:nvSpPr>
          <p:cNvPr id="3" name="Content Placeholder 2">
            <a:extLst>
              <a:ext uri="{FF2B5EF4-FFF2-40B4-BE49-F238E27FC236}">
                <a16:creationId xmlns:a16="http://schemas.microsoft.com/office/drawing/2014/main" id="{DC16E6F3-A2D1-4B2A-B907-A9DBD096BC7C}"/>
              </a:ext>
            </a:extLst>
          </p:cNvPr>
          <p:cNvSpPr>
            <a:spLocks noGrp="1"/>
          </p:cNvSpPr>
          <p:nvPr>
            <p:ph idx="1"/>
          </p:nvPr>
        </p:nvSpPr>
        <p:spPr/>
        <p:txBody>
          <a:bodyPr/>
          <a:lstStyle/>
          <a:p>
            <a:r>
              <a:rPr lang="en-US" dirty="0">
                <a:hlinkClick r:id="rId2"/>
              </a:rPr>
              <a:t>https://colab.research.google.com/github/sg2/intro/blob/master/1%20-%20introduction/PyTorch_CIFAR_10.ipynb</a:t>
            </a:r>
            <a:endParaRPr lang="en-US" dirty="0"/>
          </a:p>
          <a:p>
            <a:endParaRPr lang="en-US" dirty="0"/>
          </a:p>
        </p:txBody>
      </p:sp>
    </p:spTree>
    <p:extLst>
      <p:ext uri="{BB962C8B-B14F-4D97-AF65-F5344CB8AC3E}">
        <p14:creationId xmlns:p14="http://schemas.microsoft.com/office/powerpoint/2010/main" val="160418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0136-523E-4CAE-ADD8-FD61F94BE157}"/>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79711291-2E30-4760-B588-5C601108AE16}"/>
              </a:ext>
            </a:extLst>
          </p:cNvPr>
          <p:cNvSpPr>
            <a:spLocks noGrp="1"/>
          </p:cNvSpPr>
          <p:nvPr>
            <p:ph idx="1"/>
          </p:nvPr>
        </p:nvSpPr>
        <p:spPr/>
        <p:txBody>
          <a:bodyPr>
            <a:normAutofit/>
          </a:bodyPr>
          <a:lstStyle/>
          <a:p>
            <a:r>
              <a:rPr lang="en-US" dirty="0"/>
              <a:t>Artificial Intelligence (MIT </a:t>
            </a:r>
            <a:r>
              <a:rPr lang="fr-FR" dirty="0"/>
              <a:t>6.825 Techniques in </a:t>
            </a:r>
            <a:r>
              <a:rPr lang="fr-FR" dirty="0" err="1"/>
              <a:t>Artificial</a:t>
            </a:r>
            <a:r>
              <a:rPr lang="fr-FR" dirty="0"/>
              <a:t> Intelligence)</a:t>
            </a:r>
            <a:endParaRPr lang="en-US" dirty="0"/>
          </a:p>
          <a:p>
            <a:pPr lvl="1"/>
            <a:r>
              <a:rPr lang="en-US" dirty="0"/>
              <a:t>Computational models of human behavior?</a:t>
            </a:r>
          </a:p>
          <a:p>
            <a:pPr lvl="1"/>
            <a:r>
              <a:rPr lang="en-US" dirty="0"/>
              <a:t>Computational models of human “thought” processes?</a:t>
            </a:r>
          </a:p>
          <a:p>
            <a:pPr lvl="1"/>
            <a:r>
              <a:rPr lang="en-US" dirty="0"/>
              <a:t>Computational systems that behave intelligently? </a:t>
            </a:r>
          </a:p>
          <a:p>
            <a:pPr lvl="1"/>
            <a:r>
              <a:rPr lang="en-US" u="sng" dirty="0"/>
              <a:t>Computational systems that behave rationally.</a:t>
            </a:r>
          </a:p>
          <a:p>
            <a:r>
              <a:rPr lang="en-US" dirty="0"/>
              <a:t>Machine Learning (Princeton COS 511)</a:t>
            </a:r>
          </a:p>
          <a:p>
            <a:pPr lvl="1"/>
            <a:r>
              <a:rPr lang="en-US" dirty="0"/>
              <a:t>Machine learning studies computer algorithms for learning to do stuff.</a:t>
            </a:r>
          </a:p>
          <a:p>
            <a:r>
              <a:rPr lang="en-US" dirty="0"/>
              <a:t>Machine Intelligence</a:t>
            </a:r>
          </a:p>
          <a:p>
            <a:pPr lvl="1"/>
            <a:r>
              <a:rPr lang="en-US" dirty="0"/>
              <a:t>Search Google for this: “machine learning” and “artificial intelligence” are returned.</a:t>
            </a:r>
          </a:p>
          <a:p>
            <a:pPr lvl="1"/>
            <a:endParaRPr lang="en-US" dirty="0"/>
          </a:p>
          <a:p>
            <a:pPr marL="0" indent="0">
              <a:buNone/>
            </a:pPr>
            <a:endParaRPr lang="en-US" dirty="0"/>
          </a:p>
        </p:txBody>
      </p:sp>
    </p:spTree>
    <p:extLst>
      <p:ext uri="{BB962C8B-B14F-4D97-AF65-F5344CB8AC3E}">
        <p14:creationId xmlns:p14="http://schemas.microsoft.com/office/powerpoint/2010/main" val="48250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A81441-2C14-4E8D-B98D-FA85CCF86115}"/>
              </a:ext>
            </a:extLst>
          </p:cNvPr>
          <p:cNvSpPr>
            <a:spLocks noGrp="1"/>
          </p:cNvSpPr>
          <p:nvPr>
            <p:ph type="title"/>
          </p:nvPr>
        </p:nvSpPr>
        <p:spPr/>
        <p:txBody>
          <a:bodyPr/>
          <a:lstStyle/>
          <a:p>
            <a:r>
              <a:rPr lang="en-US" dirty="0"/>
              <a:t>Conclusion</a:t>
            </a:r>
          </a:p>
        </p:txBody>
      </p:sp>
      <p:sp>
        <p:nvSpPr>
          <p:cNvPr id="5" name="Text Placeholder 4">
            <a:extLst>
              <a:ext uri="{FF2B5EF4-FFF2-40B4-BE49-F238E27FC236}">
                <a16:creationId xmlns:a16="http://schemas.microsoft.com/office/drawing/2014/main" id="{026D167F-15BE-4AE2-AC82-3D477CF3E2C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20574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94C781-5AB1-4B1C-9561-28E365FECE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C5961A-D98C-4E25-89C9-7481A81FE75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5C64369-578A-46BB-9850-2B97F9A410C6}"/>
              </a:ext>
            </a:extLst>
          </p:cNvPr>
          <p:cNvPicPr>
            <a:picLocks noChangeAspect="1"/>
          </p:cNvPicPr>
          <p:nvPr/>
        </p:nvPicPr>
        <p:blipFill>
          <a:blip r:embed="rId2"/>
          <a:stretch>
            <a:fillRect/>
          </a:stretch>
        </p:blipFill>
        <p:spPr>
          <a:xfrm>
            <a:off x="1437409" y="267813"/>
            <a:ext cx="9317182" cy="6322374"/>
          </a:xfrm>
          <a:prstGeom prst="rect">
            <a:avLst/>
          </a:prstGeom>
        </p:spPr>
      </p:pic>
    </p:spTree>
    <p:extLst>
      <p:ext uri="{BB962C8B-B14F-4D97-AF65-F5344CB8AC3E}">
        <p14:creationId xmlns:p14="http://schemas.microsoft.com/office/powerpoint/2010/main" val="3037463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D0FB-D1FA-45CE-9BDC-FD444C8DAF53}"/>
              </a:ext>
            </a:extLst>
          </p:cNvPr>
          <p:cNvSpPr>
            <a:spLocks noGrp="1"/>
          </p:cNvSpPr>
          <p:nvPr>
            <p:ph type="title"/>
          </p:nvPr>
        </p:nvSpPr>
        <p:spPr/>
        <p:txBody>
          <a:bodyPr/>
          <a:lstStyle/>
          <a:p>
            <a:r>
              <a:rPr lang="en-US" dirty="0"/>
              <a:t>Position: Physician augmentation with AI/ML</a:t>
            </a:r>
          </a:p>
        </p:txBody>
      </p:sp>
      <p:sp>
        <p:nvSpPr>
          <p:cNvPr id="3" name="Content Placeholder 2">
            <a:extLst>
              <a:ext uri="{FF2B5EF4-FFF2-40B4-BE49-F238E27FC236}">
                <a16:creationId xmlns:a16="http://schemas.microsoft.com/office/drawing/2014/main" id="{685708B1-114B-42E3-B79A-A84999C87521}"/>
              </a:ext>
            </a:extLst>
          </p:cNvPr>
          <p:cNvSpPr>
            <a:spLocks noGrp="1"/>
          </p:cNvSpPr>
          <p:nvPr>
            <p:ph idx="1"/>
          </p:nvPr>
        </p:nvSpPr>
        <p:spPr/>
        <p:txBody>
          <a:bodyPr>
            <a:normAutofit/>
          </a:bodyPr>
          <a:lstStyle/>
          <a:p>
            <a:r>
              <a:rPr lang="en-US" dirty="0"/>
              <a:t>Think of AI techniques as ways to reduce or eliminate mundane tasks</a:t>
            </a:r>
          </a:p>
          <a:p>
            <a:r>
              <a:rPr lang="en-US" dirty="0"/>
              <a:t>If a problem does not seem routine or mundane to you, it will most likely not be replaced with AI soon</a:t>
            </a:r>
          </a:p>
          <a:p>
            <a:pPr lvl="1"/>
            <a:r>
              <a:rPr lang="en-US" dirty="0"/>
              <a:t>Not guaranteed – AI advances and implications are difficult to predict</a:t>
            </a:r>
          </a:p>
          <a:p>
            <a:r>
              <a:rPr lang="en-US" dirty="0"/>
              <a:t>AI requires data</a:t>
            </a:r>
          </a:p>
          <a:p>
            <a:pPr lvl="1"/>
            <a:r>
              <a:rPr lang="en-US" dirty="0"/>
              <a:t>Preferably with labels</a:t>
            </a:r>
          </a:p>
          <a:p>
            <a:pPr lvl="1"/>
            <a:r>
              <a:rPr lang="en-US" dirty="0"/>
              <a:t>The more the better</a:t>
            </a:r>
          </a:p>
          <a:p>
            <a:pPr lvl="1"/>
            <a:r>
              <a:rPr lang="en-US" dirty="0"/>
              <a:t>The “cleaner” the better</a:t>
            </a:r>
          </a:p>
          <a:p>
            <a:pPr lvl="1"/>
            <a:r>
              <a:rPr lang="en-US" dirty="0"/>
              <a:t>Data is gold</a:t>
            </a:r>
          </a:p>
        </p:txBody>
      </p:sp>
    </p:spTree>
    <p:extLst>
      <p:ext uri="{BB962C8B-B14F-4D97-AF65-F5344CB8AC3E}">
        <p14:creationId xmlns:p14="http://schemas.microsoft.com/office/powerpoint/2010/main" val="358798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E95D-6736-4E3B-8141-2BA0C6D2D153}"/>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5BF08C6F-C8DE-47D8-A736-8B3529E62309}"/>
              </a:ext>
            </a:extLst>
          </p:cNvPr>
          <p:cNvSpPr>
            <a:spLocks noGrp="1"/>
          </p:cNvSpPr>
          <p:nvPr>
            <p:ph idx="1"/>
          </p:nvPr>
        </p:nvSpPr>
        <p:spPr/>
        <p:txBody>
          <a:bodyPr/>
          <a:lstStyle/>
          <a:p>
            <a:r>
              <a:rPr lang="en-US" dirty="0"/>
              <a:t>Most AI application papers (engineering, medicine, science) are using AI research algorithms published in 2012-2013</a:t>
            </a:r>
          </a:p>
          <a:p>
            <a:r>
              <a:rPr lang="en-US" dirty="0"/>
              <a:t>Excellent research to be had via collaboration</a:t>
            </a:r>
          </a:p>
          <a:p>
            <a:pPr lvl="1"/>
            <a:r>
              <a:rPr lang="en-US" dirty="0"/>
              <a:t>Needs: data + domain expert + AI expert</a:t>
            </a:r>
          </a:p>
          <a:p>
            <a:r>
              <a:rPr lang="en-US" dirty="0"/>
              <a:t>Excellent AI products through collaboration</a:t>
            </a:r>
          </a:p>
          <a:p>
            <a:pPr lvl="1"/>
            <a:r>
              <a:rPr lang="en-US" dirty="0"/>
              <a:t>Needs: data + domain experts + AI experts + engineers</a:t>
            </a:r>
          </a:p>
          <a:p>
            <a:endParaRPr lang="en-US" dirty="0"/>
          </a:p>
        </p:txBody>
      </p:sp>
    </p:spTree>
    <p:extLst>
      <p:ext uri="{BB962C8B-B14F-4D97-AF65-F5344CB8AC3E}">
        <p14:creationId xmlns:p14="http://schemas.microsoft.com/office/powerpoint/2010/main" val="329697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0136-523E-4CAE-ADD8-FD61F94BE157}"/>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79711291-2E30-4760-B588-5C601108AE16}"/>
              </a:ext>
            </a:extLst>
          </p:cNvPr>
          <p:cNvSpPr>
            <a:spLocks noGrp="1"/>
          </p:cNvSpPr>
          <p:nvPr>
            <p:ph idx="1"/>
          </p:nvPr>
        </p:nvSpPr>
        <p:spPr/>
        <p:txBody>
          <a:bodyPr>
            <a:normAutofit/>
          </a:bodyPr>
          <a:lstStyle/>
          <a:p>
            <a:r>
              <a:rPr lang="en-US" dirty="0"/>
              <a:t>Computational Statistics (Johns Hopkins 625.664)</a:t>
            </a:r>
          </a:p>
          <a:p>
            <a:pPr lvl="1"/>
            <a:r>
              <a:rPr lang="en-US" dirty="0"/>
              <a:t>A branch of mathematical sciences concerned with efficient methods for obtaining numerical solutions to statistically formulated problems.</a:t>
            </a:r>
          </a:p>
          <a:p>
            <a:r>
              <a:rPr lang="en-US" dirty="0"/>
              <a:t>Data Science (Berkeley Data Science)</a:t>
            </a:r>
          </a:p>
          <a:p>
            <a:pPr lvl="1"/>
            <a:r>
              <a:rPr lang="en-US" dirty="0"/>
              <a:t>Examines which questions need answering and where to find the related data. Data science requires business acumen and analytical skills as well as the ability to mine, clean, and present data.</a:t>
            </a:r>
          </a:p>
          <a:p>
            <a:r>
              <a:rPr lang="en-US" dirty="0"/>
              <a:t>Deep Learning (deeplearningbook.org)</a:t>
            </a:r>
          </a:p>
          <a:p>
            <a:pPr lvl="1"/>
            <a:r>
              <a:rPr lang="en-US" i="0" dirty="0"/>
              <a:t>Algorithms which learn from experience and understand the world in terms </a:t>
            </a:r>
            <a:r>
              <a:rPr lang="en-US" dirty="0"/>
              <a:t>of a hierarchy of concepts, with each concept deﬁned through its relation to simpler concepts.</a:t>
            </a:r>
          </a:p>
          <a:p>
            <a:pPr lvl="1"/>
            <a:endParaRPr lang="en-US" dirty="0"/>
          </a:p>
          <a:p>
            <a:pPr lvl="1"/>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029" name="Ink 1028">
                <a:extLst>
                  <a:ext uri="{FF2B5EF4-FFF2-40B4-BE49-F238E27FC236}">
                    <a16:creationId xmlns:a16="http://schemas.microsoft.com/office/drawing/2014/main" id="{257C13EA-BAB7-4F49-8306-93530D673966}"/>
                  </a:ext>
                </a:extLst>
              </p14:cNvPr>
              <p14:cNvContentPartPr/>
              <p14:nvPr/>
            </p14:nvContentPartPr>
            <p14:xfrm>
              <a:off x="5673380" y="1190158"/>
              <a:ext cx="1440" cy="360"/>
            </p14:xfrm>
          </p:contentPart>
        </mc:Choice>
        <mc:Fallback xmlns="">
          <p:pic>
            <p:nvPicPr>
              <p:cNvPr id="1029" name="Ink 1028">
                <a:extLst>
                  <a:ext uri="{FF2B5EF4-FFF2-40B4-BE49-F238E27FC236}">
                    <a16:creationId xmlns:a16="http://schemas.microsoft.com/office/drawing/2014/main" id="{257C13EA-BAB7-4F49-8306-93530D673966}"/>
                  </a:ext>
                </a:extLst>
              </p:cNvPr>
              <p:cNvPicPr/>
              <p:nvPr/>
            </p:nvPicPr>
            <p:blipFill>
              <a:blip r:embed="rId3"/>
              <a:stretch>
                <a:fillRect/>
              </a:stretch>
            </p:blipFill>
            <p:spPr>
              <a:xfrm>
                <a:off x="5664380" y="1181158"/>
                <a:ext cx="19080" cy="18000"/>
              </a:xfrm>
              <a:prstGeom prst="rect">
                <a:avLst/>
              </a:prstGeom>
            </p:spPr>
          </p:pic>
        </mc:Fallback>
      </mc:AlternateContent>
    </p:spTree>
    <p:extLst>
      <p:ext uri="{BB962C8B-B14F-4D97-AF65-F5344CB8AC3E}">
        <p14:creationId xmlns:p14="http://schemas.microsoft.com/office/powerpoint/2010/main" val="216338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8D9101-1EA8-4ADD-902E-7585D9B2E7D8}"/>
              </a:ext>
            </a:extLst>
          </p:cNvPr>
          <p:cNvSpPr>
            <a:spLocks noGrp="1"/>
          </p:cNvSpPr>
          <p:nvPr>
            <p:ph type="title"/>
          </p:nvPr>
        </p:nvSpPr>
        <p:spPr/>
        <p:txBody>
          <a:bodyPr/>
          <a:lstStyle/>
          <a:p>
            <a:r>
              <a:rPr lang="en-US" dirty="0"/>
              <a:t>Neural networks</a:t>
            </a:r>
          </a:p>
        </p:txBody>
      </p:sp>
      <p:sp>
        <p:nvSpPr>
          <p:cNvPr id="5" name="Text Placeholder 4">
            <a:extLst>
              <a:ext uri="{FF2B5EF4-FFF2-40B4-BE49-F238E27FC236}">
                <a16:creationId xmlns:a16="http://schemas.microsoft.com/office/drawing/2014/main" id="{6216408C-3901-4BA6-B63B-C23003EEA25A}"/>
              </a:ext>
            </a:extLst>
          </p:cNvPr>
          <p:cNvSpPr>
            <a:spLocks noGrp="1"/>
          </p:cNvSpPr>
          <p:nvPr>
            <p:ph type="body" idx="1"/>
          </p:nvPr>
        </p:nvSpPr>
        <p:spPr/>
        <p:txBody>
          <a:bodyPr/>
          <a:lstStyle/>
          <a:p>
            <a:r>
              <a:rPr lang="en-US" dirty="0"/>
              <a:t>Foundation of popular AI techniques</a:t>
            </a:r>
          </a:p>
        </p:txBody>
      </p:sp>
    </p:spTree>
    <p:extLst>
      <p:ext uri="{BB962C8B-B14F-4D97-AF65-F5344CB8AC3E}">
        <p14:creationId xmlns:p14="http://schemas.microsoft.com/office/powerpoint/2010/main" val="4200035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0E258-55CE-4C0B-A61A-C9469658A208}"/>
              </a:ext>
            </a:extLst>
          </p:cNvPr>
          <p:cNvSpPr>
            <a:spLocks noGrp="1"/>
          </p:cNvSpPr>
          <p:nvPr>
            <p:ph type="title"/>
          </p:nvPr>
        </p:nvSpPr>
        <p:spPr/>
        <p:txBody>
          <a:bodyPr/>
          <a:lstStyle/>
          <a:p>
            <a:r>
              <a:rPr lang="en-US" dirty="0"/>
              <a:t>Deep learning uses neural networks</a:t>
            </a:r>
          </a:p>
        </p:txBody>
      </p:sp>
      <p:sp>
        <p:nvSpPr>
          <p:cNvPr id="3" name="Content Placeholder 2">
            <a:extLst>
              <a:ext uri="{FF2B5EF4-FFF2-40B4-BE49-F238E27FC236}">
                <a16:creationId xmlns:a16="http://schemas.microsoft.com/office/drawing/2014/main" id="{F07CB3B8-0304-4940-A4B2-BD12AC810A0D}"/>
              </a:ext>
            </a:extLst>
          </p:cNvPr>
          <p:cNvSpPr>
            <a:spLocks noGrp="1"/>
          </p:cNvSpPr>
          <p:nvPr>
            <p:ph idx="1"/>
          </p:nvPr>
        </p:nvSpPr>
        <p:spPr/>
        <p:txBody>
          <a:bodyPr/>
          <a:lstStyle/>
          <a:p>
            <a:endParaRPr lang="en-US" dirty="0"/>
          </a:p>
        </p:txBody>
      </p:sp>
      <p:sp>
        <p:nvSpPr>
          <p:cNvPr id="6" name="TextBox 5">
            <a:extLst>
              <a:ext uri="{FF2B5EF4-FFF2-40B4-BE49-F238E27FC236}">
                <a16:creationId xmlns:a16="http://schemas.microsoft.com/office/drawing/2014/main" id="{3F9B1847-5208-4D33-895F-08BBE2FDD192}"/>
              </a:ext>
            </a:extLst>
          </p:cNvPr>
          <p:cNvSpPr txBox="1"/>
          <p:nvPr/>
        </p:nvSpPr>
        <p:spPr>
          <a:xfrm>
            <a:off x="0" y="6611779"/>
            <a:ext cx="2553904" cy="246221"/>
          </a:xfrm>
          <a:prstGeom prst="rect">
            <a:avLst/>
          </a:prstGeom>
          <a:noFill/>
        </p:spPr>
        <p:txBody>
          <a:bodyPr wrap="none" rtlCol="0">
            <a:spAutoFit/>
          </a:bodyPr>
          <a:lstStyle/>
          <a:p>
            <a:r>
              <a:rPr lang="en-US" sz="1000" dirty="0"/>
              <a:t>http://cs231n.github.io/neural-networks-1/</a:t>
            </a:r>
          </a:p>
        </p:txBody>
      </p:sp>
      <p:pic>
        <p:nvPicPr>
          <p:cNvPr id="8" name="Picture 7">
            <a:extLst>
              <a:ext uri="{FF2B5EF4-FFF2-40B4-BE49-F238E27FC236}">
                <a16:creationId xmlns:a16="http://schemas.microsoft.com/office/drawing/2014/main" id="{8A6530D6-DB36-4C77-9B85-19C25BA68198}"/>
              </a:ext>
            </a:extLst>
          </p:cNvPr>
          <p:cNvPicPr>
            <a:picLocks noChangeAspect="1"/>
          </p:cNvPicPr>
          <p:nvPr/>
        </p:nvPicPr>
        <p:blipFill>
          <a:blip r:embed="rId2"/>
          <a:stretch>
            <a:fillRect/>
          </a:stretch>
        </p:blipFill>
        <p:spPr>
          <a:xfrm>
            <a:off x="1199284" y="1558936"/>
            <a:ext cx="9793432" cy="4734522"/>
          </a:xfrm>
          <a:prstGeom prst="rect">
            <a:avLst/>
          </a:prstGeom>
          <a:solidFill>
            <a:srgbClr val="FFFFFF">
              <a:shade val="85000"/>
            </a:srgbClr>
          </a:solidFill>
          <a:ln w="88900" cap="sq">
            <a:solidFill>
              <a:srgbClr val="FFFFFF"/>
            </a:solidFill>
            <a:miter lim="800000"/>
          </a:ln>
          <a:effectLst/>
        </p:spPr>
      </p:pic>
    </p:spTree>
    <p:extLst>
      <p:ext uri="{BB962C8B-B14F-4D97-AF65-F5344CB8AC3E}">
        <p14:creationId xmlns:p14="http://schemas.microsoft.com/office/powerpoint/2010/main" val="416430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2BB3B-5BAC-4631-8915-C6DD2033FAA0}"/>
              </a:ext>
            </a:extLst>
          </p:cNvPr>
          <p:cNvSpPr>
            <a:spLocks noGrp="1"/>
          </p:cNvSpPr>
          <p:nvPr>
            <p:ph type="title"/>
          </p:nvPr>
        </p:nvSpPr>
        <p:spPr/>
        <p:txBody>
          <a:bodyPr/>
          <a:lstStyle/>
          <a:p>
            <a:r>
              <a:rPr lang="en-US" dirty="0"/>
              <a:t>McCulloch-Pitts Neuron</a:t>
            </a:r>
          </a:p>
        </p:txBody>
      </p:sp>
      <p:sp>
        <p:nvSpPr>
          <p:cNvPr id="3" name="Content Placeholder 2">
            <a:extLst>
              <a:ext uri="{FF2B5EF4-FFF2-40B4-BE49-F238E27FC236}">
                <a16:creationId xmlns:a16="http://schemas.microsoft.com/office/drawing/2014/main" id="{100BD047-D74A-475C-B6AE-23304F5BCB7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784324A-B859-40AA-88A6-04547E31655B}"/>
              </a:ext>
            </a:extLst>
          </p:cNvPr>
          <p:cNvPicPr>
            <a:picLocks noChangeAspect="1"/>
          </p:cNvPicPr>
          <p:nvPr/>
        </p:nvPicPr>
        <p:blipFill>
          <a:blip r:embed="rId2"/>
          <a:stretch>
            <a:fillRect/>
          </a:stretch>
        </p:blipFill>
        <p:spPr>
          <a:xfrm>
            <a:off x="1766058" y="1527813"/>
            <a:ext cx="8277225" cy="4745076"/>
          </a:xfrm>
          <a:prstGeom prst="rect">
            <a:avLst/>
          </a:prstGeom>
          <a:solidFill>
            <a:srgbClr val="FFFFFF">
              <a:shade val="85000"/>
            </a:srgbClr>
          </a:solidFill>
          <a:ln w="190500" cap="sq">
            <a:solidFill>
              <a:srgbClr val="FFFFFF"/>
            </a:solidFill>
            <a:miter lim="800000"/>
          </a:ln>
          <a:effectLst/>
        </p:spPr>
      </p:pic>
      <p:sp>
        <p:nvSpPr>
          <p:cNvPr id="5" name="TextBox 4">
            <a:extLst>
              <a:ext uri="{FF2B5EF4-FFF2-40B4-BE49-F238E27FC236}">
                <a16:creationId xmlns:a16="http://schemas.microsoft.com/office/drawing/2014/main" id="{2D92D3E2-20B0-464B-B796-C8E87021581B}"/>
              </a:ext>
            </a:extLst>
          </p:cNvPr>
          <p:cNvSpPr txBox="1"/>
          <p:nvPr/>
        </p:nvSpPr>
        <p:spPr>
          <a:xfrm>
            <a:off x="0" y="6611779"/>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307695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7B6C-7BAF-439E-92D2-9AC1861F41E7}"/>
              </a:ext>
            </a:extLst>
          </p:cNvPr>
          <p:cNvSpPr>
            <a:spLocks noGrp="1"/>
          </p:cNvSpPr>
          <p:nvPr>
            <p:ph type="title"/>
          </p:nvPr>
        </p:nvSpPr>
        <p:spPr/>
        <p:txBody>
          <a:bodyPr/>
          <a:lstStyle/>
          <a:p>
            <a:r>
              <a:rPr lang="en-US" dirty="0"/>
              <a:t>Activation function is nonlinear</a:t>
            </a:r>
          </a:p>
        </p:txBody>
      </p:sp>
      <p:sp>
        <p:nvSpPr>
          <p:cNvPr id="3" name="Content Placeholder 2">
            <a:extLst>
              <a:ext uri="{FF2B5EF4-FFF2-40B4-BE49-F238E27FC236}">
                <a16:creationId xmlns:a16="http://schemas.microsoft.com/office/drawing/2014/main" id="{6573D862-2904-469F-8BAC-7EC80692C348}"/>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36AB474-460D-4661-ACD5-027DEB5A7C65}"/>
              </a:ext>
            </a:extLst>
          </p:cNvPr>
          <p:cNvPicPr>
            <a:picLocks noChangeAspect="1"/>
          </p:cNvPicPr>
          <p:nvPr/>
        </p:nvPicPr>
        <p:blipFill>
          <a:blip r:embed="rId2"/>
          <a:stretch>
            <a:fillRect/>
          </a:stretch>
        </p:blipFill>
        <p:spPr>
          <a:xfrm>
            <a:off x="2835032" y="1454576"/>
            <a:ext cx="6820874" cy="4785014"/>
          </a:xfrm>
          <a:prstGeom prst="rect">
            <a:avLst/>
          </a:prstGeom>
        </p:spPr>
      </p:pic>
      <p:sp>
        <p:nvSpPr>
          <p:cNvPr id="6" name="TextBox 5">
            <a:extLst>
              <a:ext uri="{FF2B5EF4-FFF2-40B4-BE49-F238E27FC236}">
                <a16:creationId xmlns:a16="http://schemas.microsoft.com/office/drawing/2014/main" id="{9F2FE12E-A102-4EFF-BC74-5B19E25643D2}"/>
              </a:ext>
            </a:extLst>
          </p:cNvPr>
          <p:cNvSpPr txBox="1"/>
          <p:nvPr/>
        </p:nvSpPr>
        <p:spPr>
          <a:xfrm>
            <a:off x="0" y="6611779"/>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14696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103FD-A05A-4F16-A976-87B418721191}"/>
              </a:ext>
            </a:extLst>
          </p:cNvPr>
          <p:cNvSpPr>
            <a:spLocks noGrp="1"/>
          </p:cNvSpPr>
          <p:nvPr>
            <p:ph type="title"/>
          </p:nvPr>
        </p:nvSpPr>
        <p:spPr>
          <a:xfrm>
            <a:off x="1350819" y="247650"/>
            <a:ext cx="9601200" cy="1485900"/>
          </a:xfrm>
        </p:spPr>
        <p:txBody>
          <a:bodyPr/>
          <a:lstStyle/>
          <a:p>
            <a:r>
              <a:rPr lang="en-US" dirty="0"/>
              <a:t>The “Perceptron”</a:t>
            </a:r>
            <a:br>
              <a:rPr lang="en-US" dirty="0"/>
            </a:br>
            <a:r>
              <a:rPr lang="en-US" dirty="0"/>
              <a:t>Each circle represents a neuron</a:t>
            </a:r>
          </a:p>
        </p:txBody>
      </p:sp>
      <p:sp>
        <p:nvSpPr>
          <p:cNvPr id="3" name="Content Placeholder 2">
            <a:extLst>
              <a:ext uri="{FF2B5EF4-FFF2-40B4-BE49-F238E27FC236}">
                <a16:creationId xmlns:a16="http://schemas.microsoft.com/office/drawing/2014/main" id="{DF792648-17CB-47BA-A49F-046A4A309F1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9D0AAE4-8938-409A-B3DF-52E1E4177C75}"/>
              </a:ext>
            </a:extLst>
          </p:cNvPr>
          <p:cNvPicPr>
            <a:picLocks noChangeAspect="1"/>
          </p:cNvPicPr>
          <p:nvPr/>
        </p:nvPicPr>
        <p:blipFill>
          <a:blip r:embed="rId2"/>
          <a:stretch>
            <a:fillRect/>
          </a:stretch>
        </p:blipFill>
        <p:spPr>
          <a:xfrm>
            <a:off x="2394659" y="1761507"/>
            <a:ext cx="6725948" cy="4479574"/>
          </a:xfrm>
          <a:prstGeom prst="rect">
            <a:avLst/>
          </a:prstGeom>
        </p:spPr>
      </p:pic>
      <p:sp>
        <p:nvSpPr>
          <p:cNvPr id="5" name="TextBox 4">
            <a:extLst>
              <a:ext uri="{FF2B5EF4-FFF2-40B4-BE49-F238E27FC236}">
                <a16:creationId xmlns:a16="http://schemas.microsoft.com/office/drawing/2014/main" id="{9EAA8EC5-7057-4283-BFEE-D1DBC114853E}"/>
              </a:ext>
            </a:extLst>
          </p:cNvPr>
          <p:cNvSpPr txBox="1"/>
          <p:nvPr/>
        </p:nvSpPr>
        <p:spPr>
          <a:xfrm>
            <a:off x="0" y="6610350"/>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1857909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886</Words>
  <Application>Microsoft Office PowerPoint</Application>
  <PresentationFormat>Widescreen</PresentationFormat>
  <Paragraphs>103</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Deep Learning for Medical Researchers</vt:lpstr>
      <vt:lpstr>Seminar goals</vt:lpstr>
      <vt:lpstr>Terminology</vt:lpstr>
      <vt:lpstr>Terminology</vt:lpstr>
      <vt:lpstr>Neural networks</vt:lpstr>
      <vt:lpstr>Deep learning uses neural networks</vt:lpstr>
      <vt:lpstr>McCulloch-Pitts Neuron</vt:lpstr>
      <vt:lpstr>Activation function is nonlinear</vt:lpstr>
      <vt:lpstr>The “Perceptron” Each circle represents a neuron</vt:lpstr>
      <vt:lpstr>Multi-Layer Perceptron Technically a deep neural network (DNN)</vt:lpstr>
      <vt:lpstr>Binary classification</vt:lpstr>
      <vt:lpstr>Binary Classification</vt:lpstr>
      <vt:lpstr>PowerPoint Presentation</vt:lpstr>
      <vt:lpstr>Sensitivity and specificity</vt:lpstr>
      <vt:lpstr>Sensitivity and specificity</vt:lpstr>
      <vt:lpstr>Area Under Curve (AUC)</vt:lpstr>
      <vt:lpstr>Binary Classification Examples</vt:lpstr>
      <vt:lpstr>A few recent medical applications</vt:lpstr>
      <vt:lpstr>Skin cancer screening</vt:lpstr>
      <vt:lpstr>Diabetic retinopathy</vt:lpstr>
      <vt:lpstr>PowerPoint Presentation</vt:lpstr>
      <vt:lpstr>PowerPoint Presentation</vt:lpstr>
      <vt:lpstr>Diabetic retinopathy</vt:lpstr>
      <vt:lpstr>PowerPoint Presentation</vt:lpstr>
      <vt:lpstr>Deep Learning Tools</vt:lpstr>
      <vt:lpstr>Introduction to Python and Google Colaboratory</vt:lpstr>
      <vt:lpstr>Tools for deep learning</vt:lpstr>
      <vt:lpstr>PowerPoint Presentation</vt:lpstr>
      <vt:lpstr>Training our first neural network</vt:lpstr>
      <vt:lpstr>Conclusion</vt:lpstr>
      <vt:lpstr>PowerPoint Presentation</vt:lpstr>
      <vt:lpstr>Position: Physician augmentation with AI/ML</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Medical Research</dc:title>
  <dc:creator>Sam Green</dc:creator>
  <cp:lastModifiedBy>Sam Green</cp:lastModifiedBy>
  <cp:revision>29</cp:revision>
  <dcterms:created xsi:type="dcterms:W3CDTF">2018-11-01T11:24:20Z</dcterms:created>
  <dcterms:modified xsi:type="dcterms:W3CDTF">2018-11-05T11:25:13Z</dcterms:modified>
</cp:coreProperties>
</file>