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7"/>
  </p:notesMasterIdLst>
  <p:sldIdLst>
    <p:sldId id="256" r:id="rId2"/>
    <p:sldId id="257" r:id="rId3"/>
    <p:sldId id="298" r:id="rId4"/>
    <p:sldId id="299" r:id="rId5"/>
    <p:sldId id="297" r:id="rId6"/>
    <p:sldId id="300" r:id="rId7"/>
    <p:sldId id="301" r:id="rId8"/>
    <p:sldId id="302" r:id="rId9"/>
    <p:sldId id="303" r:id="rId10"/>
    <p:sldId id="304" r:id="rId11"/>
    <p:sldId id="308" r:id="rId12"/>
    <p:sldId id="306" r:id="rId13"/>
    <p:sldId id="307" r:id="rId14"/>
    <p:sldId id="309" r:id="rId15"/>
    <p:sldId id="31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6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BF028-24E7-434A-A984-9FA98121353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006DC-BB31-47A2-B88D-E1044D7DB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0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4E2BE-E54E-4A62-A5BD-175903D4C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EF08A0-0FC3-4C5B-89CF-57136D6A6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91557-0D11-4A9E-9254-27555ABD2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3F4-1181-4C2E-9671-338955D59E05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EA8B0-C3AB-4247-8498-67C1B8780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551B3-4D71-4EF4-A0E9-77B03A6A1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51E-461A-4D15-959F-D244A261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23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FED86-DF4A-485B-A498-00DEB2BFE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E0073-3C92-4A8F-862B-9FB1D8B97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3B935-738F-48BD-8C19-62D3CBFDE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3F4-1181-4C2E-9671-338955D59E05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8D730-5D69-467C-95F1-C8F2A3E62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92129-D1B3-4035-8F03-5B0C1173B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51E-461A-4D15-959F-D244A261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02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8BF3C4-9AAC-4959-93F9-3AA56DB5DC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7D6B3F-24C2-4E7B-A1FD-9FA3F1561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D88A0-3151-435C-956E-1D7752B13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3F4-1181-4C2E-9671-338955D59E05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AB9E0-A0C8-49EF-80C5-E5635341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FB861-2A1A-48FE-B1C1-B3D7017BE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51E-461A-4D15-959F-D244A261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3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8AF0E-E27E-4029-8EF7-B7C8D79E9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DF1C9-36D1-42FA-B080-50DD1A8B0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B9FD4-7B98-476C-986C-BB65EE9B0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3F4-1181-4C2E-9671-338955D59E05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AB8AF-363B-43AB-8B19-B98A1C5A9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DA034-DBDE-41B6-85F2-B40023B81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51E-461A-4D15-959F-D244A261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94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C7867-9244-47AF-B104-26B61EA71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3926E-7055-48C8-A7FB-43832E572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5027F-02BE-4CF5-A782-7018C2F53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3F4-1181-4C2E-9671-338955D59E05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7446E-06FA-4260-A96E-C4D57CF3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A33E1-FFBF-404C-93F2-705D57583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51E-461A-4D15-959F-D244A261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262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36042-3C35-4BF3-90F7-6D70AD93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CFA03-EEBB-4F93-9819-FF46DC6DE8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6C757-F80D-4BAF-AB75-09C3F2E4A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32B5F8-743A-4F63-BBD8-7EC4DDDEA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3F4-1181-4C2E-9671-338955D59E05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C703D-1D15-4A05-9D19-EA86B86ED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5891F-C19A-4C7D-86E7-B1C2EB4EE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51E-461A-4D15-959F-D244A261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39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0391-A436-4BE6-B750-EA96A59EF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C4E3B-178B-4288-9FAA-4468BCA73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94FCAB-07E0-4888-8E92-BA82E4915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508613-49CB-4A05-9054-7061CD021F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C22763-460A-4DF4-938E-718CDC5D67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8FCC2D-2FF8-4E15-91C8-0D2F24165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3F4-1181-4C2E-9671-338955D59E05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199D9C-F83D-4692-805E-C21F70D05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8F82A0-B7CD-4DC5-88C0-F17FC758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51E-461A-4D15-959F-D244A261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1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8C9B3-AB07-4CEB-B165-601B6EBDB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D7AE4B-8287-4AF1-8B65-2808A0379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3F4-1181-4C2E-9671-338955D59E05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B8E2CE-9E8C-487B-ADDB-FDB8D1143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B83CC-EA52-4382-8BB1-1B6DC8110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51E-461A-4D15-959F-D244A261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8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16DAA1-02BA-4FB0-A05B-69F660D98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3F4-1181-4C2E-9671-338955D59E05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BC81E3-1444-4EA1-9FFD-9DB00A990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30B67-BCD0-4042-B16B-FA7765FBD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51E-461A-4D15-959F-D244A261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8C1C9-6A76-4FE1-A3C2-8DC07927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A23C7-0E91-4500-8177-7CB5F1204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6F3219-1740-4A0E-A91D-4544D9F45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A50FE-FD8F-42EB-9E00-DC991E2D8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3F4-1181-4C2E-9671-338955D59E05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90678-FBFE-4730-B1E3-E8206989C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2D7CA-411B-450E-9516-840E1519E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51E-461A-4D15-959F-D244A261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2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C2878-6965-4FE2-8551-873A61F34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03A480-4E60-4606-97C7-3ED53B41D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5D0C2C-5DE3-41EA-BCDF-23F3AF0C0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00B83-8C49-4947-9687-35482FA25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3F4-1181-4C2E-9671-338955D59E05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34008-B1A5-4365-9FFE-72068EAB0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C8BE2-9829-4E1B-AC03-4790897B3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51E-461A-4D15-959F-D244A261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19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E47A0D-3075-436B-84C0-14E808361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40CCD-1A41-447B-B5E4-3644F4A70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B2429-FB87-47E6-BA3D-288B035BB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763F4-1181-4C2E-9671-338955D59E05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504AD-D332-41E8-8EF2-7A6B3E4971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61E40-7F63-496F-B9F9-68D141597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BD51E-461A-4D15-959F-D244A261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sg2/intro/blob/master/2%20-%20Types%20of%20ML/ipynb/regression.ipynb" TargetMode="External"/><Relationship Id="rId2" Type="http://schemas.openxmlformats.org/officeDocument/2006/relationships/hyperlink" Target="http://scikit-learn.org/stabl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sg2/intro/blob/master/2%20-%20Types%20of%20ML/ipynb/classification.ipynb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orxiv.org/content/early/2018/06/14/340943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github/sg2/intro/blob/master/2%20-%20Types%20of%20ML/ipynb/Python%2003.ipynb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1C8BA7-92E9-48DF-BEE8-DA50D42E7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Deep Learning for Medical Researchers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D4685-BE10-4F11-B77C-1C03755F7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Sam Green and </a:t>
            </a:r>
          </a:p>
          <a:p>
            <a:pPr algn="l"/>
            <a:r>
              <a:rPr lang="en-US" dirty="0"/>
              <a:t>Prof. </a:t>
            </a:r>
            <a:r>
              <a:rPr lang="en-US" dirty="0" err="1"/>
              <a:t>Çetin</a:t>
            </a:r>
            <a:r>
              <a:rPr lang="en-US" dirty="0"/>
              <a:t> Kaya </a:t>
            </a:r>
            <a:r>
              <a:rPr lang="en-US" dirty="0" err="1"/>
              <a:t>Koç</a:t>
            </a:r>
            <a:endParaRPr lang="en-US" dirty="0"/>
          </a:p>
        </p:txBody>
      </p:sp>
      <p:sp>
        <p:nvSpPr>
          <p:cNvPr id="15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084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747BF-CA00-42F6-B6D4-13061A37E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training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35E2AB-06CC-4EE3-B251-4A320B1EA6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Collect data</a:t>
                </a:r>
              </a:p>
              <a:p>
                <a:pPr lvl="1"/>
                <a:r>
                  <a:rPr lang="en-US" dirty="0"/>
                  <a:t>input/output pairs</a:t>
                </a:r>
              </a:p>
              <a:p>
                <a:r>
                  <a:rPr lang="en-US" dirty="0"/>
                  <a:t>Analyze data</a:t>
                </a:r>
              </a:p>
              <a:p>
                <a:pPr lvl="1"/>
                <a:r>
                  <a:rPr lang="en-US" dirty="0"/>
                  <a:t>Is the relationship linear or nonlinear?</a:t>
                </a:r>
              </a:p>
              <a:p>
                <a:pPr lvl="1"/>
                <a:r>
                  <a:rPr lang="en-US" dirty="0"/>
                  <a:t>More difficult to analyze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large,</a:t>
                </a:r>
              </a:p>
              <a:p>
                <a:pPr marL="457200" lvl="1" indent="0">
                  <a:buNone/>
                </a:pPr>
                <a:r>
                  <a:rPr lang="en-US" dirty="0"/>
                  <a:t>   e.g. a tensor</a:t>
                </a:r>
              </a:p>
              <a:p>
                <a:r>
                  <a:rPr lang="en-US" dirty="0"/>
                  <a:t>Choose model for the task</a:t>
                </a:r>
              </a:p>
              <a:p>
                <a:pPr lvl="1"/>
                <a:r>
                  <a:rPr lang="en-US" dirty="0"/>
                  <a:t>Linear, nonlinear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35E2AB-06CC-4EE3-B251-4A320B1EA6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Image result for nonlinear regression">
            <a:extLst>
              <a:ext uri="{FF2B5EF4-FFF2-40B4-BE49-F238E27FC236}">
                <a16:creationId xmlns:a16="http://schemas.microsoft.com/office/drawing/2014/main" id="{838A07F3-14B5-4A28-9F1C-3E9D87633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220" y="1163573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076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55251-B8E5-4B4D-82DE-183D4176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549FC-3939-488E-B8A6-0B3B6B49A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351338"/>
          </a:xfrm>
        </p:spPr>
        <p:txBody>
          <a:bodyPr/>
          <a:lstStyle/>
          <a:p>
            <a:r>
              <a:rPr lang="en-US" dirty="0"/>
              <a:t>Predict if house in high or low crime area</a:t>
            </a:r>
          </a:p>
          <a:p>
            <a:r>
              <a:rPr lang="en-US" dirty="0"/>
              <a:t>Predict student future occupation</a:t>
            </a:r>
          </a:p>
          <a:p>
            <a:r>
              <a:rPr lang="en-US" dirty="0"/>
              <a:t>Given an x-ray, diagnose type of condition</a:t>
            </a:r>
          </a:p>
          <a:p>
            <a:r>
              <a:rPr lang="en-US" dirty="0"/>
              <a:t>Segment medical image according to tissue type </a:t>
            </a:r>
          </a:p>
          <a:p>
            <a:endParaRPr lang="en-US" dirty="0"/>
          </a:p>
        </p:txBody>
      </p:sp>
      <p:pic>
        <p:nvPicPr>
          <p:cNvPr id="1026" name="Picture 2" descr="http://niftyweb.cs.ucl.ac.uk/img/gif.png">
            <a:extLst>
              <a:ext uri="{FF2B5EF4-FFF2-40B4-BE49-F238E27FC236}">
                <a16:creationId xmlns:a16="http://schemas.microsoft.com/office/drawing/2014/main" id="{3B48F7DA-FF96-4D1C-8C18-76D1A8B38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850" y="3746371"/>
            <a:ext cx="4575147" cy="257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6F912D-AE28-453F-A449-5C36A7215288}"/>
              </a:ext>
            </a:extLst>
          </p:cNvPr>
          <p:cNvSpPr txBox="1"/>
          <p:nvPr/>
        </p:nvSpPr>
        <p:spPr>
          <a:xfrm>
            <a:off x="0" y="6611779"/>
            <a:ext cx="23855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 credit: http://niftyweb.cs.ucl.ac.uk/</a:t>
            </a:r>
          </a:p>
        </p:txBody>
      </p:sp>
    </p:spTree>
    <p:extLst>
      <p:ext uri="{BB962C8B-B14F-4D97-AF65-F5344CB8AC3E}">
        <p14:creationId xmlns:p14="http://schemas.microsoft.com/office/powerpoint/2010/main" val="2997529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747BF-CA00-42F6-B6D4-13061A37E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 training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35E2AB-06CC-4EE3-B251-4A320B1EA6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Collect data</a:t>
                </a:r>
              </a:p>
              <a:p>
                <a:pPr lvl="1"/>
                <a:r>
                  <a:rPr lang="en-US" dirty="0"/>
                  <a:t>input/output pairs</a:t>
                </a:r>
              </a:p>
              <a:p>
                <a:r>
                  <a:rPr lang="en-US" dirty="0"/>
                  <a:t>Analyze data</a:t>
                </a:r>
              </a:p>
              <a:p>
                <a:pPr lvl="1"/>
                <a:r>
                  <a:rPr lang="en-US" dirty="0"/>
                  <a:t>Is the relationship linear or nonlinear?</a:t>
                </a:r>
              </a:p>
              <a:p>
                <a:pPr lvl="1"/>
                <a:r>
                  <a:rPr lang="en-US" dirty="0"/>
                  <a:t>More difficult to analyze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large,</a:t>
                </a:r>
              </a:p>
              <a:p>
                <a:pPr marL="457200" lvl="1" indent="0">
                  <a:buNone/>
                </a:pPr>
                <a:r>
                  <a:rPr lang="en-US" dirty="0"/>
                  <a:t>   e.g. a tensor</a:t>
                </a:r>
              </a:p>
              <a:p>
                <a:r>
                  <a:rPr lang="en-US" dirty="0"/>
                  <a:t>Choose model for the task</a:t>
                </a:r>
              </a:p>
              <a:p>
                <a:pPr lvl="1"/>
                <a:r>
                  <a:rPr lang="en-US" dirty="0"/>
                  <a:t>Linear, nonlinear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35E2AB-06CC-4EE3-B251-4A320B1EA6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Image result for nonlinear classifier">
            <a:extLst>
              <a:ext uri="{FF2B5EF4-FFF2-40B4-BE49-F238E27FC236}">
                <a16:creationId xmlns:a16="http://schemas.microsoft.com/office/drawing/2014/main" id="{1F8BD860-9D80-47BC-9947-2EC33B1DC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093" y="1825625"/>
            <a:ext cx="4509314" cy="337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802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DB7E8-1DB3-4810-943E-A45658D60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A043-6D73-4F61-9BA2-F3E6BEF0B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package for machine learning</a:t>
            </a:r>
          </a:p>
          <a:p>
            <a:r>
              <a:rPr lang="en-US" dirty="0"/>
              <a:t>Mature documentation and lots of help online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http://scikit-learn.org/stable/</a:t>
            </a:r>
            <a:endParaRPr lang="en-US" dirty="0"/>
          </a:p>
          <a:p>
            <a:r>
              <a:rPr lang="en-US" dirty="0">
                <a:hlinkClick r:id="rId3"/>
              </a:rPr>
              <a:t>Linear regression </a:t>
            </a:r>
            <a:r>
              <a:rPr lang="en-US" dirty="0" err="1">
                <a:hlinkClick r:id="rId3"/>
              </a:rPr>
              <a:t>Colab</a:t>
            </a:r>
            <a:r>
              <a:rPr lang="en-US" dirty="0">
                <a:hlinkClick r:id="rId3"/>
              </a:rPr>
              <a:t> example</a:t>
            </a:r>
            <a:endParaRPr lang="en-US" dirty="0"/>
          </a:p>
          <a:p>
            <a:r>
              <a:rPr lang="en-US" dirty="0">
                <a:hlinkClick r:id="rId4"/>
              </a:rPr>
              <a:t>Classification </a:t>
            </a:r>
            <a:r>
              <a:rPr lang="en-US" dirty="0" err="1">
                <a:hlinkClick r:id="rId4"/>
              </a:rPr>
              <a:t>Colab</a:t>
            </a:r>
            <a:r>
              <a:rPr lang="en-US" dirty="0">
                <a:hlinkClick r:id="rId4"/>
              </a:rPr>
              <a:t>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091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8E3B9-9885-4589-A63C-4692F915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Recent progress: modeling nature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507C2-67EC-46AD-96D5-553516E7A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Deep learning models reveal internal structure and diverse computations in the retina under natural scenes</a:t>
            </a:r>
            <a:endParaRPr lang="en-US" dirty="0"/>
          </a:p>
          <a:p>
            <a:r>
              <a:rPr lang="en-US" dirty="0"/>
              <a:t>Inputs: natural scene images (video)</a:t>
            </a:r>
          </a:p>
          <a:p>
            <a:r>
              <a:rPr lang="en-US" dirty="0"/>
              <a:t>Training labels: measurements from ganglion cells</a:t>
            </a:r>
          </a:p>
          <a:p>
            <a:r>
              <a:rPr lang="en-US" dirty="0"/>
              <a:t>Test: compared model outputs to a separate retinae that the model was never fit to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708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ECD03-1C8B-46F7-81E0-D7E49A86C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A8542-40A0-43B9-99A6-A92B46AEA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17074A-B44A-47D4-B805-5E4E06718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811" y="0"/>
            <a:ext cx="87723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074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CF8F6-813C-457C-A09A-66E55517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51CFC-265A-4866-B2C5-A20F8F1A4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Introduced deep neural networks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12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2BB3B-5BAC-4631-8915-C6DD2033F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McCulloch-Pitts Neuron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BD047-D74A-475C-B6AE-23304F5BC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84324A-B859-40AA-88A6-04547E316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058" y="1527813"/>
            <a:ext cx="8277225" cy="47450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92D3E2-20B0-464B-B796-C8E87021581B}"/>
              </a:ext>
            </a:extLst>
          </p:cNvPr>
          <p:cNvSpPr txBox="1"/>
          <p:nvPr/>
        </p:nvSpPr>
        <p:spPr>
          <a:xfrm>
            <a:off x="0" y="6611779"/>
            <a:ext cx="2553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http://cs231n.github.io/neural-networks-1/</a:t>
            </a:r>
          </a:p>
        </p:txBody>
      </p:sp>
    </p:spTree>
    <p:extLst>
      <p:ext uri="{BB962C8B-B14F-4D97-AF65-F5344CB8AC3E}">
        <p14:creationId xmlns:p14="http://schemas.microsoft.com/office/powerpoint/2010/main" val="1131653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57B6C-7BAF-439E-92D2-9AC1861F4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 is nonlinear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3D862-2904-469F-8BAC-7EC80692C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6AB474-460D-4661-ACD5-027DEB5A7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032" y="1454576"/>
            <a:ext cx="6820874" cy="47850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2FE12E-A102-4EFF-BC74-5B19E25643D2}"/>
              </a:ext>
            </a:extLst>
          </p:cNvPr>
          <p:cNvSpPr txBox="1"/>
          <p:nvPr/>
        </p:nvSpPr>
        <p:spPr>
          <a:xfrm>
            <a:off x="0" y="6611779"/>
            <a:ext cx="2553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http://cs231n.github.io/neural-networks-1/</a:t>
            </a:r>
          </a:p>
        </p:txBody>
      </p:sp>
    </p:spTree>
    <p:extLst>
      <p:ext uri="{BB962C8B-B14F-4D97-AF65-F5344CB8AC3E}">
        <p14:creationId xmlns:p14="http://schemas.microsoft.com/office/powerpoint/2010/main" val="3600408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A1381-3FD8-4226-819A-D8B9C14FF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Multi-Layer Perceptron</a:t>
            </a:r>
            <a:br>
              <a:rPr lang="en-US" dirty="0"/>
            </a:br>
            <a:r>
              <a:rPr lang="en-US" dirty="0"/>
              <a:t>Technically a deep neural network (DNN)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FE6A1-DAD2-401E-9586-B8F5752CD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F04D25-C253-44A8-AF5F-60E02D3CF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707" y="1887904"/>
            <a:ext cx="8617527" cy="42890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B8F9BB-D437-4807-B14D-6F5177FC62E3}"/>
              </a:ext>
            </a:extLst>
          </p:cNvPr>
          <p:cNvSpPr txBox="1"/>
          <p:nvPr/>
        </p:nvSpPr>
        <p:spPr>
          <a:xfrm>
            <a:off x="0" y="6611779"/>
            <a:ext cx="2553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http://cs231n.github.io/neural-networks-1/</a:t>
            </a:r>
          </a:p>
        </p:txBody>
      </p:sp>
    </p:spTree>
    <p:extLst>
      <p:ext uri="{BB962C8B-B14F-4D97-AF65-F5344CB8AC3E}">
        <p14:creationId xmlns:p14="http://schemas.microsoft.com/office/powerpoint/2010/main" val="3537996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6B7B-6409-4BA0-BD38-62E9ECF10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28554-F978-4BD2-87E1-0340F407A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Python coding</a:t>
            </a:r>
            <a:r>
              <a:rPr lang="en-US" dirty="0"/>
              <a:t> </a:t>
            </a:r>
          </a:p>
          <a:p>
            <a:r>
              <a:rPr lang="en-US" dirty="0"/>
              <a:t>Basic ML tasks</a:t>
            </a:r>
          </a:p>
          <a:p>
            <a:pPr lvl="1"/>
            <a:r>
              <a:rPr lang="en-US" dirty="0"/>
              <a:t>Classification</a:t>
            </a:r>
          </a:p>
          <a:p>
            <a:pPr lvl="1"/>
            <a:r>
              <a:rPr lang="en-US" dirty="0"/>
              <a:t>Regression </a:t>
            </a:r>
          </a:p>
          <a:p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965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591F4-7FD9-4F39-B819-DC0DE4C1B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is only one of many ML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EEA77-3265-49FC-9AEC-FC11B5289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5.imimg.com/data5/JT/WK/MY-19210072/tool-box-500x500.jpg">
            <a:extLst>
              <a:ext uri="{FF2B5EF4-FFF2-40B4-BE49-F238E27FC236}">
                <a16:creationId xmlns:a16="http://schemas.microsoft.com/office/drawing/2014/main" id="{0F5FA603-784E-4172-8FA1-A5FF926C2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1349086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ledge hammer">
            <a:extLst>
              <a:ext uri="{FF2B5EF4-FFF2-40B4-BE49-F238E27FC236}">
                <a16:creationId xmlns:a16="http://schemas.microsoft.com/office/drawing/2014/main" id="{55B718D2-1B01-4E06-85F0-EE100D898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163" y="2092037"/>
            <a:ext cx="3124199" cy="312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8A540C-B48C-434E-A630-7C8EBE40D014}"/>
              </a:ext>
            </a:extLst>
          </p:cNvPr>
          <p:cNvSpPr txBox="1"/>
          <p:nvPr/>
        </p:nvSpPr>
        <p:spPr>
          <a:xfrm>
            <a:off x="2060074" y="5652655"/>
            <a:ext cx="2592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Deep Learning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CBE9E2-73F9-4031-984F-0448F460EEEC}"/>
              </a:ext>
            </a:extLst>
          </p:cNvPr>
          <p:cNvSpPr txBox="1"/>
          <p:nvPr/>
        </p:nvSpPr>
        <p:spPr>
          <a:xfrm>
            <a:off x="7237695" y="5640967"/>
            <a:ext cx="3167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848275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D7EDE-A950-4A77-A5B7-0CC899AA5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and Classification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F4A983-1862-4616-ADC0-273BA85B57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Regression attempts to fit a model</a:t>
                </a:r>
              </a:p>
              <a:p>
                <a:pPr marL="0" indent="0">
                  <a:buNone/>
                </a:pPr>
                <a:r>
                  <a:rPr lang="en-US" b="0" dirty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0" dirty="0"/>
                  <a:t> is the input</a:t>
                </a:r>
                <a:r>
                  <a:rPr lang="en-US" dirty="0"/>
                  <a:t>. AKA: independent variable,</a:t>
                </a:r>
              </a:p>
              <a:p>
                <a:pPr marL="0" indent="0">
                  <a:buNone/>
                </a:pPr>
                <a:r>
                  <a:rPr lang="en-US" b="0" dirty="0"/>
                  <a:t>   feature vector</a:t>
                </a:r>
                <a:r>
                  <a:rPr lang="en-US" dirty="0"/>
                  <a:t>, observation.</a:t>
                </a:r>
              </a:p>
              <a:p>
                <a:pPr marL="0" indent="0">
                  <a:buNone/>
                </a:pPr>
                <a:r>
                  <a:rPr lang="en-US" b="0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b="0" dirty="0"/>
                  <a:t> is the output. AKA: target, </a:t>
                </a:r>
              </a:p>
              <a:p>
                <a:pPr marL="0" indent="0">
                  <a:buNone/>
                </a:pPr>
                <a:r>
                  <a:rPr lang="en-US" dirty="0"/>
                  <a:t>   dependent variable, response.</a:t>
                </a:r>
              </a:p>
              <a:p>
                <a:r>
                  <a:rPr lang="en-US" b="0" dirty="0"/>
                  <a:t>Classification maps </a:t>
                </a:r>
                <a:r>
                  <a:rPr lang="en-US" dirty="0"/>
                  <a:t>features to a label</a:t>
                </a:r>
              </a:p>
              <a:p>
                <a:pPr marL="0" indent="0">
                  <a:buNone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is the output. AKA: label, target,</a:t>
                </a:r>
                <a:br>
                  <a:rPr lang="en-US" dirty="0"/>
                </a:br>
                <a:r>
                  <a:rPr lang="en-US" dirty="0"/>
                  <a:t>   dependent variable, class prediction.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F4A983-1862-4616-ADC0-273BA85B57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Image result for mathematical regression">
            <a:extLst>
              <a:ext uri="{FF2B5EF4-FFF2-40B4-BE49-F238E27FC236}">
                <a16:creationId xmlns:a16="http://schemas.microsoft.com/office/drawing/2014/main" id="{D25FFDAF-7678-47E7-BEB5-E0EB76B85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662" y="1825625"/>
            <a:ext cx="3116497" cy="233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machine learning classification">
            <a:extLst>
              <a:ext uri="{FF2B5EF4-FFF2-40B4-BE49-F238E27FC236}">
                <a16:creationId xmlns:a16="http://schemas.microsoft.com/office/drawing/2014/main" id="{A837B381-4CB7-499D-B414-8921B4779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430" y="4370365"/>
            <a:ext cx="3467404" cy="2122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20F67F-B435-46A2-A70C-8B7C396464D6}"/>
              </a:ext>
            </a:extLst>
          </p:cNvPr>
          <p:cNvSpPr txBox="1"/>
          <p:nvPr/>
        </p:nvSpPr>
        <p:spPr>
          <a:xfrm>
            <a:off x="0" y="6494547"/>
            <a:ext cx="3692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 credit: https://blogs.oracle.com</a:t>
            </a:r>
          </a:p>
          <a:p>
            <a:r>
              <a:rPr lang="en-US" sz="1000" dirty="0"/>
              <a:t>Image credit: https://medium.com/deep-math-machine-learning-ai</a:t>
            </a:r>
          </a:p>
        </p:txBody>
      </p:sp>
    </p:spTree>
    <p:extLst>
      <p:ext uri="{BB962C8B-B14F-4D97-AF65-F5344CB8AC3E}">
        <p14:creationId xmlns:p14="http://schemas.microsoft.com/office/powerpoint/2010/main" val="4191314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4DECD-668D-4954-B68B-552BC30D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CA635-C16E-4BDF-B61A-003680E3F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 housing prices</a:t>
            </a:r>
          </a:p>
          <a:p>
            <a:pPr lvl="1"/>
            <a:r>
              <a:rPr lang="en-US" dirty="0"/>
              <a:t>Inputs: number of rooms, number of bathrooms sq. meters</a:t>
            </a:r>
          </a:p>
          <a:p>
            <a:pPr lvl="1"/>
            <a:r>
              <a:rPr lang="en-US" dirty="0"/>
              <a:t>Output: price</a:t>
            </a:r>
          </a:p>
          <a:p>
            <a:r>
              <a:rPr lang="en-US" dirty="0"/>
              <a:t>Predict lifespan</a:t>
            </a:r>
          </a:p>
          <a:p>
            <a:pPr lvl="1"/>
            <a:r>
              <a:rPr lang="en-US" dirty="0"/>
              <a:t>Inputs: number of hours exercise per week, smoker,  country, great grand parents’ age</a:t>
            </a:r>
          </a:p>
          <a:p>
            <a:pPr lvl="1"/>
            <a:r>
              <a:rPr lang="en-US" dirty="0"/>
              <a:t>Output: 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700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424</Words>
  <Application>Microsoft Office PowerPoint</Application>
  <PresentationFormat>Widescreen</PresentationFormat>
  <Paragraphs>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Deep Learning for Medical Researchers</vt:lpstr>
      <vt:lpstr>Last time</vt:lpstr>
      <vt:lpstr>McCulloch-Pitts Neuron</vt:lpstr>
      <vt:lpstr>Activation function is nonlinear</vt:lpstr>
      <vt:lpstr>Multi-Layer Perceptron Technically a deep neural network (DNN)</vt:lpstr>
      <vt:lpstr>Today</vt:lpstr>
      <vt:lpstr>Deep learning is only one of many ML algorithms</vt:lpstr>
      <vt:lpstr>Regression and Classification </vt:lpstr>
      <vt:lpstr>Regression Examples</vt:lpstr>
      <vt:lpstr>Regression training</vt:lpstr>
      <vt:lpstr>Classification Examples</vt:lpstr>
      <vt:lpstr>Classifier training</vt:lpstr>
      <vt:lpstr>Scikit-learn</vt:lpstr>
      <vt:lpstr>Recent progress: modeling nature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for Medical Research</dc:title>
  <dc:creator>Sam Green</dc:creator>
  <cp:lastModifiedBy>Sam Green</cp:lastModifiedBy>
  <cp:revision>74</cp:revision>
  <dcterms:created xsi:type="dcterms:W3CDTF">2018-11-01T11:24:20Z</dcterms:created>
  <dcterms:modified xsi:type="dcterms:W3CDTF">2018-11-06T13:21:43Z</dcterms:modified>
</cp:coreProperties>
</file>