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302" r:id="rId4"/>
    <p:sldId id="300" r:id="rId5"/>
    <p:sldId id="313" r:id="rId6"/>
    <p:sldId id="306" r:id="rId7"/>
    <p:sldId id="303" r:id="rId8"/>
    <p:sldId id="305" r:id="rId9"/>
    <p:sldId id="307" r:id="rId10"/>
    <p:sldId id="304" r:id="rId11"/>
    <p:sldId id="311" r:id="rId12"/>
    <p:sldId id="312" r:id="rId13"/>
    <p:sldId id="318" r:id="rId14"/>
    <p:sldId id="310" r:id="rId15"/>
    <p:sldId id="319" r:id="rId16"/>
    <p:sldId id="314" r:id="rId17"/>
    <p:sldId id="308" r:id="rId18"/>
    <p:sldId id="315" r:id="rId19"/>
    <p:sldId id="316" r:id="rId20"/>
    <p:sldId id="317" r:id="rId21"/>
    <p:sldId id="321" r:id="rId22"/>
    <p:sldId id="3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F028-24E7-434A-A984-9FA98121353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006DC-BB31-47A2-B88D-E1044D7D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E2BE-E54E-4A62-A5BD-175903D4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08A0-0FC3-4C5B-89CF-57136D6A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557-0D11-4A9E-9254-27555AB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8B0-C3AB-4247-8498-67C1B878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51B3-4D71-4EF4-A0E9-77B03A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D86-DF4A-485B-A498-00DEB2BF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0073-3C92-4A8F-862B-9FB1D8B9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B935-738F-48BD-8C19-62D3CBF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D730-5D69-467C-95F1-C8F2A3E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2129-D1B3-4035-8F03-5B0C11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F3C4-9AAC-4959-93F9-3AA56DB5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D6B3F-24C2-4E7B-A1FD-9FA3F156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8A0-3151-435C-956E-1D7752B1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B9E0-A0C8-49EF-80C5-E56353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B861-2A1A-48FE-B1C1-B3D7017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F0E-E27E-4029-8EF7-B7C8D79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1C9-36D1-42FA-B080-50DD1A8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9FD4-7B98-476C-986C-BB65EE9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B8AF-363B-43AB-8B19-B98A1C5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034-DBDE-41B6-85F2-B40023B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867-9244-47AF-B104-26B61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926E-7055-48C8-A7FB-43832E57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27F-02BE-4CF5-A782-7018C2F5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446E-06FA-4260-A96E-C4D57CF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33E1-FFBF-404C-93F2-705D575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42-3C35-4BF3-90F7-6D70AD9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A03-EEBB-4F93-9819-FF46DC6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C757-F80D-4BAF-AB75-09C3F2E4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B5F8-743A-4F63-BBD8-7EC4DD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703D-1D15-4A05-9D19-EA86B86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891F-C19A-4C7D-86E7-B1C2EB4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391-A436-4BE6-B750-EA96A59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4E3B-178B-4288-9FAA-4468BCA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FCAB-07E0-4888-8E92-BA82E49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8613-49CB-4A05-9054-7061CD02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2763-460A-4DF4-938E-718CDC5D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CC2D-2FF8-4E15-91C8-0D2F24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9D9C-F83D-4692-805E-C21F70D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F82A0-B7CD-4DC5-88C0-F17FC75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9B3-AB07-4CEB-B165-601B6E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AE4B-8287-4AF1-8B65-2808A03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E2CE-9E8C-487B-ADDB-FDB8D11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83CC-EA52-4382-8BB1-1B6DC81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DAA1-02BA-4FB0-A05B-69F660D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81E3-1444-4EA1-9FFD-9DB00A9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B67-BCD0-4042-B16B-FA7765F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1C9-6A76-4FE1-A3C2-8DC0792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23C7-0E91-4500-8177-7CB5F12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3219-1740-4A0E-A91D-4544D9F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50FE-FD8F-42EB-9E00-DC991E2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0678-FBFE-4730-B1E3-E8206989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2D7CA-411B-450E-9516-840E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878-6965-4FE2-8551-873A61F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A480-4E60-4606-97C7-3ED53B41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0C2C-5DE3-41EA-BCDF-23F3AF0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0B83-8C49-4947-9687-35482FA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4008-B1A5-4365-9FFE-72068EA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8BE2-9829-4E1B-AC03-4790897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47A0D-3075-436B-84C0-14E808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0CCD-1A41-447B-B5E4-3644F4A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2429-FB87-47E6-BA3D-288B035B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04AD-D332-41E8-8EF2-7A6B3E49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E40-7F63-496F-B9F9-68D14159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3%20-%20Model%20selection/ipynb/Python%2003b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8BA7-92E9-48DF-BEE8-DA50D42E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Deep Learning for Medical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685-BE10-4F11-B77C-1C03755F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 Green and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Çetin</a:t>
            </a:r>
            <a:r>
              <a:rPr lang="en-US" dirty="0"/>
              <a:t> Kaya </a:t>
            </a:r>
            <a:r>
              <a:rPr lang="en-US" dirty="0" err="1"/>
              <a:t>Koç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2498-EE59-41C9-81C0-4054DB4D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65874-C108-46D0-8831-ACB3E3AF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“distance” between model output and desired output</a:t>
            </a:r>
          </a:p>
          <a:p>
            <a:pPr lvl="1"/>
            <a:r>
              <a:rPr lang="en-US" dirty="0"/>
              <a:t>L2-norm</a:t>
            </a:r>
          </a:p>
          <a:p>
            <a:pPr lvl="1"/>
            <a:r>
              <a:rPr lang="en-US" dirty="0"/>
              <a:t>L1-norm </a:t>
            </a:r>
          </a:p>
          <a:p>
            <a:r>
              <a:rPr lang="en-US" dirty="0"/>
              <a:t>Loss function (AKA cost function, objective function, criterion)</a:t>
            </a:r>
          </a:p>
          <a:p>
            <a:pPr lvl="1"/>
            <a:r>
              <a:rPr lang="en-US" dirty="0"/>
              <a:t>Mean Squared Error (used for regression</a:t>
            </a:r>
          </a:p>
          <a:p>
            <a:pPr lvl="1"/>
            <a:r>
              <a:rPr lang="en-US" dirty="0"/>
              <a:t>Mean Absolute Error (used for regression)</a:t>
            </a:r>
          </a:p>
          <a:p>
            <a:pPr lvl="1"/>
            <a:r>
              <a:rPr lang="en-US" dirty="0"/>
              <a:t>Cross entropy (used for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0881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8030-7788-4420-9540-4E160932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1074-B19F-4FA5-BADE-7207ED4A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linear algebra</a:t>
            </a:r>
          </a:p>
          <a:p>
            <a:r>
              <a:rPr lang="en-US" dirty="0"/>
              <a:t>Norm – function that assigns a positive “length” to a vector</a:t>
            </a:r>
          </a:p>
          <a:p>
            <a:r>
              <a:rPr lang="en-US" dirty="0"/>
              <a:t>Most familiar is the Euclidean norm </a:t>
            </a:r>
          </a:p>
        </p:txBody>
      </p:sp>
    </p:spTree>
    <p:extLst>
      <p:ext uri="{BB962C8B-B14F-4D97-AF65-F5344CB8AC3E}">
        <p14:creationId xmlns:p14="http://schemas.microsoft.com/office/powerpoint/2010/main" val="40741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E1A0-402B-4EA5-A518-3535C7B7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L2-norm (regression)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0975-935E-4F96-BBDC-2CB03E286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Euclidean norm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m:rPr>
                        <m:sty m:val="p"/>
                      </m:rPr>
                      <a:rPr lang="en-US" b="0" i="0" baseline="30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0975-935E-4F96-BBDC-2CB03E286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04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10FD-79C8-4AA1-B473-669BBDC3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(MAE)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DF191-358B-4A00-8866-E00D1F4AD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Related to L2-norm</a:t>
                </a:r>
              </a:p>
              <a:p>
                <a:r>
                  <a:rPr lang="en-US" dirty="0"/>
                  <a:t>The average difference between predictions and labels</a:t>
                </a:r>
              </a:p>
              <a:p>
                <a:r>
                  <a:rPr lang="en-US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DF191-358B-4A00-8866-E00D1F4A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20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E0AD-60FF-4994-BF3D-3825049A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L1-norm (regression)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8B06C-9F6D-4862-9B95-7D5A2C20E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8B06C-9F6D-4862-9B95-7D5A2C20E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6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1E70-97C3-4E74-9385-D15FC5AB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7EFBF-75A1-4ABF-A936-842F5E215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7EFBF-75A1-4ABF-A936-842F5E215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39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C516-DA78-480A-9894-FDE77989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BB66-77DF-4A13-9048-2C72B6F05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Measures the distance between distributions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BB66-77DF-4A13-9048-2C72B6F05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70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1FCA4-D71F-4C28-8F8D-47BD8346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BFFDF-8CED-420A-9A41-EE9825145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Principled method to train model and test its generalization ability</a:t>
            </a:r>
          </a:p>
        </p:txBody>
      </p:sp>
    </p:spTree>
    <p:extLst>
      <p:ext uri="{BB962C8B-B14F-4D97-AF65-F5344CB8AC3E}">
        <p14:creationId xmlns:p14="http://schemas.microsoft.com/office/powerpoint/2010/main" val="249016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9BA6B-4CFD-4A19-9929-988DDE56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(train-test split)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69C3A-0DB6-4122-ACEB-8A95D9DE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model is trained on </a:t>
            </a:r>
            <a:r>
              <a:rPr lang="en-US" u="sng" dirty="0"/>
              <a:t>all</a:t>
            </a:r>
            <a:r>
              <a:rPr lang="en-US" dirty="0"/>
              <a:t> of your data, then you have no idea how well it will work in the real world</a:t>
            </a:r>
          </a:p>
          <a:p>
            <a:r>
              <a:rPr lang="en-US" dirty="0"/>
              <a:t>Rule of thumb for standard ML is to use</a:t>
            </a:r>
          </a:p>
          <a:p>
            <a:pPr lvl="1"/>
            <a:r>
              <a:rPr lang="en-US" dirty="0"/>
              <a:t>80% of available data for training</a:t>
            </a:r>
          </a:p>
          <a:p>
            <a:pPr lvl="1"/>
            <a:r>
              <a:rPr lang="en-US" dirty="0"/>
              <a:t>20% for testing</a:t>
            </a:r>
          </a:p>
          <a:p>
            <a:r>
              <a:rPr lang="en-US" dirty="0"/>
              <a:t>(Deep learning has different rule of thumb)</a:t>
            </a:r>
          </a:p>
        </p:txBody>
      </p:sp>
    </p:spTree>
    <p:extLst>
      <p:ext uri="{BB962C8B-B14F-4D97-AF65-F5344CB8AC3E}">
        <p14:creationId xmlns:p14="http://schemas.microsoft.com/office/powerpoint/2010/main" val="293898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DC28D-6362-4ECA-964A-3814A0C0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6A9AA-E138-42C1-8178-7B97F52BD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3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8F6-813C-457C-A09A-66E5551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CFC-265A-4866-B2C5-A20F8F1A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regression and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33DC3-B022-4ED9-A3EB-24D2A025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5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Deep Learning Model to Predict a Diagnosis of Alzheimer Disease by Using F-FDG PET of the Brain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4E09C-1D86-44B3-8043-DCC871E34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119"/>
            <a:ext cx="10515600" cy="4351338"/>
          </a:xfrm>
        </p:spPr>
        <p:txBody>
          <a:bodyPr/>
          <a:lstStyle/>
          <a:p>
            <a:r>
              <a:rPr lang="en-US" dirty="0"/>
              <a:t>Training set: 1800 PET images</a:t>
            </a:r>
          </a:p>
          <a:p>
            <a:r>
              <a:rPr lang="en-US" dirty="0"/>
              <a:t>Test set: 200 PET images</a:t>
            </a:r>
          </a:p>
          <a:p>
            <a:r>
              <a:rPr lang="en-US" dirty="0"/>
              <a:t>ROC curve of 0.98</a:t>
            </a:r>
          </a:p>
          <a:p>
            <a:r>
              <a:rPr lang="en-US" dirty="0"/>
              <a:t>82% specificity at 100% sensitivity</a:t>
            </a:r>
          </a:p>
          <a:p>
            <a:r>
              <a:rPr lang="en-US" dirty="0"/>
              <a:t>https://pubs.rsna.org/doi/10.1148/radiol.2018180958</a:t>
            </a:r>
          </a:p>
          <a:p>
            <a:endParaRPr lang="en-US" dirty="0"/>
          </a:p>
        </p:txBody>
      </p:sp>
      <p:pic>
        <p:nvPicPr>
          <p:cNvPr id="3074" name="Picture 2" descr="brain scans of Alzheimer's patients">
            <a:extLst>
              <a:ext uri="{FF2B5EF4-FFF2-40B4-BE49-F238E27FC236}">
                <a16:creationId xmlns:a16="http://schemas.microsoft.com/office/drawing/2014/main" id="{B226C490-8459-4DD7-BDB0-CABC69C4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336" y="4338683"/>
            <a:ext cx="2439208" cy="22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4927F-CB18-43C8-B541-B5A6852C4138}"/>
              </a:ext>
            </a:extLst>
          </p:cNvPr>
          <p:cNvSpPr txBox="1"/>
          <p:nvPr/>
        </p:nvSpPr>
        <p:spPr>
          <a:xfrm>
            <a:off x="924791" y="66397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5413-BDBE-4114-8B67-6BEBE6CA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83F-FE05-4DC7-A337-95CCD1E0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specificity">
            <a:extLst>
              <a:ext uri="{FF2B5EF4-FFF2-40B4-BE49-F238E27FC236}">
                <a16:creationId xmlns:a16="http://schemas.microsoft.com/office/drawing/2014/main" id="{26C136F1-2C5D-43D7-B8D0-69B7566E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00050"/>
            <a:ext cx="333375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3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9DB2-FA25-4E01-8956-7950D346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D628-66A6-4DDE-8FF7-D1B835A0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roc sensitivity specificity curve">
            <a:extLst>
              <a:ext uri="{FF2B5EF4-FFF2-40B4-BE49-F238E27FC236}">
                <a16:creationId xmlns:a16="http://schemas.microsoft.com/office/drawing/2014/main" id="{373AD2E1-8C73-4445-8F13-66D9A2A9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1042988"/>
            <a:ext cx="60864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0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EDE-A950-4A77-A5B7-0CC899AA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attempts to fit a model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the input</a:t>
                </a:r>
                <a:r>
                  <a:rPr lang="en-US" dirty="0"/>
                  <a:t>. AKA: independent variable,</a:t>
                </a:r>
              </a:p>
              <a:p>
                <a:pPr marL="0" indent="0">
                  <a:buNone/>
                </a:pPr>
                <a:r>
                  <a:rPr lang="en-US" b="0" dirty="0"/>
                  <a:t>   feature vector</a:t>
                </a:r>
                <a:r>
                  <a:rPr lang="en-US" dirty="0"/>
                  <a:t>, observation.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/>
                  <a:t> is the output. AKA: target, </a:t>
                </a:r>
              </a:p>
              <a:p>
                <a:pPr marL="0" indent="0">
                  <a:buNone/>
                </a:pPr>
                <a:r>
                  <a:rPr lang="en-US" dirty="0"/>
                  <a:t>   dependent variable, response.</a:t>
                </a:r>
              </a:p>
              <a:p>
                <a:r>
                  <a:rPr lang="en-US" b="0" dirty="0"/>
                  <a:t>Classification maps </a:t>
                </a:r>
                <a:r>
                  <a:rPr lang="en-US" dirty="0"/>
                  <a:t>features to a label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output. AKA: label, target,</a:t>
                </a:r>
                <a:br>
                  <a:rPr lang="en-US" dirty="0"/>
                </a:br>
                <a:r>
                  <a:rPr lang="en-US" dirty="0"/>
                  <a:t>   dependent variable, class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athematical regression">
            <a:extLst>
              <a:ext uri="{FF2B5EF4-FFF2-40B4-BE49-F238E27FC236}">
                <a16:creationId xmlns:a16="http://schemas.microsoft.com/office/drawing/2014/main" id="{D25FFDAF-7678-47E7-BEB5-E0EB76B8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2" y="1825625"/>
            <a:ext cx="3116497" cy="2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chine learning classification">
            <a:extLst>
              <a:ext uri="{FF2B5EF4-FFF2-40B4-BE49-F238E27FC236}">
                <a16:creationId xmlns:a16="http://schemas.microsoft.com/office/drawing/2014/main" id="{A837B381-4CB7-499D-B414-8921B477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30" y="4370365"/>
            <a:ext cx="3467404" cy="21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F67F-B435-46A2-A70C-8B7C396464D6}"/>
              </a:ext>
            </a:extLst>
          </p:cNvPr>
          <p:cNvSpPr txBox="1"/>
          <p:nvPr/>
        </p:nvSpPr>
        <p:spPr>
          <a:xfrm>
            <a:off x="0" y="6494547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https://blogs.oracle.com</a:t>
            </a:r>
          </a:p>
          <a:p>
            <a:r>
              <a:rPr lang="en-US" sz="1000" dirty="0"/>
              <a:t>Image credit: https://medium.com/deep-math-machine-learning-ai</a:t>
            </a:r>
          </a:p>
        </p:txBody>
      </p:sp>
    </p:spTree>
    <p:extLst>
      <p:ext uri="{BB962C8B-B14F-4D97-AF65-F5344CB8AC3E}">
        <p14:creationId xmlns:p14="http://schemas.microsoft.com/office/powerpoint/2010/main" val="41913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7B-6409-4BA0-BD38-62E9ECF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554-F978-4BD2-87E1-0340F40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 coding</a:t>
            </a:r>
            <a:r>
              <a:rPr lang="en-US" dirty="0"/>
              <a:t> </a:t>
            </a:r>
          </a:p>
          <a:p>
            <a:r>
              <a:rPr lang="en-US" dirty="0"/>
              <a:t>Model generalization</a:t>
            </a:r>
          </a:p>
          <a:p>
            <a:r>
              <a:rPr lang="en-US" dirty="0"/>
              <a:t>Error metrics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01796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B78E-AC34-4AAB-81C2-563A4A2D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C6E3-7EC3-43D8-8374-792AD5F1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Equations that attempt to explain observed data</a:t>
            </a:r>
          </a:p>
          <a:p>
            <a:r>
              <a:rPr lang="en-US" dirty="0"/>
              <a:t>Two general types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276780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16DA69-4E9B-42EA-A241-77C2C6B1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98909-FF47-4637-8AC7-3BCBA9A6B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well does model work with new data</a:t>
            </a:r>
          </a:p>
        </p:txBody>
      </p:sp>
    </p:spTree>
    <p:extLst>
      <p:ext uri="{BB962C8B-B14F-4D97-AF65-F5344CB8AC3E}">
        <p14:creationId xmlns:p14="http://schemas.microsoft.com/office/powerpoint/2010/main" val="417097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7659-1AA6-4A10-B14A-DBF7380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 (regression)</a:t>
            </a:r>
          </a:p>
        </p:txBody>
      </p:sp>
    </p:spTree>
    <p:extLst>
      <p:ext uri="{BB962C8B-B14F-4D97-AF65-F5344CB8AC3E}">
        <p14:creationId xmlns:p14="http://schemas.microsoft.com/office/powerpoint/2010/main" val="249874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06A5-B4A5-48CD-AFDC-3A40E6D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17653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AE5C0-82D9-42E3-92C6-A55FFF8F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81008-227B-4E1C-A44E-E487848AA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evaluate the performance of your model</a:t>
            </a:r>
          </a:p>
        </p:txBody>
      </p:sp>
    </p:spTree>
    <p:extLst>
      <p:ext uri="{BB962C8B-B14F-4D97-AF65-F5344CB8AC3E}">
        <p14:creationId xmlns:p14="http://schemas.microsoft.com/office/powerpoint/2010/main" val="60629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427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Deep Learning for Medical Researchers</vt:lpstr>
      <vt:lpstr>Last time</vt:lpstr>
      <vt:lpstr>Regression and Classification </vt:lpstr>
      <vt:lpstr>Today</vt:lpstr>
      <vt:lpstr>Mathematical models</vt:lpstr>
      <vt:lpstr>Model generalization</vt:lpstr>
      <vt:lpstr>Underfitting and overfitting (regression)</vt:lpstr>
      <vt:lpstr>Underfitting and overfitting (classification)</vt:lpstr>
      <vt:lpstr>Error metrics</vt:lpstr>
      <vt:lpstr>Evaluating model performance</vt:lpstr>
      <vt:lpstr>Norm</vt:lpstr>
      <vt:lpstr>L2-norm (regression)</vt:lpstr>
      <vt:lpstr>Mean Absolute Error (MAE)</vt:lpstr>
      <vt:lpstr>L1-norm (regression)</vt:lpstr>
      <vt:lpstr>Mean Absolute Error</vt:lpstr>
      <vt:lpstr>Cross entropy</vt:lpstr>
      <vt:lpstr>Cross-validation</vt:lpstr>
      <vt:lpstr>Cross-validation (train-test split)</vt:lpstr>
      <vt:lpstr>Recent results</vt:lpstr>
      <vt:lpstr>A Deep Learning Model to Predict a Diagnosis of Alzheimer Disease by Using F-FDG PET of the Brain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Research</dc:title>
  <dc:creator>Sam Green</dc:creator>
  <cp:lastModifiedBy>Sam Green</cp:lastModifiedBy>
  <cp:revision>129</cp:revision>
  <dcterms:created xsi:type="dcterms:W3CDTF">2018-11-01T11:24:20Z</dcterms:created>
  <dcterms:modified xsi:type="dcterms:W3CDTF">2018-11-07T13:23:36Z</dcterms:modified>
</cp:coreProperties>
</file>