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302" r:id="rId4"/>
    <p:sldId id="300" r:id="rId5"/>
    <p:sldId id="301" r:id="rId6"/>
    <p:sldId id="303" r:id="rId7"/>
    <p:sldId id="304" r:id="rId8"/>
    <p:sldId id="308" r:id="rId9"/>
    <p:sldId id="306" r:id="rId10"/>
    <p:sldId id="307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BF028-24E7-434A-A984-9FA98121353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006DC-BB31-47A2-B88D-E1044D7D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E2BE-E54E-4A62-A5BD-175903D4C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F08A0-0FC3-4C5B-89CF-57136D6A6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1557-0D11-4A9E-9254-27555ABD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EA8B0-C3AB-4247-8498-67C1B878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51B3-4D71-4EF4-A0E9-77B03A6A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ED86-DF4A-485B-A498-00DEB2BF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0073-3C92-4A8F-862B-9FB1D8B97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B935-738F-48BD-8C19-62D3CBFD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8D730-5D69-467C-95F1-C8F2A3E6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2129-D1B3-4035-8F03-5B0C1173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0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BF3C4-9AAC-4959-93F9-3AA56DB5D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D6B3F-24C2-4E7B-A1FD-9FA3F1561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88A0-3151-435C-956E-1D7752B1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B9E0-A0C8-49EF-80C5-E5635341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B861-2A1A-48FE-B1C1-B3D7017B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AF0E-E27E-4029-8EF7-B7C8D79E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F1C9-36D1-42FA-B080-50DD1A8B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9FD4-7B98-476C-986C-BB65EE9B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B8AF-363B-43AB-8B19-B98A1C5A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A034-DBDE-41B6-85F2-B40023B8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7867-9244-47AF-B104-26B61EA7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3926E-7055-48C8-A7FB-43832E57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5027F-02BE-4CF5-A782-7018C2F5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446E-06FA-4260-A96E-C4D57CF3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33E1-FFBF-404C-93F2-705D5758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6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042-3C35-4BF3-90F7-6D70AD93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CFA03-EEBB-4F93-9819-FF46DC6DE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C757-F80D-4BAF-AB75-09C3F2E4A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2B5F8-743A-4F63-BBD8-7EC4DDDE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C703D-1D15-4A05-9D19-EA86B86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891F-C19A-4C7D-86E7-B1C2EB4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0391-A436-4BE6-B750-EA96A59E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C4E3B-178B-4288-9FAA-4468BCA7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4FCAB-07E0-4888-8E92-BA82E4915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08613-49CB-4A05-9054-7061CD021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22763-460A-4DF4-938E-718CDC5D6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FCC2D-2FF8-4E15-91C8-0D2F2416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99D9C-F83D-4692-805E-C21F70D0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F82A0-B7CD-4DC5-88C0-F17FC758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C9B3-AB07-4CEB-B165-601B6EBD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7AE4B-8287-4AF1-8B65-2808A037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8E2CE-9E8C-487B-ADDB-FDB8D114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83CC-EA52-4382-8BB1-1B6DC811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6DAA1-02BA-4FB0-A05B-69F660D9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C81E3-1444-4EA1-9FFD-9DB00A99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30B67-BCD0-4042-B16B-FA7765FB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C1C9-6A76-4FE1-A3C2-8DC07927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23C7-0E91-4500-8177-7CB5F120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F3219-1740-4A0E-A91D-4544D9F45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50FE-FD8F-42EB-9E00-DC991E2D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90678-FBFE-4730-B1E3-E8206989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2D7CA-411B-450E-9516-840E1519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2878-6965-4FE2-8551-873A61F3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3A480-4E60-4606-97C7-3ED53B41D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D0C2C-5DE3-41EA-BCDF-23F3AF0C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00B83-8C49-4947-9687-35482FA2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4008-B1A5-4365-9FFE-72068EAB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C8BE2-9829-4E1B-AC03-4790897B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1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47A0D-3075-436B-84C0-14E80836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40CCD-1A41-447B-B5E4-3644F4A7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B2429-FB87-47E6-BA3D-288B035BB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63F4-1181-4C2E-9671-338955D59E05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504AD-D332-41E8-8EF2-7A6B3E497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61E40-7F63-496F-B9F9-68D141597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sg2/intro/blob/master/2%20-%20Types%20of%20ML/ipynb/regression.ipynb" TargetMode="External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sg2/intro/blob/master/2%20-%20Types%20of%20ML/ipynb/classification.ipyn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rxiv.org/content/early/2018/06/14/34094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sg2/intro/blob/master/3%20-%20Model%20selection/ipynb/Python%2003b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C8BA7-92E9-48DF-BEE8-DA50D42E7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Deep Learning for Medical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D4685-BE10-4F11-B77C-1C03755F7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Sam Green and </a:t>
            </a:r>
          </a:p>
          <a:p>
            <a:pPr algn="l"/>
            <a:r>
              <a:rPr lang="en-US" dirty="0"/>
              <a:t>Prof. </a:t>
            </a:r>
            <a:r>
              <a:rPr lang="en-US" dirty="0" err="1"/>
              <a:t>Çetin</a:t>
            </a:r>
            <a:r>
              <a:rPr lang="en-US" dirty="0"/>
              <a:t> Kaya </a:t>
            </a:r>
            <a:r>
              <a:rPr lang="en-US" dirty="0" err="1"/>
              <a:t>Koç</a:t>
            </a:r>
            <a:endParaRPr lang="en-US" dirty="0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8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B7E8-1DB3-4810-943E-A45658D6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A043-6D73-4F61-9BA2-F3E6BEF0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for machine learning</a:t>
            </a:r>
          </a:p>
          <a:p>
            <a:r>
              <a:rPr lang="en-US" dirty="0"/>
              <a:t>Mature documentation and lots of help online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http://scikit-learn.org/stable/</a:t>
            </a:r>
            <a:endParaRPr lang="en-US" dirty="0"/>
          </a:p>
          <a:p>
            <a:r>
              <a:rPr lang="en-US" dirty="0">
                <a:hlinkClick r:id="rId3"/>
              </a:rPr>
              <a:t>Linear regression </a:t>
            </a:r>
            <a:r>
              <a:rPr lang="en-US" dirty="0" err="1">
                <a:hlinkClick r:id="rId3"/>
              </a:rPr>
              <a:t>Colab</a:t>
            </a:r>
            <a:r>
              <a:rPr lang="en-US" dirty="0">
                <a:hlinkClick r:id="rId3"/>
              </a:rPr>
              <a:t> example</a:t>
            </a:r>
            <a:endParaRPr lang="en-US" dirty="0"/>
          </a:p>
          <a:p>
            <a:r>
              <a:rPr lang="en-US" dirty="0">
                <a:hlinkClick r:id="rId4"/>
              </a:rPr>
              <a:t>Classification </a:t>
            </a:r>
            <a:r>
              <a:rPr lang="en-US" dirty="0" err="1">
                <a:hlinkClick r:id="rId4"/>
              </a:rPr>
              <a:t>Colab</a:t>
            </a:r>
            <a:r>
              <a:rPr lang="en-US" dirty="0">
                <a:hlinkClick r:id="rId4"/>
              </a:rPr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9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E3B9-9885-4589-A63C-4692F915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 progress: modeling 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7C2-67EC-46AD-96D5-553516E7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Deep learning models reveal internal structure and diverse computations in the retina under natural scenes</a:t>
            </a:r>
            <a:endParaRPr lang="en-US" dirty="0"/>
          </a:p>
          <a:p>
            <a:r>
              <a:rPr lang="en-US" dirty="0"/>
              <a:t>Inputs: natural scene images (video)</a:t>
            </a:r>
          </a:p>
          <a:p>
            <a:r>
              <a:rPr lang="en-US" dirty="0"/>
              <a:t>Training labels: measurements from ganglion cells</a:t>
            </a:r>
          </a:p>
          <a:p>
            <a:r>
              <a:rPr lang="en-US" dirty="0"/>
              <a:t>Test: compared model outputs to a separate retinae that the model was never fit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0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CD03-1C8B-46F7-81E0-D7E49A86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8542-40A0-43B9-99A6-A92B46AEA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7074A-B44A-47D4-B805-5E4E06718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11" y="0"/>
            <a:ext cx="8772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7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F8F6-813C-457C-A09A-66E55517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1CFC-265A-4866-B2C5-A20F8F1A4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regression and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7EDE-A950-4A77-A5B7-0CC899AA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and Classification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4A983-1862-4616-ADC0-273BA85B5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Regression attempts to fit a model</a:t>
                </a:r>
              </a:p>
              <a:p>
                <a:pPr marL="0" indent="0"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is the input</a:t>
                </a:r>
                <a:r>
                  <a:rPr lang="en-US" dirty="0"/>
                  <a:t>. AKA: independent variable,</a:t>
                </a:r>
              </a:p>
              <a:p>
                <a:pPr marL="0" indent="0">
                  <a:buNone/>
                </a:pPr>
                <a:r>
                  <a:rPr lang="en-US" b="0" dirty="0"/>
                  <a:t>   feature vector</a:t>
                </a:r>
                <a:r>
                  <a:rPr lang="en-US" dirty="0"/>
                  <a:t>, observation.</a:t>
                </a:r>
              </a:p>
              <a:p>
                <a:pPr marL="0" indent="0"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0" dirty="0"/>
                  <a:t> is the output. AKA: target, </a:t>
                </a:r>
              </a:p>
              <a:p>
                <a:pPr marL="0" indent="0">
                  <a:buNone/>
                </a:pPr>
                <a:r>
                  <a:rPr lang="en-US" dirty="0"/>
                  <a:t>   dependent variable, response.</a:t>
                </a:r>
              </a:p>
              <a:p>
                <a:r>
                  <a:rPr lang="en-US" b="0" dirty="0"/>
                  <a:t>Classification maps </a:t>
                </a:r>
                <a:r>
                  <a:rPr lang="en-US" dirty="0"/>
                  <a:t>features to a label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output. AKA: label, target,</a:t>
                </a:r>
                <a:br>
                  <a:rPr lang="en-US" dirty="0"/>
                </a:br>
                <a:r>
                  <a:rPr lang="en-US" dirty="0"/>
                  <a:t>   dependent variable, class prediction.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4A983-1862-4616-ADC0-273BA85B5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mathematical regression">
            <a:extLst>
              <a:ext uri="{FF2B5EF4-FFF2-40B4-BE49-F238E27FC236}">
                <a16:creationId xmlns:a16="http://schemas.microsoft.com/office/drawing/2014/main" id="{D25FFDAF-7678-47E7-BEB5-E0EB76B85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662" y="1825625"/>
            <a:ext cx="3116497" cy="233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chine learning classification">
            <a:extLst>
              <a:ext uri="{FF2B5EF4-FFF2-40B4-BE49-F238E27FC236}">
                <a16:creationId xmlns:a16="http://schemas.microsoft.com/office/drawing/2014/main" id="{A837B381-4CB7-499D-B414-8921B477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430" y="4370365"/>
            <a:ext cx="3467404" cy="212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20F67F-B435-46A2-A70C-8B7C396464D6}"/>
              </a:ext>
            </a:extLst>
          </p:cNvPr>
          <p:cNvSpPr txBox="1"/>
          <p:nvPr/>
        </p:nvSpPr>
        <p:spPr>
          <a:xfrm>
            <a:off x="0" y="6494547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 https://blogs.oracle.com</a:t>
            </a:r>
          </a:p>
          <a:p>
            <a:r>
              <a:rPr lang="en-US" sz="1000" dirty="0"/>
              <a:t>Image credit: https://medium.com/deep-math-machine-learning-ai</a:t>
            </a:r>
          </a:p>
        </p:txBody>
      </p:sp>
    </p:spTree>
    <p:extLst>
      <p:ext uri="{BB962C8B-B14F-4D97-AF65-F5344CB8AC3E}">
        <p14:creationId xmlns:p14="http://schemas.microsoft.com/office/powerpoint/2010/main" val="419131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6B7B-6409-4BA0-BD38-62E9ECF1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8554-F978-4BD2-87E1-0340F407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Python coding</a:t>
            </a:r>
            <a:r>
              <a:rPr lang="en-US" dirty="0"/>
              <a:t> </a:t>
            </a:r>
          </a:p>
          <a:p>
            <a:r>
              <a:rPr lang="en-US" dirty="0"/>
              <a:t>Basic ML tasks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 </a:t>
            </a:r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6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91F4-7FD9-4F39-B819-DC0DE4C1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is only one of many 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EA77-3265-49FC-9AEC-FC11B528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5.imimg.com/data5/JT/WK/MY-19210072/tool-box-500x500.jpg">
            <a:extLst>
              <a:ext uri="{FF2B5EF4-FFF2-40B4-BE49-F238E27FC236}">
                <a16:creationId xmlns:a16="http://schemas.microsoft.com/office/drawing/2014/main" id="{0F5FA603-784E-4172-8FA1-A5FF926C2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34908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ledge hammer">
            <a:extLst>
              <a:ext uri="{FF2B5EF4-FFF2-40B4-BE49-F238E27FC236}">
                <a16:creationId xmlns:a16="http://schemas.microsoft.com/office/drawing/2014/main" id="{55B718D2-1B01-4E06-85F0-EE100D898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63" y="2092037"/>
            <a:ext cx="3124199" cy="312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A540C-B48C-434E-A630-7C8EBE40D014}"/>
              </a:ext>
            </a:extLst>
          </p:cNvPr>
          <p:cNvSpPr txBox="1"/>
          <p:nvPr/>
        </p:nvSpPr>
        <p:spPr>
          <a:xfrm>
            <a:off x="2060074" y="5652655"/>
            <a:ext cx="2592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Deep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BE9E2-73F9-4031-984F-0448F460EEEC}"/>
              </a:ext>
            </a:extLst>
          </p:cNvPr>
          <p:cNvSpPr txBox="1"/>
          <p:nvPr/>
        </p:nvSpPr>
        <p:spPr>
          <a:xfrm>
            <a:off x="7237695" y="5640967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482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DECD-668D-4954-B68B-552BC30D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A635-C16E-4BDF-B61A-003680E3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housing prices</a:t>
            </a:r>
          </a:p>
          <a:p>
            <a:pPr lvl="1"/>
            <a:r>
              <a:rPr lang="en-US" dirty="0"/>
              <a:t>Inputs: number of rooms, number of bathrooms sq. meters</a:t>
            </a:r>
          </a:p>
          <a:p>
            <a:pPr lvl="1"/>
            <a:r>
              <a:rPr lang="en-US" dirty="0"/>
              <a:t>Output: price</a:t>
            </a:r>
          </a:p>
          <a:p>
            <a:r>
              <a:rPr lang="en-US" dirty="0"/>
              <a:t>Predict lifespan</a:t>
            </a:r>
          </a:p>
          <a:p>
            <a:pPr lvl="1"/>
            <a:r>
              <a:rPr lang="en-US" dirty="0"/>
              <a:t>Inputs: number of hours exercise per week, smoker,  country, great grand parents’ age</a:t>
            </a:r>
          </a:p>
          <a:p>
            <a:pPr lvl="1"/>
            <a:r>
              <a:rPr lang="en-US" dirty="0"/>
              <a:t>Output: 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0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47BF-CA00-42F6-B6D4-13061A37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Collect data</a:t>
                </a:r>
              </a:p>
              <a:p>
                <a:pPr lvl="1"/>
                <a:r>
                  <a:rPr lang="en-US" dirty="0"/>
                  <a:t>input/output pairs</a:t>
                </a:r>
              </a:p>
              <a:p>
                <a:r>
                  <a:rPr lang="en-US" dirty="0"/>
                  <a:t>Analyze data</a:t>
                </a:r>
              </a:p>
              <a:p>
                <a:pPr lvl="1"/>
                <a:r>
                  <a:rPr lang="en-US" dirty="0"/>
                  <a:t>Is the relationship linear or nonlinear?</a:t>
                </a:r>
              </a:p>
              <a:p>
                <a:pPr lvl="1"/>
                <a:r>
                  <a:rPr lang="en-US" dirty="0"/>
                  <a:t>More difficult to analyze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large,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e.g. a tensor</a:t>
                </a:r>
              </a:p>
              <a:p>
                <a:r>
                  <a:rPr lang="en-US" dirty="0"/>
                  <a:t>Choose model for the task</a:t>
                </a:r>
              </a:p>
              <a:p>
                <a:pPr lvl="1"/>
                <a:r>
                  <a:rPr lang="en-US" dirty="0"/>
                  <a:t>Linear, nonlinear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nonlinear regression">
            <a:extLst>
              <a:ext uri="{FF2B5EF4-FFF2-40B4-BE49-F238E27FC236}">
                <a16:creationId xmlns:a16="http://schemas.microsoft.com/office/drawing/2014/main" id="{838A07F3-14B5-4A28-9F1C-3E9D87633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220" y="116357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07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5251-B8E5-4B4D-82DE-183D4176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49FC-3939-488E-B8A6-0B3B6B49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dirty="0"/>
              <a:t>Predict if house in high or low crime area</a:t>
            </a:r>
          </a:p>
          <a:p>
            <a:r>
              <a:rPr lang="en-US" dirty="0"/>
              <a:t>Predict student future occupation</a:t>
            </a:r>
          </a:p>
          <a:p>
            <a:r>
              <a:rPr lang="en-US" dirty="0"/>
              <a:t>Given an x-ray, diagnose type of condition</a:t>
            </a:r>
          </a:p>
          <a:p>
            <a:r>
              <a:rPr lang="en-US" dirty="0"/>
              <a:t>Segment medical image according to tissue type </a:t>
            </a:r>
          </a:p>
          <a:p>
            <a:endParaRPr lang="en-US" dirty="0"/>
          </a:p>
        </p:txBody>
      </p:sp>
      <p:pic>
        <p:nvPicPr>
          <p:cNvPr id="1026" name="Picture 2" descr="http://niftyweb.cs.ucl.ac.uk/img/gif.png">
            <a:extLst>
              <a:ext uri="{FF2B5EF4-FFF2-40B4-BE49-F238E27FC236}">
                <a16:creationId xmlns:a16="http://schemas.microsoft.com/office/drawing/2014/main" id="{3B48F7DA-FF96-4D1C-8C18-76D1A8B38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50" y="3746371"/>
            <a:ext cx="4575147" cy="25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6F912D-AE28-453F-A449-5C36A7215288}"/>
              </a:ext>
            </a:extLst>
          </p:cNvPr>
          <p:cNvSpPr txBox="1"/>
          <p:nvPr/>
        </p:nvSpPr>
        <p:spPr>
          <a:xfrm>
            <a:off x="0" y="6611779"/>
            <a:ext cx="2385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 http://niftyweb.cs.ucl.ac.uk/</a:t>
            </a:r>
          </a:p>
        </p:txBody>
      </p:sp>
    </p:spTree>
    <p:extLst>
      <p:ext uri="{BB962C8B-B14F-4D97-AF65-F5344CB8AC3E}">
        <p14:creationId xmlns:p14="http://schemas.microsoft.com/office/powerpoint/2010/main" val="299752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47BF-CA00-42F6-B6D4-13061A37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Collect data</a:t>
                </a:r>
              </a:p>
              <a:p>
                <a:pPr lvl="1"/>
                <a:r>
                  <a:rPr lang="en-US" dirty="0"/>
                  <a:t>input/output pairs</a:t>
                </a:r>
              </a:p>
              <a:p>
                <a:r>
                  <a:rPr lang="en-US" dirty="0"/>
                  <a:t>Analyze data</a:t>
                </a:r>
              </a:p>
              <a:p>
                <a:pPr lvl="1"/>
                <a:r>
                  <a:rPr lang="en-US" dirty="0"/>
                  <a:t>Is the relationship linear or nonlinear?</a:t>
                </a:r>
              </a:p>
              <a:p>
                <a:pPr lvl="1"/>
                <a:r>
                  <a:rPr lang="en-US" dirty="0"/>
                  <a:t>More difficult to analyze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large,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e.g. a tensor</a:t>
                </a:r>
              </a:p>
              <a:p>
                <a:r>
                  <a:rPr lang="en-US" dirty="0"/>
                  <a:t>Choose model for the task</a:t>
                </a:r>
              </a:p>
              <a:p>
                <a:pPr lvl="1"/>
                <a:r>
                  <a:rPr lang="en-US" dirty="0"/>
                  <a:t>Linear, nonlinear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nonlinear classifier">
            <a:extLst>
              <a:ext uri="{FF2B5EF4-FFF2-40B4-BE49-F238E27FC236}">
                <a16:creationId xmlns:a16="http://schemas.microsoft.com/office/drawing/2014/main" id="{1F8BD860-9D80-47BC-9947-2EC33B1D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93" y="1825625"/>
            <a:ext cx="4509314" cy="33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0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386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Deep Learning for Medical Researchers</vt:lpstr>
      <vt:lpstr>Last time</vt:lpstr>
      <vt:lpstr>Regression and Classification </vt:lpstr>
      <vt:lpstr>Today</vt:lpstr>
      <vt:lpstr>Deep learning is only one of many ML algorithms</vt:lpstr>
      <vt:lpstr>Regression Examples</vt:lpstr>
      <vt:lpstr>Regression training</vt:lpstr>
      <vt:lpstr>Classification Examples</vt:lpstr>
      <vt:lpstr>Classifier training</vt:lpstr>
      <vt:lpstr>Scikit-learn</vt:lpstr>
      <vt:lpstr>Recent progress: modeling nature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Medical Research</dc:title>
  <dc:creator>Sam Green</dc:creator>
  <cp:lastModifiedBy>Sam Green</cp:lastModifiedBy>
  <cp:revision>76</cp:revision>
  <dcterms:created xsi:type="dcterms:W3CDTF">2018-11-01T11:24:20Z</dcterms:created>
  <dcterms:modified xsi:type="dcterms:W3CDTF">2018-11-07T08:01:29Z</dcterms:modified>
</cp:coreProperties>
</file>