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buzzfeed.com/francineroettger/65-of-the-most-instagrammable-food-spots-in-nyc-307sw?utm_term=.eneqJ8xxR#.qe2LaeQQJ" TargetMode="External"/><Relationship Id="rId4" Type="http://schemas.openxmlformats.org/officeDocument/2006/relationships/hyperlink" Target="http://www.thisisinsider.com/how-instagram-has-completely-changed-the-way-we-eat-2017-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363625" y="310150"/>
            <a:ext cx="3540000" cy="109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350">
                <a:solidFill>
                  <a:schemeClr val="dk1"/>
                </a:solidFill>
                <a:highlight>
                  <a:srgbClr val="FFFFFF"/>
                </a:highlight>
                <a:latin typeface="Calibri"/>
                <a:ea typeface="Calibri"/>
                <a:cs typeface="Calibri"/>
                <a:sym typeface="Calibri"/>
              </a:rPr>
              <a:t>Burbn </a:t>
            </a:r>
            <a:r>
              <a:rPr lang="en" sz="1350">
                <a:solidFill>
                  <a:schemeClr val="dk1"/>
                </a:solidFill>
                <a:highlight>
                  <a:srgbClr val="FFFFFF"/>
                </a:highlight>
                <a:latin typeface="Calibri"/>
                <a:ea typeface="Calibri"/>
                <a:cs typeface="Calibri"/>
                <a:sym typeface="Calibri"/>
              </a:rPr>
              <a:t>let users check in at particular locations, make plans for future check-ins, earn points for hanging out with friends, and post pictures of the meet-ups.</a:t>
            </a:r>
            <a:endParaRPr>
              <a:latin typeface="Calibri"/>
              <a:ea typeface="Calibri"/>
              <a:cs typeface="Calibri"/>
              <a:sym typeface="Calibri"/>
            </a:endParaRPr>
          </a:p>
        </p:txBody>
      </p:sp>
      <p:cxnSp>
        <p:nvCxnSpPr>
          <p:cNvPr id="55" name="Shape 55"/>
          <p:cNvCxnSpPr>
            <a:endCxn id="56" idx="0"/>
          </p:cNvCxnSpPr>
          <p:nvPr/>
        </p:nvCxnSpPr>
        <p:spPr>
          <a:xfrm>
            <a:off x="2061875" y="1186125"/>
            <a:ext cx="279300" cy="921300"/>
          </a:xfrm>
          <a:prstGeom prst="straightConnector1">
            <a:avLst/>
          </a:prstGeom>
          <a:noFill/>
          <a:ln cap="flat" cmpd="sng" w="9525">
            <a:solidFill>
              <a:schemeClr val="dk2"/>
            </a:solidFill>
            <a:prstDash val="solid"/>
            <a:round/>
            <a:headEnd len="med" w="med" type="none"/>
            <a:tailEnd len="med" w="med" type="triangle"/>
          </a:ln>
        </p:spPr>
      </p:cxnSp>
      <p:sp>
        <p:nvSpPr>
          <p:cNvPr id="56" name="Shape 56"/>
          <p:cNvSpPr txBox="1"/>
          <p:nvPr/>
        </p:nvSpPr>
        <p:spPr>
          <a:xfrm>
            <a:off x="841175" y="2107425"/>
            <a:ext cx="3000000" cy="1033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350">
                <a:solidFill>
                  <a:schemeClr val="dk1"/>
                </a:solidFill>
                <a:highlight>
                  <a:srgbClr val="FFFFFF"/>
                </a:highlight>
                <a:latin typeface="Calibri"/>
                <a:ea typeface="Calibri"/>
                <a:cs typeface="Calibri"/>
                <a:sym typeface="Calibri"/>
              </a:rPr>
              <a:t>People weren't using Burbn's check-in features at all. What they </a:t>
            </a:r>
            <a:r>
              <a:rPr i="1" lang="en" sz="1350">
                <a:solidFill>
                  <a:schemeClr val="dk1"/>
                </a:solidFill>
                <a:latin typeface="Calibri"/>
                <a:ea typeface="Calibri"/>
                <a:cs typeface="Calibri"/>
                <a:sym typeface="Calibri"/>
              </a:rPr>
              <a:t>were</a:t>
            </a:r>
            <a:r>
              <a:rPr lang="en" sz="1350">
                <a:solidFill>
                  <a:schemeClr val="dk1"/>
                </a:solidFill>
                <a:highlight>
                  <a:srgbClr val="FFFFFF"/>
                </a:highlight>
                <a:latin typeface="Calibri"/>
                <a:ea typeface="Calibri"/>
                <a:cs typeface="Calibri"/>
                <a:sym typeface="Calibri"/>
              </a:rPr>
              <a:t> using, though, were the app's photo-sharing features.</a:t>
            </a:r>
            <a:endParaRPr>
              <a:latin typeface="Calibri"/>
              <a:ea typeface="Calibri"/>
              <a:cs typeface="Calibri"/>
              <a:sym typeface="Calibri"/>
            </a:endParaRPr>
          </a:p>
        </p:txBody>
      </p:sp>
      <p:sp>
        <p:nvSpPr>
          <p:cNvPr id="57" name="Shape 57"/>
          <p:cNvSpPr txBox="1"/>
          <p:nvPr/>
        </p:nvSpPr>
        <p:spPr>
          <a:xfrm>
            <a:off x="3569875" y="3569150"/>
            <a:ext cx="3000000" cy="119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350">
                <a:solidFill>
                  <a:schemeClr val="dk1"/>
                </a:solidFill>
                <a:highlight>
                  <a:srgbClr val="FFFFFF"/>
                </a:highlight>
                <a:latin typeface="Calibri"/>
                <a:ea typeface="Calibri"/>
                <a:cs typeface="Calibri"/>
                <a:sym typeface="Calibri"/>
              </a:rPr>
              <a:t>After months of experimentation and prototyping—on October 12, 2010—Systrom and Krieger released a simple photo-sharing app. It was named not Burbn, but Instagram. </a:t>
            </a:r>
            <a:endParaRPr>
              <a:latin typeface="Calibri"/>
              <a:ea typeface="Calibri"/>
              <a:cs typeface="Calibri"/>
              <a:sym typeface="Calibri"/>
            </a:endParaRPr>
          </a:p>
        </p:txBody>
      </p:sp>
      <p:cxnSp>
        <p:nvCxnSpPr>
          <p:cNvPr id="58" name="Shape 58"/>
          <p:cNvCxnSpPr>
            <a:stCxn id="56" idx="2"/>
            <a:endCxn id="57" idx="1"/>
          </p:cNvCxnSpPr>
          <p:nvPr/>
        </p:nvCxnSpPr>
        <p:spPr>
          <a:xfrm>
            <a:off x="2341175" y="3141225"/>
            <a:ext cx="1228800" cy="1025700"/>
          </a:xfrm>
          <a:prstGeom prst="straightConnector1">
            <a:avLst/>
          </a:prstGeom>
          <a:noFill/>
          <a:ln cap="flat" cmpd="sng" w="9525">
            <a:solidFill>
              <a:schemeClr val="dk2"/>
            </a:solidFill>
            <a:prstDash val="solid"/>
            <a:round/>
            <a:headEnd len="med" w="med" type="none"/>
            <a:tailEnd len="med" w="med" type="triangle"/>
          </a:ln>
        </p:spPr>
      </p:cxnSp>
      <p:pic>
        <p:nvPicPr>
          <p:cNvPr id="59" name="Shape 59"/>
          <p:cNvPicPr preferRelativeResize="0"/>
          <p:nvPr/>
        </p:nvPicPr>
        <p:blipFill>
          <a:blip r:embed="rId3">
            <a:alphaModFix/>
          </a:blip>
          <a:stretch>
            <a:fillRect/>
          </a:stretch>
        </p:blipFill>
        <p:spPr>
          <a:xfrm>
            <a:off x="5431825" y="284600"/>
            <a:ext cx="2938526" cy="2724351"/>
          </a:xfrm>
          <a:prstGeom prst="rect">
            <a:avLst/>
          </a:prstGeom>
          <a:noFill/>
          <a:ln>
            <a:noFill/>
          </a:ln>
        </p:spPr>
      </p:pic>
      <p:cxnSp>
        <p:nvCxnSpPr>
          <p:cNvPr id="60" name="Shape 60"/>
          <p:cNvCxnSpPr>
            <a:stCxn id="57" idx="3"/>
            <a:endCxn id="59" idx="2"/>
          </p:cNvCxnSpPr>
          <p:nvPr/>
        </p:nvCxnSpPr>
        <p:spPr>
          <a:xfrm flipH="1" rot="10800000">
            <a:off x="6569875" y="3009050"/>
            <a:ext cx="331200" cy="1158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nvSpPr>
        <p:spPr>
          <a:xfrm>
            <a:off x="1524625" y="1121600"/>
            <a:ext cx="6983700" cy="68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600">
                <a:latin typeface="Calibri"/>
                <a:ea typeface="Calibri"/>
                <a:cs typeface="Calibri"/>
                <a:sym typeface="Calibri"/>
              </a:rPr>
              <a:t>What was instagram created for?</a:t>
            </a:r>
            <a:endParaRPr sz="3600">
              <a:latin typeface="Calibri"/>
              <a:ea typeface="Calibri"/>
              <a:cs typeface="Calibri"/>
              <a:sym typeface="Calibri"/>
            </a:endParaRPr>
          </a:p>
        </p:txBody>
      </p:sp>
      <p:sp>
        <p:nvSpPr>
          <p:cNvPr id="66" name="Shape 66"/>
          <p:cNvSpPr txBox="1"/>
          <p:nvPr/>
        </p:nvSpPr>
        <p:spPr>
          <a:xfrm>
            <a:off x="1288050" y="2322025"/>
            <a:ext cx="6983700" cy="683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800">
                <a:solidFill>
                  <a:srgbClr val="454545"/>
                </a:solidFill>
                <a:latin typeface="Calibri"/>
                <a:ea typeface="Calibri"/>
                <a:cs typeface="Calibri"/>
                <a:sym typeface="Calibri"/>
              </a:rPr>
              <a:t>"Our goal is to not just be a photo-sharing app, but to be the way you share your life when you're on the go," Kevin Systrom says</a:t>
            </a:r>
            <a:endParaRPr sz="1800">
              <a:solidFill>
                <a:srgbClr val="454545"/>
              </a:solidFill>
              <a:latin typeface="Calibri"/>
              <a:ea typeface="Calibri"/>
              <a:cs typeface="Calibri"/>
              <a:sym typeface="Calibri"/>
            </a:endParaRPr>
          </a:p>
          <a:p>
            <a:pPr indent="0" lvl="0" marL="0" rtl="0">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Shape 71"/>
          <p:cNvPicPr preferRelativeResize="0"/>
          <p:nvPr/>
        </p:nvPicPr>
        <p:blipFill>
          <a:blip r:embed="rId3">
            <a:alphaModFix/>
          </a:blip>
          <a:stretch>
            <a:fillRect/>
          </a:stretch>
        </p:blipFill>
        <p:spPr>
          <a:xfrm>
            <a:off x="1028650" y="1033288"/>
            <a:ext cx="3076925" cy="3076925"/>
          </a:xfrm>
          <a:prstGeom prst="rect">
            <a:avLst/>
          </a:prstGeom>
          <a:noFill/>
          <a:ln>
            <a:noFill/>
          </a:ln>
        </p:spPr>
      </p:pic>
      <p:sp>
        <p:nvSpPr>
          <p:cNvPr id="72" name="Shape 72"/>
          <p:cNvSpPr txBox="1"/>
          <p:nvPr/>
        </p:nvSpPr>
        <p:spPr>
          <a:xfrm>
            <a:off x="4828050" y="403075"/>
            <a:ext cx="3855600" cy="42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What is it being used for today?</a:t>
            </a:r>
            <a:endParaRPr b="1"/>
          </a:p>
        </p:txBody>
      </p:sp>
      <p:sp>
        <p:nvSpPr>
          <p:cNvPr id="73" name="Shape 73"/>
          <p:cNvSpPr txBox="1"/>
          <p:nvPr/>
        </p:nvSpPr>
        <p:spPr>
          <a:xfrm>
            <a:off x="4828050" y="1112800"/>
            <a:ext cx="3855600" cy="63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Popularity Contest: The more likes the more popular you are.</a:t>
            </a:r>
            <a:endParaRPr/>
          </a:p>
        </p:txBody>
      </p:sp>
      <p:sp>
        <p:nvSpPr>
          <p:cNvPr id="74" name="Shape 74"/>
          <p:cNvSpPr txBox="1"/>
          <p:nvPr/>
        </p:nvSpPr>
        <p:spPr>
          <a:xfrm>
            <a:off x="4828050" y="2106676"/>
            <a:ext cx="3855600" cy="32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You gain more likes if you go to the trendier places. </a:t>
            </a:r>
            <a:endParaRPr/>
          </a:p>
        </p:txBody>
      </p:sp>
      <p:sp>
        <p:nvSpPr>
          <p:cNvPr id="75" name="Shape 75"/>
          <p:cNvSpPr txBox="1"/>
          <p:nvPr/>
        </p:nvSpPr>
        <p:spPr>
          <a:xfrm>
            <a:off x="4889400" y="2934269"/>
            <a:ext cx="3855600" cy="32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Companies create hyper-real experiences with the purpose of taking images as a form of advertisement. </a:t>
            </a:r>
            <a:endParaRPr/>
          </a:p>
        </p:txBody>
      </p:sp>
      <p:cxnSp>
        <p:nvCxnSpPr>
          <p:cNvPr id="76" name="Shape 76"/>
          <p:cNvCxnSpPr>
            <a:stCxn id="73" idx="2"/>
            <a:endCxn id="74" idx="0"/>
          </p:cNvCxnSpPr>
          <p:nvPr/>
        </p:nvCxnSpPr>
        <p:spPr>
          <a:xfrm>
            <a:off x="6755850" y="1743700"/>
            <a:ext cx="0" cy="363000"/>
          </a:xfrm>
          <a:prstGeom prst="straightConnector1">
            <a:avLst/>
          </a:prstGeom>
          <a:noFill/>
          <a:ln cap="flat" cmpd="sng" w="9525">
            <a:solidFill>
              <a:schemeClr val="dk2"/>
            </a:solidFill>
            <a:prstDash val="solid"/>
            <a:round/>
            <a:headEnd len="med" w="med" type="none"/>
            <a:tailEnd len="med" w="med" type="triangle"/>
          </a:ln>
        </p:spPr>
      </p:cxnSp>
      <p:cxnSp>
        <p:nvCxnSpPr>
          <p:cNvPr id="77" name="Shape 77"/>
          <p:cNvCxnSpPr>
            <a:endCxn id="75" idx="0"/>
          </p:cNvCxnSpPr>
          <p:nvPr/>
        </p:nvCxnSpPr>
        <p:spPr>
          <a:xfrm>
            <a:off x="6782100" y="2651969"/>
            <a:ext cx="35100" cy="282300"/>
          </a:xfrm>
          <a:prstGeom prst="straightConnector1">
            <a:avLst/>
          </a:prstGeom>
          <a:noFill/>
          <a:ln cap="flat" cmpd="sng" w="9525">
            <a:solidFill>
              <a:schemeClr val="dk2"/>
            </a:solidFill>
            <a:prstDash val="solid"/>
            <a:round/>
            <a:headEnd len="med" w="med" type="none"/>
            <a:tailEnd len="med" w="med" type="triangle"/>
          </a:ln>
        </p:spPr>
      </p:cxnSp>
      <p:sp>
        <p:nvSpPr>
          <p:cNvPr id="78" name="Shape 78"/>
          <p:cNvSpPr txBox="1"/>
          <p:nvPr/>
        </p:nvSpPr>
        <p:spPr>
          <a:xfrm>
            <a:off x="5388900" y="4012475"/>
            <a:ext cx="2733900" cy="95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People have the need to share, therefore create experiences that they may or may not enjoy. </a:t>
            </a:r>
            <a:endParaRPr/>
          </a:p>
        </p:txBody>
      </p:sp>
      <p:cxnSp>
        <p:nvCxnSpPr>
          <p:cNvPr id="79" name="Shape 79"/>
          <p:cNvCxnSpPr>
            <a:endCxn id="78" idx="0"/>
          </p:cNvCxnSpPr>
          <p:nvPr/>
        </p:nvCxnSpPr>
        <p:spPr>
          <a:xfrm>
            <a:off x="6615750" y="3601775"/>
            <a:ext cx="140100" cy="410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subTitle"/>
          </p:nvPr>
        </p:nvSpPr>
        <p:spPr>
          <a:xfrm>
            <a:off x="337975" y="2565363"/>
            <a:ext cx="8520600" cy="7926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1800" u="sng">
                <a:solidFill>
                  <a:schemeClr val="hlink"/>
                </a:solidFill>
                <a:latin typeface="Calibri"/>
                <a:ea typeface="Calibri"/>
                <a:cs typeface="Calibri"/>
                <a:sym typeface="Calibri"/>
                <a:hlinkClick r:id="rId3"/>
              </a:rPr>
              <a:t>https://www.buzzfeed.com/francineroettger/65-of-the-most-instagrammable-food-spots-in-nyc-307sw?utm_term=.eneqJ8xxR#.qe2LaeQQJ</a:t>
            </a:r>
            <a:endParaRPr sz="1800">
              <a:latin typeface="Calibri"/>
              <a:ea typeface="Calibri"/>
              <a:cs typeface="Calibri"/>
              <a:sym typeface="Calibri"/>
            </a:endParaRPr>
          </a:p>
        </p:txBody>
      </p:sp>
      <p:sp>
        <p:nvSpPr>
          <p:cNvPr id="85" name="Shape 85"/>
          <p:cNvSpPr txBox="1"/>
          <p:nvPr>
            <p:ph idx="1" type="subTitle"/>
          </p:nvPr>
        </p:nvSpPr>
        <p:spPr>
          <a:xfrm>
            <a:off x="337975" y="3537988"/>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Calibri"/>
                <a:ea typeface="Calibri"/>
                <a:cs typeface="Calibri"/>
                <a:sym typeface="Calibri"/>
                <a:hlinkClick r:id="rId4"/>
              </a:rPr>
              <a:t>http://www.thisisinsider.com/how-instagram-has-completely-changed-the-way-we-eat-2017-8</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381808" y="1752250"/>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1800">
                <a:latin typeface="Calibri"/>
                <a:ea typeface="Calibri"/>
                <a:cs typeface="Calibri"/>
                <a:sym typeface="Calibri"/>
              </a:rPr>
              <a:t>A system was created to </a:t>
            </a:r>
            <a:r>
              <a:rPr lang="en" sz="1800">
                <a:latin typeface="Calibri"/>
                <a:ea typeface="Calibri"/>
                <a:cs typeface="Calibri"/>
                <a:sym typeface="Calibri"/>
              </a:rPr>
              <a:t>enable</a:t>
            </a:r>
            <a:r>
              <a:rPr lang="en" sz="1800">
                <a:latin typeface="Calibri"/>
                <a:ea typeface="Calibri"/>
                <a:cs typeface="Calibri"/>
                <a:sym typeface="Calibri"/>
              </a:rPr>
              <a:t> people </a:t>
            </a:r>
            <a:r>
              <a:rPr lang="en" sz="1800">
                <a:latin typeface="Calibri"/>
                <a:ea typeface="Calibri"/>
                <a:cs typeface="Calibri"/>
                <a:sym typeface="Calibri"/>
              </a:rPr>
              <a:t>to share</a:t>
            </a:r>
            <a:r>
              <a:rPr lang="en" sz="1800">
                <a:solidFill>
                  <a:srgbClr val="454545"/>
                </a:solidFill>
                <a:latin typeface="Calibri"/>
                <a:ea typeface="Calibri"/>
                <a:cs typeface="Calibri"/>
                <a:sym typeface="Calibri"/>
              </a:rPr>
              <a:t> their </a:t>
            </a:r>
            <a:r>
              <a:rPr lang="en" sz="1800">
                <a:solidFill>
                  <a:srgbClr val="454545"/>
                </a:solidFill>
                <a:latin typeface="Calibri"/>
                <a:ea typeface="Calibri"/>
                <a:cs typeface="Calibri"/>
                <a:sym typeface="Calibri"/>
              </a:rPr>
              <a:t>unique</a:t>
            </a:r>
            <a:r>
              <a:rPr lang="en" sz="1800">
                <a:solidFill>
                  <a:srgbClr val="454545"/>
                </a:solidFill>
                <a:latin typeface="Calibri"/>
                <a:ea typeface="Calibri"/>
                <a:cs typeface="Calibri"/>
                <a:sym typeface="Calibri"/>
              </a:rPr>
              <a:t> experiences but today people have the need to constantly share what they are doing so they create experiences that they may or may not even like. These experiences are also being manufactured based on trends and popular cultures and the point of having </a:t>
            </a:r>
            <a:r>
              <a:rPr lang="en" sz="1800">
                <a:solidFill>
                  <a:srgbClr val="454545"/>
                </a:solidFill>
                <a:latin typeface="Calibri"/>
                <a:ea typeface="Calibri"/>
                <a:cs typeface="Calibri"/>
                <a:sym typeface="Calibri"/>
              </a:rPr>
              <a:t>unique</a:t>
            </a:r>
            <a:r>
              <a:rPr lang="en" sz="1800">
                <a:solidFill>
                  <a:srgbClr val="454545"/>
                </a:solidFill>
                <a:latin typeface="Calibri"/>
                <a:ea typeface="Calibri"/>
                <a:cs typeface="Calibri"/>
                <a:sym typeface="Calibri"/>
              </a:rPr>
              <a:t> experiences has disappeared. Everyone is sharing the same experiences. </a:t>
            </a:r>
            <a:endParaRPr sz="1800">
              <a:solidFill>
                <a:srgbClr val="454545"/>
              </a:solidFill>
              <a:latin typeface="Calibri"/>
              <a:ea typeface="Calibri"/>
              <a:cs typeface="Calibri"/>
              <a:sym typeface="Calibri"/>
            </a:endParaRPr>
          </a:p>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