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9"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687562-E632-49E1-A103-214A5407C536}" v="67" dt="2022-09-02T09:18:12.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101D-8013-76F5-7033-742DBA1F0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201E0-7563-2B50-D79B-C9C68DBCA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39C0F0-D1DF-F61C-8821-153FB7B931EF}"/>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9490E71E-3252-79D4-C962-EF37AFD9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1DB52-272E-8596-55E3-4A534F01CF6B}"/>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77910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5E8-D617-54B1-4471-80E3BB3AE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ADD7F-11B4-209B-B246-BF669FC0F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1AE89-F4B3-E4E7-5153-7D8A5D64499A}"/>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A362783D-35AB-270E-17FE-C6B88C9AA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30E5C-33F3-B22C-D39D-8BDCD2E09708}"/>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395253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882EB-7520-6719-956B-B044C9C4F7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FA45C-45EF-9E4E-1411-8576AFE6E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E9E95-56E7-2531-8C85-5E01D8AB077F}"/>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82C032FB-34BA-AF3B-FC66-18A45E0A5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78F1-EC7B-7DE7-E892-E75FBA29E8EF}"/>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95511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6F67-01EE-6BE3-7467-5BADEF8D7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01752F-EB14-E934-4003-D60E3286B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08BDC-F066-011E-B0E5-6ED1BDB15CA3}"/>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CAE1FB2B-13A2-7A48-3805-44F570E9A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01347-5E3E-62EA-BDFA-971D27AF7BD7}"/>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138328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83DA-A316-17E0-4CDE-7AD31A05C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77B8FB-3D27-4A24-C17B-064EAFC9D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A78D3-350A-E60A-4586-79A143856473}"/>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3BFE0882-9BD5-48ED-2429-26D2FBA5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82235-A21B-F9DE-6B38-73ACD5DE9F33}"/>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24800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1B7B-C790-5B16-EF86-F5CA890AE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2C16D-77A1-CF76-C29C-A3F74AB92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3E97D-1EC4-1857-8CA2-A72F744B9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A9E477-BDB4-30AE-BB5C-2FF16B680D91}"/>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6" name="Footer Placeholder 5">
            <a:extLst>
              <a:ext uri="{FF2B5EF4-FFF2-40B4-BE49-F238E27FC236}">
                <a16:creationId xmlns:a16="http://schemas.microsoft.com/office/drawing/2014/main" id="{61C8DCA8-5EA1-4C62-E608-E64070694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A25EC-7F98-2391-6A22-EEC5194955DA}"/>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39602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A6CF-F101-F421-7DE7-7F620E6052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35CEC7-29F9-FCDC-BADF-00562BD45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733B0-18F9-552B-EBC5-82D6335E9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76377-F94E-0E47-4B96-58ABF6DEB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BED204-8876-AE2E-8E18-0938F684BB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6BE88-AA0F-8673-5895-DE8F0E9C9F40}"/>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8" name="Footer Placeholder 7">
            <a:extLst>
              <a:ext uri="{FF2B5EF4-FFF2-40B4-BE49-F238E27FC236}">
                <a16:creationId xmlns:a16="http://schemas.microsoft.com/office/drawing/2014/main" id="{3CEECC98-7F3E-64D4-B206-82451035E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5D65C-5710-4539-F9CA-4F6A368CE612}"/>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76655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CA10-95D3-1C42-FE82-180E653C65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1CC81-71F4-0D3A-320A-D99D6960E69B}"/>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4" name="Footer Placeholder 3">
            <a:extLst>
              <a:ext uri="{FF2B5EF4-FFF2-40B4-BE49-F238E27FC236}">
                <a16:creationId xmlns:a16="http://schemas.microsoft.com/office/drawing/2014/main" id="{96F0DC36-378F-C727-B393-5EB73CE0E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AB910A-8A8C-F8F1-1BA0-177A55066336}"/>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342088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071E0-291A-EC56-D10E-F3B1E1FF05D5}"/>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3" name="Footer Placeholder 2">
            <a:extLst>
              <a:ext uri="{FF2B5EF4-FFF2-40B4-BE49-F238E27FC236}">
                <a16:creationId xmlns:a16="http://schemas.microsoft.com/office/drawing/2014/main" id="{BCF2B873-80F2-EE92-923B-409E3764DF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98A7A4-300E-BA50-7520-96D5FA730D32}"/>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206890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AFF4-A01A-1746-05E1-2271BB532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995BEB-BB7B-A3D5-CA20-8B3281C11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9B240A-CA10-6727-AC6D-89945547A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AE407-7214-8474-368B-39EEAA3B6222}"/>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6" name="Footer Placeholder 5">
            <a:extLst>
              <a:ext uri="{FF2B5EF4-FFF2-40B4-BE49-F238E27FC236}">
                <a16:creationId xmlns:a16="http://schemas.microsoft.com/office/drawing/2014/main" id="{7A5255AA-9272-F0CB-DD96-120FE040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15216-2EBD-0CEA-93AC-327BA2B85832}"/>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372080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41B2-4C0B-E5A9-207F-6065CFC34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D8D21F-649D-0486-CEE0-D08A6D7B6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65023B-EF22-93D4-1B8B-0BEE7677C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FDFE8-2744-DC73-B321-7A77461F2247}"/>
              </a:ext>
            </a:extLst>
          </p:cNvPr>
          <p:cNvSpPr>
            <a:spLocks noGrp="1"/>
          </p:cNvSpPr>
          <p:nvPr>
            <p:ph type="dt" sz="half" idx="10"/>
          </p:nvPr>
        </p:nvSpPr>
        <p:spPr/>
        <p:txBody>
          <a:bodyPr/>
          <a:lstStyle/>
          <a:p>
            <a:fld id="{6F415CAF-520D-406E-BC5D-8397CC98F7D4}" type="datetimeFigureOut">
              <a:rPr lang="en-US" smtClean="0"/>
              <a:t>9/2/2022</a:t>
            </a:fld>
            <a:endParaRPr lang="en-US"/>
          </a:p>
        </p:txBody>
      </p:sp>
      <p:sp>
        <p:nvSpPr>
          <p:cNvPr id="6" name="Footer Placeholder 5">
            <a:extLst>
              <a:ext uri="{FF2B5EF4-FFF2-40B4-BE49-F238E27FC236}">
                <a16:creationId xmlns:a16="http://schemas.microsoft.com/office/drawing/2014/main" id="{39032A0E-3990-0E48-07E7-2816BDD3E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86BC2-C24F-1168-BFC1-3BFB8F3DFBB1}"/>
              </a:ext>
            </a:extLst>
          </p:cNvPr>
          <p:cNvSpPr>
            <a:spLocks noGrp="1"/>
          </p:cNvSpPr>
          <p:nvPr>
            <p:ph type="sldNum" sz="quarter" idx="12"/>
          </p:nvPr>
        </p:nvSpPr>
        <p:spPr/>
        <p:txBody>
          <a:bodyPr/>
          <a:lstStyle/>
          <a:p>
            <a:fld id="{2239F630-792D-45BC-A983-CE66FCBDF2D8}" type="slidenum">
              <a:rPr lang="en-US" smtClean="0"/>
              <a:t>‹#›</a:t>
            </a:fld>
            <a:endParaRPr lang="en-US"/>
          </a:p>
        </p:txBody>
      </p:sp>
    </p:spTree>
    <p:extLst>
      <p:ext uri="{BB962C8B-B14F-4D97-AF65-F5344CB8AC3E}">
        <p14:creationId xmlns:p14="http://schemas.microsoft.com/office/powerpoint/2010/main" val="64877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957BA-EDBF-A248-C67D-365018A3B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CD3E2-D224-7988-941D-44F380ADB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456BB-D371-D650-302B-9A9E581FBB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5CAF-520D-406E-BC5D-8397CC98F7D4}" type="datetimeFigureOut">
              <a:rPr lang="en-US" smtClean="0"/>
              <a:t>9/2/2022</a:t>
            </a:fld>
            <a:endParaRPr lang="en-US"/>
          </a:p>
        </p:txBody>
      </p:sp>
      <p:sp>
        <p:nvSpPr>
          <p:cNvPr id="5" name="Footer Placeholder 4">
            <a:extLst>
              <a:ext uri="{FF2B5EF4-FFF2-40B4-BE49-F238E27FC236}">
                <a16:creationId xmlns:a16="http://schemas.microsoft.com/office/drawing/2014/main" id="{4C74083A-597E-E8C0-FA84-8BEC1A27B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2533EE-BA53-8047-5E73-15871A194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9F630-792D-45BC-A983-CE66FCBDF2D8}" type="slidenum">
              <a:rPr lang="en-US" smtClean="0"/>
              <a:t>‹#›</a:t>
            </a:fld>
            <a:endParaRPr lang="en-US"/>
          </a:p>
        </p:txBody>
      </p:sp>
    </p:spTree>
    <p:extLst>
      <p:ext uri="{BB962C8B-B14F-4D97-AF65-F5344CB8AC3E}">
        <p14:creationId xmlns:p14="http://schemas.microsoft.com/office/powerpoint/2010/main" val="355900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398D57-1B74-F4E1-1314-22CFC3D85709}"/>
              </a:ext>
            </a:extLst>
          </p:cNvPr>
          <p:cNvSpPr>
            <a:spLocks noGrp="1"/>
          </p:cNvSpPr>
          <p:nvPr>
            <p:ph type="ctrTitle"/>
          </p:nvPr>
        </p:nvSpPr>
        <p:spPr>
          <a:xfrm>
            <a:off x="102636" y="433046"/>
            <a:ext cx="11933854" cy="4722943"/>
          </a:xfrm>
        </p:spPr>
        <p:txBody>
          <a:bodyPr>
            <a:normAutofit fontScale="90000"/>
          </a:bodyPr>
          <a:lstStyle/>
          <a:p>
            <a:r>
              <a:rPr lang="en-US" dirty="0"/>
              <a:t>Multi Attentional Neural Factorization Machines: A State of Art Model for Click Through Rate Prediction</a:t>
            </a:r>
            <a:br>
              <a:rPr lang="en-US" dirty="0"/>
            </a:br>
            <a:r>
              <a:rPr lang="en-US" dirty="0"/>
              <a:t> </a:t>
            </a:r>
            <a:br>
              <a:rPr lang="en-US" dirty="0"/>
            </a:br>
            <a:r>
              <a:rPr lang="en-US" dirty="0"/>
              <a:t>By</a:t>
            </a:r>
            <a:br>
              <a:rPr lang="en-US" dirty="0"/>
            </a:br>
            <a:r>
              <a:rPr lang="en-US" dirty="0"/>
              <a:t> Batuhan Ozgur Basal</a:t>
            </a:r>
          </a:p>
        </p:txBody>
      </p:sp>
    </p:spTree>
    <p:extLst>
      <p:ext uri="{BB962C8B-B14F-4D97-AF65-F5344CB8AC3E}">
        <p14:creationId xmlns:p14="http://schemas.microsoft.com/office/powerpoint/2010/main" val="299662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66ED8-DD77-EAE9-7A57-3189C3E24AE3}"/>
              </a:ext>
            </a:extLst>
          </p:cNvPr>
          <p:cNvSpPr txBox="1"/>
          <p:nvPr/>
        </p:nvSpPr>
        <p:spPr>
          <a:xfrm>
            <a:off x="709127" y="634482"/>
            <a:ext cx="5701004" cy="461665"/>
          </a:xfrm>
          <a:prstGeom prst="rect">
            <a:avLst/>
          </a:prstGeom>
          <a:noFill/>
        </p:spPr>
        <p:txBody>
          <a:bodyPr wrap="square" rtlCol="0">
            <a:spAutoFit/>
          </a:bodyPr>
          <a:lstStyle/>
          <a:p>
            <a:r>
              <a:rPr lang="en-US" sz="2400" dirty="0"/>
              <a:t>2.3) Element-wise Factorization Machines</a:t>
            </a:r>
          </a:p>
        </p:txBody>
      </p:sp>
      <p:pic>
        <p:nvPicPr>
          <p:cNvPr id="4" name="Picture 3">
            <a:extLst>
              <a:ext uri="{FF2B5EF4-FFF2-40B4-BE49-F238E27FC236}">
                <a16:creationId xmlns:a16="http://schemas.microsoft.com/office/drawing/2014/main" id="{9DCBEE48-873B-8F76-589B-21603C6FF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7" y="1600240"/>
            <a:ext cx="5806943" cy="617273"/>
          </a:xfrm>
          <a:prstGeom prst="rect">
            <a:avLst/>
          </a:prstGeom>
        </p:spPr>
      </p:pic>
      <p:pic>
        <p:nvPicPr>
          <p:cNvPr id="6" name="Picture 5" descr="A picture containing text, antenna&#10;&#10;Description automatically generated">
            <a:extLst>
              <a:ext uri="{FF2B5EF4-FFF2-40B4-BE49-F238E27FC236}">
                <a16:creationId xmlns:a16="http://schemas.microsoft.com/office/drawing/2014/main" id="{D0FD4A9C-783F-DDA7-949E-6F3E409D0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27" y="2485402"/>
            <a:ext cx="3791436" cy="990794"/>
          </a:xfrm>
          <a:prstGeom prst="rect">
            <a:avLst/>
          </a:prstGeom>
        </p:spPr>
      </p:pic>
      <p:pic>
        <p:nvPicPr>
          <p:cNvPr id="8" name="Picture 7" descr="Text&#10;&#10;Description automatically generated">
            <a:extLst>
              <a:ext uri="{FF2B5EF4-FFF2-40B4-BE49-F238E27FC236}">
                <a16:creationId xmlns:a16="http://schemas.microsoft.com/office/drawing/2014/main" id="{CBFE1A70-DE33-3099-3751-5E013985E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27" y="4145252"/>
            <a:ext cx="3791436" cy="858833"/>
          </a:xfrm>
          <a:prstGeom prst="rect">
            <a:avLst/>
          </a:prstGeom>
        </p:spPr>
      </p:pic>
      <p:pic>
        <p:nvPicPr>
          <p:cNvPr id="10" name="Picture 9" descr="Text&#10;&#10;Description automatically generated">
            <a:extLst>
              <a:ext uri="{FF2B5EF4-FFF2-40B4-BE49-F238E27FC236}">
                <a16:creationId xmlns:a16="http://schemas.microsoft.com/office/drawing/2014/main" id="{89BA64E6-4FB4-8589-6277-E34B2789F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127" y="5403844"/>
            <a:ext cx="5002705" cy="919057"/>
          </a:xfrm>
          <a:prstGeom prst="rect">
            <a:avLst/>
          </a:prstGeom>
        </p:spPr>
      </p:pic>
      <p:sp>
        <p:nvSpPr>
          <p:cNvPr id="11" name="TextBox 10">
            <a:extLst>
              <a:ext uri="{FF2B5EF4-FFF2-40B4-BE49-F238E27FC236}">
                <a16:creationId xmlns:a16="http://schemas.microsoft.com/office/drawing/2014/main" id="{F065E534-76A3-E8F1-2DE1-3AE76F7AB16E}"/>
              </a:ext>
            </a:extLst>
          </p:cNvPr>
          <p:cNvSpPr txBox="1"/>
          <p:nvPr/>
        </p:nvSpPr>
        <p:spPr>
          <a:xfrm>
            <a:off x="345233" y="1600240"/>
            <a:ext cx="372218"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F9A5E1BA-4DBC-02A8-DC51-DD1621F714F7}"/>
              </a:ext>
            </a:extLst>
          </p:cNvPr>
          <p:cNvSpPr txBox="1"/>
          <p:nvPr/>
        </p:nvSpPr>
        <p:spPr>
          <a:xfrm>
            <a:off x="336909" y="2721606"/>
            <a:ext cx="372218" cy="369332"/>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617ECD6D-DCA0-F13F-2971-A51D716A7CA1}"/>
              </a:ext>
            </a:extLst>
          </p:cNvPr>
          <p:cNvSpPr txBox="1"/>
          <p:nvPr/>
        </p:nvSpPr>
        <p:spPr>
          <a:xfrm>
            <a:off x="336909" y="4205336"/>
            <a:ext cx="372218" cy="369332"/>
          </a:xfrm>
          <a:prstGeom prst="rect">
            <a:avLst/>
          </a:prstGeom>
          <a:noFill/>
        </p:spPr>
        <p:txBody>
          <a:bodyPr wrap="none" rtlCol="0">
            <a:spAutoFit/>
          </a:bodyPr>
          <a:lstStyle/>
          <a:p>
            <a:r>
              <a:rPr lang="en-US" dirty="0"/>
              <a:t>3)</a:t>
            </a:r>
          </a:p>
        </p:txBody>
      </p:sp>
      <p:sp>
        <p:nvSpPr>
          <p:cNvPr id="14" name="TextBox 13">
            <a:extLst>
              <a:ext uri="{FF2B5EF4-FFF2-40B4-BE49-F238E27FC236}">
                <a16:creationId xmlns:a16="http://schemas.microsoft.com/office/drawing/2014/main" id="{AADF1A77-B571-5356-497C-1D92258F7E57}"/>
              </a:ext>
            </a:extLst>
          </p:cNvPr>
          <p:cNvSpPr txBox="1"/>
          <p:nvPr/>
        </p:nvSpPr>
        <p:spPr>
          <a:xfrm>
            <a:off x="336909" y="5704112"/>
            <a:ext cx="372218"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58315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6EC8F-656C-1C93-797D-3DC20AB062B1}"/>
              </a:ext>
            </a:extLst>
          </p:cNvPr>
          <p:cNvSpPr txBox="1"/>
          <p:nvPr/>
        </p:nvSpPr>
        <p:spPr>
          <a:xfrm>
            <a:off x="653143" y="615821"/>
            <a:ext cx="5103845" cy="461665"/>
          </a:xfrm>
          <a:prstGeom prst="rect">
            <a:avLst/>
          </a:prstGeom>
          <a:noFill/>
        </p:spPr>
        <p:txBody>
          <a:bodyPr wrap="square" rtlCol="0">
            <a:spAutoFit/>
          </a:bodyPr>
          <a:lstStyle/>
          <a:p>
            <a:r>
              <a:rPr lang="en-US" sz="2400" dirty="0"/>
              <a:t>2.4) Multi Layer Perceptron</a:t>
            </a:r>
          </a:p>
        </p:txBody>
      </p:sp>
      <p:pic>
        <p:nvPicPr>
          <p:cNvPr id="4" name="Picture 3" descr="Chart&#10;&#10;Description automatically generated with low confidence">
            <a:extLst>
              <a:ext uri="{FF2B5EF4-FFF2-40B4-BE49-F238E27FC236}">
                <a16:creationId xmlns:a16="http://schemas.microsoft.com/office/drawing/2014/main" id="{2C7333E8-5F77-D173-DEC0-7AAD13B2D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1727951"/>
            <a:ext cx="4184671" cy="710858"/>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15F284DD-DCCA-A481-81CB-3D2498D5F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3" y="2835578"/>
            <a:ext cx="3972020" cy="1022333"/>
          </a:xfrm>
          <a:prstGeom prst="rect">
            <a:avLst/>
          </a:prstGeom>
        </p:spPr>
      </p:pic>
      <p:pic>
        <p:nvPicPr>
          <p:cNvPr id="8" name="Picture 7">
            <a:extLst>
              <a:ext uri="{FF2B5EF4-FFF2-40B4-BE49-F238E27FC236}">
                <a16:creationId xmlns:a16="http://schemas.microsoft.com/office/drawing/2014/main" id="{B9295955-7BFA-41C2-3AF3-AAAD3E527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3" y="4711184"/>
            <a:ext cx="3756479" cy="1022332"/>
          </a:xfrm>
          <a:prstGeom prst="rect">
            <a:avLst/>
          </a:prstGeom>
        </p:spPr>
      </p:pic>
      <p:sp>
        <p:nvSpPr>
          <p:cNvPr id="9" name="TextBox 8">
            <a:extLst>
              <a:ext uri="{FF2B5EF4-FFF2-40B4-BE49-F238E27FC236}">
                <a16:creationId xmlns:a16="http://schemas.microsoft.com/office/drawing/2014/main" id="{27C40B77-5ACA-2306-A10D-E11C252CE39B}"/>
              </a:ext>
            </a:extLst>
          </p:cNvPr>
          <p:cNvSpPr txBox="1"/>
          <p:nvPr/>
        </p:nvSpPr>
        <p:spPr>
          <a:xfrm>
            <a:off x="280925" y="1730844"/>
            <a:ext cx="372218"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B997F28F-39A1-9255-0902-E556825AC56F}"/>
              </a:ext>
            </a:extLst>
          </p:cNvPr>
          <p:cNvSpPr txBox="1"/>
          <p:nvPr/>
        </p:nvSpPr>
        <p:spPr>
          <a:xfrm>
            <a:off x="280925" y="3162078"/>
            <a:ext cx="372218"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0C2755CF-EF60-A00D-DFE3-9C3247A30C60}"/>
              </a:ext>
            </a:extLst>
          </p:cNvPr>
          <p:cNvSpPr txBox="1"/>
          <p:nvPr/>
        </p:nvSpPr>
        <p:spPr>
          <a:xfrm>
            <a:off x="280925" y="5037684"/>
            <a:ext cx="372218" cy="369332"/>
          </a:xfrm>
          <a:prstGeom prst="rect">
            <a:avLst/>
          </a:prstGeom>
          <a:noFill/>
        </p:spPr>
        <p:txBody>
          <a:bodyPr wrap="none" rtlCol="0">
            <a:spAutoFit/>
          </a:bodyPr>
          <a:lstStyle/>
          <a:p>
            <a:r>
              <a:rPr lang="en-US" dirty="0"/>
              <a:t>3)</a:t>
            </a:r>
          </a:p>
        </p:txBody>
      </p:sp>
      <p:pic>
        <p:nvPicPr>
          <p:cNvPr id="13" name="Picture 12" descr="Diagram&#10;&#10;Description automatically generated">
            <a:extLst>
              <a:ext uri="{FF2B5EF4-FFF2-40B4-BE49-F238E27FC236}">
                <a16:creationId xmlns:a16="http://schemas.microsoft.com/office/drawing/2014/main" id="{A15F68EA-F7CA-2D14-C622-89430196F2F0}"/>
              </a:ext>
            </a:extLst>
          </p:cNvPr>
          <p:cNvPicPr>
            <a:picLocks noChangeAspect="1"/>
          </p:cNvPicPr>
          <p:nvPr/>
        </p:nvPicPr>
        <p:blipFill rotWithShape="1">
          <a:blip r:embed="rId5">
            <a:extLst>
              <a:ext uri="{28A0092B-C50C-407E-A947-70E740481C1C}">
                <a14:useLocalDpi xmlns:a14="http://schemas.microsoft.com/office/drawing/2010/main" val="0"/>
              </a:ext>
            </a:extLst>
          </a:blip>
          <a:srcRect l="59450" t="25781" r="4424" b="34431"/>
          <a:stretch/>
        </p:blipFill>
        <p:spPr>
          <a:xfrm>
            <a:off x="5354572" y="1727951"/>
            <a:ext cx="5149005" cy="3997538"/>
          </a:xfrm>
          <a:prstGeom prst="rect">
            <a:avLst/>
          </a:prstGeom>
        </p:spPr>
      </p:pic>
    </p:spTree>
    <p:extLst>
      <p:ext uri="{BB962C8B-B14F-4D97-AF65-F5344CB8AC3E}">
        <p14:creationId xmlns:p14="http://schemas.microsoft.com/office/powerpoint/2010/main" val="39335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0ECAA-5646-4685-E4A5-1058F22AB4F3}"/>
              </a:ext>
            </a:extLst>
          </p:cNvPr>
          <p:cNvSpPr txBox="1"/>
          <p:nvPr/>
        </p:nvSpPr>
        <p:spPr>
          <a:xfrm>
            <a:off x="774441" y="457200"/>
            <a:ext cx="7212563" cy="587148"/>
          </a:xfrm>
          <a:prstGeom prst="rect">
            <a:avLst/>
          </a:prstGeom>
          <a:noFill/>
        </p:spPr>
        <p:txBody>
          <a:bodyPr wrap="square" rtlCol="0">
            <a:spAutoFit/>
          </a:bodyPr>
          <a:lstStyle/>
          <a:p>
            <a:pPr marL="0" marR="0">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Concatenating Layer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Logo&#10;&#10;Description automatically generated with medium confidence">
            <a:extLst>
              <a:ext uri="{FF2B5EF4-FFF2-40B4-BE49-F238E27FC236}">
                <a16:creationId xmlns:a16="http://schemas.microsoft.com/office/drawing/2014/main" id="{FC02EC62-6776-A6CE-4AB4-CF0C9103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1" y="1681254"/>
            <a:ext cx="5321559" cy="1017357"/>
          </a:xfrm>
          <a:prstGeom prst="rect">
            <a:avLst/>
          </a:prstGeom>
        </p:spPr>
      </p:pic>
      <p:pic>
        <p:nvPicPr>
          <p:cNvPr id="6" name="Picture 5" descr="Shape&#10;&#10;Description automatically generated with medium confidence">
            <a:extLst>
              <a:ext uri="{FF2B5EF4-FFF2-40B4-BE49-F238E27FC236}">
                <a16:creationId xmlns:a16="http://schemas.microsoft.com/office/drawing/2014/main" id="{BBC3084C-7711-8E5C-DDE9-73F599EAC963}"/>
              </a:ext>
            </a:extLst>
          </p:cNvPr>
          <p:cNvPicPr>
            <a:picLocks noChangeAspect="1"/>
          </p:cNvPicPr>
          <p:nvPr/>
        </p:nvPicPr>
        <p:blipFill rotWithShape="1">
          <a:blip r:embed="rId3">
            <a:extLst>
              <a:ext uri="{28A0092B-C50C-407E-A947-70E740481C1C}">
                <a14:useLocalDpi xmlns:a14="http://schemas.microsoft.com/office/drawing/2010/main" val="0"/>
              </a:ext>
            </a:extLst>
          </a:blip>
          <a:srcRect r="32147"/>
          <a:stretch/>
        </p:blipFill>
        <p:spPr>
          <a:xfrm>
            <a:off x="774441" y="2888986"/>
            <a:ext cx="1921134" cy="540014"/>
          </a:xfrm>
          <a:prstGeom prst="rect">
            <a:avLst/>
          </a:prstGeom>
        </p:spPr>
      </p:pic>
      <p:pic>
        <p:nvPicPr>
          <p:cNvPr id="8" name="Picture 7" descr="Diagram&#10;&#10;Description automatically generated">
            <a:extLst>
              <a:ext uri="{FF2B5EF4-FFF2-40B4-BE49-F238E27FC236}">
                <a16:creationId xmlns:a16="http://schemas.microsoft.com/office/drawing/2014/main" id="{5870D087-8BBF-E318-2DBD-8C9F393AC40F}"/>
              </a:ext>
            </a:extLst>
          </p:cNvPr>
          <p:cNvPicPr>
            <a:picLocks noChangeAspect="1"/>
          </p:cNvPicPr>
          <p:nvPr/>
        </p:nvPicPr>
        <p:blipFill rotWithShape="1">
          <a:blip r:embed="rId4">
            <a:extLst>
              <a:ext uri="{28A0092B-C50C-407E-A947-70E740481C1C}">
                <a14:useLocalDpi xmlns:a14="http://schemas.microsoft.com/office/drawing/2010/main" val="0"/>
              </a:ext>
            </a:extLst>
          </a:blip>
          <a:srcRect b="76903"/>
          <a:stretch/>
        </p:blipFill>
        <p:spPr>
          <a:xfrm>
            <a:off x="448116" y="4009825"/>
            <a:ext cx="10368381" cy="1688021"/>
          </a:xfrm>
          <a:prstGeom prst="rect">
            <a:avLst/>
          </a:prstGeom>
        </p:spPr>
      </p:pic>
    </p:spTree>
    <p:extLst>
      <p:ext uri="{BB962C8B-B14F-4D97-AF65-F5344CB8AC3E}">
        <p14:creationId xmlns:p14="http://schemas.microsoft.com/office/powerpoint/2010/main" val="413616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8DD87B-7715-63E0-0CF6-F8FAE90F83DA}"/>
              </a:ext>
            </a:extLst>
          </p:cNvPr>
          <p:cNvGraphicFramePr>
            <a:graphicFrameLocks noGrp="1"/>
          </p:cNvGraphicFramePr>
          <p:nvPr>
            <p:extLst>
              <p:ext uri="{D42A27DB-BD31-4B8C-83A1-F6EECF244321}">
                <p14:modId xmlns:p14="http://schemas.microsoft.com/office/powerpoint/2010/main" val="1545918431"/>
              </p:ext>
            </p:extLst>
          </p:nvPr>
        </p:nvGraphicFramePr>
        <p:xfrm>
          <a:off x="2047873" y="879411"/>
          <a:ext cx="8096250" cy="5429247"/>
        </p:xfrm>
        <a:graphic>
          <a:graphicData uri="http://schemas.openxmlformats.org/drawingml/2006/table">
            <a:tbl>
              <a:tblPr firstRow="1" firstCol="1" bandRow="1">
                <a:tableStyleId>{5C22544A-7EE6-4342-B048-85BDC9FD1C3A}</a:tableStyleId>
              </a:tblPr>
              <a:tblGrid>
                <a:gridCol w="2129975">
                  <a:extLst>
                    <a:ext uri="{9D8B030D-6E8A-4147-A177-3AD203B41FA5}">
                      <a16:colId xmlns:a16="http://schemas.microsoft.com/office/drawing/2014/main" val="977846021"/>
                    </a:ext>
                  </a:extLst>
                </a:gridCol>
                <a:gridCol w="1608152">
                  <a:extLst>
                    <a:ext uri="{9D8B030D-6E8A-4147-A177-3AD203B41FA5}">
                      <a16:colId xmlns:a16="http://schemas.microsoft.com/office/drawing/2014/main" val="2792662308"/>
                    </a:ext>
                  </a:extLst>
                </a:gridCol>
                <a:gridCol w="1608152">
                  <a:extLst>
                    <a:ext uri="{9D8B030D-6E8A-4147-A177-3AD203B41FA5}">
                      <a16:colId xmlns:a16="http://schemas.microsoft.com/office/drawing/2014/main" val="4066403721"/>
                    </a:ext>
                  </a:extLst>
                </a:gridCol>
                <a:gridCol w="1374452">
                  <a:extLst>
                    <a:ext uri="{9D8B030D-6E8A-4147-A177-3AD203B41FA5}">
                      <a16:colId xmlns:a16="http://schemas.microsoft.com/office/drawing/2014/main" val="2838631398"/>
                    </a:ext>
                  </a:extLst>
                </a:gridCol>
                <a:gridCol w="1375519">
                  <a:extLst>
                    <a:ext uri="{9D8B030D-6E8A-4147-A177-3AD203B41FA5}">
                      <a16:colId xmlns:a16="http://schemas.microsoft.com/office/drawing/2014/main" val="612351275"/>
                    </a:ext>
                  </a:extLst>
                </a:gridCol>
              </a:tblGrid>
              <a:tr h="413244">
                <a:tc>
                  <a:txBody>
                    <a:bodyPr/>
                    <a:lstStyle/>
                    <a:p>
                      <a:pPr marL="0" marR="0" indent="457200">
                        <a:lnSpc>
                          <a:spcPct val="150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100">
                          <a:effectLst/>
                        </a:rPr>
                        <a:t>Criteo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dirty="0" err="1">
                          <a:effectLst/>
                        </a:rPr>
                        <a:t>Avazu</a:t>
                      </a:r>
                      <a:r>
                        <a:rPr lang="en-US" sz="1100" dirty="0">
                          <a:effectLst/>
                        </a:rPr>
                        <a:t>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6296717"/>
                  </a:ext>
                </a:extLst>
              </a:tr>
              <a:tr h="413244">
                <a:tc>
                  <a:txBody>
                    <a:bodyPr/>
                    <a:lstStyle/>
                    <a:p>
                      <a:pPr marL="0" marR="0">
                        <a:lnSpc>
                          <a:spcPct val="150000"/>
                        </a:lnSpc>
                        <a:spcBef>
                          <a:spcPts val="0"/>
                        </a:spcBef>
                        <a:spcAft>
                          <a:spcPts val="0"/>
                        </a:spcAft>
                      </a:pPr>
                      <a:r>
                        <a:rPr lang="en-US" sz="1100" b="1" dirty="0">
                          <a:effectLst/>
                        </a:rPr>
                        <a:t>Model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b="1" dirty="0">
                          <a:effectLst/>
                        </a:rPr>
                        <a:t>AUC</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b="1" dirty="0" err="1">
                          <a:effectLst/>
                        </a:rPr>
                        <a:t>Logloss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a:effectLst/>
                        </a:rPr>
                        <a:t>AUC</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err="1">
                          <a:effectLst/>
                        </a:rPr>
                        <a:t>Logloss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336362"/>
                  </a:ext>
                </a:extLst>
              </a:tr>
              <a:tr h="424659">
                <a:tc>
                  <a:txBody>
                    <a:bodyPr/>
                    <a:lstStyle/>
                    <a:p>
                      <a:pPr marL="0" marR="0">
                        <a:lnSpc>
                          <a:spcPct val="150000"/>
                        </a:lnSpc>
                        <a:spcBef>
                          <a:spcPts val="0"/>
                        </a:spcBef>
                        <a:spcAft>
                          <a:spcPts val="0"/>
                        </a:spcAft>
                      </a:pPr>
                      <a:r>
                        <a:rPr lang="en-US" sz="1100" dirty="0">
                          <a:effectLst/>
                        </a:rPr>
                        <a:t>LR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0.4748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0.7414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0.3954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0097580"/>
                  </a:ext>
                </a:extLst>
              </a:tr>
              <a:tr h="413244">
                <a:tc>
                  <a:txBody>
                    <a:bodyPr/>
                    <a:lstStyle/>
                    <a:p>
                      <a:pPr marL="0" marR="0">
                        <a:lnSpc>
                          <a:spcPct val="150000"/>
                        </a:lnSpc>
                        <a:spcBef>
                          <a:spcPts val="0"/>
                        </a:spcBef>
                        <a:spcAft>
                          <a:spcPts val="0"/>
                        </a:spcAft>
                      </a:pPr>
                      <a:r>
                        <a:rPr lang="en-US" sz="1100">
                          <a:effectLst/>
                        </a:rPr>
                        <a:t>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0.7532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0.3894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486222"/>
                  </a:ext>
                </a:extLst>
              </a:tr>
              <a:tr h="424659">
                <a:tc>
                  <a:txBody>
                    <a:bodyPr/>
                    <a:lstStyle/>
                    <a:p>
                      <a:pPr marL="0" marR="0">
                        <a:lnSpc>
                          <a:spcPct val="150000"/>
                        </a:lnSpc>
                        <a:spcBef>
                          <a:spcPts val="0"/>
                        </a:spcBef>
                        <a:spcAft>
                          <a:spcPts val="0"/>
                        </a:spcAft>
                      </a:pPr>
                      <a:r>
                        <a:rPr lang="en-US" sz="1100">
                          <a:effectLst/>
                        </a:rPr>
                        <a:t>IFM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795059"/>
                  </a:ext>
                </a:extLst>
              </a:tr>
              <a:tr h="413244">
                <a:tc>
                  <a:txBody>
                    <a:bodyPr/>
                    <a:lstStyle/>
                    <a:p>
                      <a:pPr marL="0" marR="0">
                        <a:lnSpc>
                          <a:spcPct val="150000"/>
                        </a:lnSpc>
                        <a:spcBef>
                          <a:spcPts val="0"/>
                        </a:spcBef>
                        <a:spcAft>
                          <a:spcPts val="0"/>
                        </a:spcAft>
                      </a:pPr>
                      <a:r>
                        <a:rPr lang="en-US" sz="1100">
                          <a:effectLst/>
                        </a:rPr>
                        <a:t>NFM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0.7891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0.3907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7414014"/>
                  </a:ext>
                </a:extLst>
              </a:tr>
              <a:tr h="424659">
                <a:tc>
                  <a:txBody>
                    <a:bodyPr/>
                    <a:lstStyle/>
                    <a:p>
                      <a:pPr marL="0" marR="0">
                        <a:lnSpc>
                          <a:spcPct val="150000"/>
                        </a:lnSpc>
                        <a:spcBef>
                          <a:spcPts val="0"/>
                        </a:spcBef>
                        <a:spcAft>
                          <a:spcPts val="0"/>
                        </a:spcAft>
                      </a:pPr>
                      <a:r>
                        <a:rPr lang="en-US" sz="1100">
                          <a:effectLst/>
                        </a:rPr>
                        <a:t>AutoInt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0.7743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0.3989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2079638"/>
                  </a:ext>
                </a:extLst>
              </a:tr>
              <a:tr h="413244">
                <a:tc>
                  <a:txBody>
                    <a:bodyPr/>
                    <a:lstStyle/>
                    <a:p>
                      <a:pPr marL="0" marR="0">
                        <a:lnSpc>
                          <a:spcPct val="150000"/>
                        </a:lnSpc>
                        <a:spcBef>
                          <a:spcPts val="0"/>
                        </a:spcBef>
                        <a:spcAft>
                          <a:spcPts val="0"/>
                        </a:spcAft>
                      </a:pPr>
                      <a:r>
                        <a:rPr lang="en-US" sz="1100">
                          <a:effectLst/>
                        </a:rPr>
                        <a:t>DeepFM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0.7726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598895"/>
                  </a:ext>
                </a:extLst>
              </a:tr>
              <a:tr h="424659">
                <a:tc>
                  <a:txBody>
                    <a:bodyPr/>
                    <a:lstStyle/>
                    <a:p>
                      <a:pPr marL="0" marR="0">
                        <a:lnSpc>
                          <a:spcPct val="150000"/>
                        </a:lnSpc>
                        <a:spcBef>
                          <a:spcPts val="0"/>
                        </a:spcBef>
                        <a:spcAft>
                          <a:spcPts val="0"/>
                        </a:spcAft>
                      </a:pPr>
                      <a:r>
                        <a:rPr lang="en-US" sz="1100">
                          <a:effectLst/>
                        </a:rPr>
                        <a:t>Wide &amp; Deep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257627"/>
                  </a:ext>
                </a:extLst>
              </a:tr>
              <a:tr h="413244">
                <a:tc>
                  <a:txBody>
                    <a:bodyPr/>
                    <a:lstStyle/>
                    <a:p>
                      <a:pPr marL="0" marR="0">
                        <a:lnSpc>
                          <a:spcPct val="150000"/>
                        </a:lnSpc>
                        <a:spcBef>
                          <a:spcPts val="0"/>
                        </a:spcBef>
                        <a:spcAft>
                          <a:spcPts val="0"/>
                        </a:spcAft>
                      </a:pPr>
                      <a:r>
                        <a:rPr lang="en-US" sz="1100">
                          <a:effectLst/>
                        </a:rPr>
                        <a:t>DCN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8353806"/>
                  </a:ext>
                </a:extLst>
              </a:tr>
              <a:tr h="424659">
                <a:tc>
                  <a:txBody>
                    <a:bodyPr/>
                    <a:lstStyle/>
                    <a:p>
                      <a:pPr marL="0" marR="0">
                        <a:lnSpc>
                          <a:spcPct val="150000"/>
                        </a:lnSpc>
                        <a:spcBef>
                          <a:spcPts val="0"/>
                        </a:spcBef>
                        <a:spcAft>
                          <a:spcPts val="0"/>
                        </a:spcAft>
                      </a:pPr>
                      <a:r>
                        <a:rPr lang="en-US" sz="1100">
                          <a:effectLst/>
                        </a:rPr>
                        <a:t>FNN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1807660"/>
                  </a:ext>
                </a:extLst>
              </a:tr>
              <a:tr h="413244">
                <a:tc>
                  <a:txBody>
                    <a:bodyPr/>
                    <a:lstStyle/>
                    <a:p>
                      <a:pPr marL="0" marR="0">
                        <a:lnSpc>
                          <a:spcPct val="150000"/>
                        </a:lnSpc>
                        <a:spcBef>
                          <a:spcPts val="0"/>
                        </a:spcBef>
                        <a:spcAft>
                          <a:spcPts val="0"/>
                        </a:spcAft>
                      </a:pPr>
                      <a:r>
                        <a:rPr lang="en-US" sz="1100">
                          <a:effectLst/>
                        </a:rPr>
                        <a:t>FwFM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051956"/>
                  </a:ext>
                </a:extLst>
              </a:tr>
              <a:tr h="413244">
                <a:tc>
                  <a:txBody>
                    <a:bodyPr/>
                    <a:lstStyle/>
                    <a:p>
                      <a:pPr marL="0" marR="0">
                        <a:lnSpc>
                          <a:spcPct val="150000"/>
                        </a:lnSpc>
                        <a:spcBef>
                          <a:spcPts val="0"/>
                        </a:spcBef>
                        <a:spcAft>
                          <a:spcPts val="0"/>
                        </a:spcAft>
                      </a:pPr>
                      <a:r>
                        <a:rPr lang="en-US" sz="1100" b="0" dirty="0">
                          <a:effectLst/>
                        </a:rPr>
                        <a:t>MANFM*</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a:effectLst/>
                        </a:rPr>
                        <a:t>0.7940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a:effectLst/>
                        </a:rPr>
                        <a:t>0.4523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a:effectLst/>
                        </a:rPr>
                        <a:t>0.7757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b="1" dirty="0">
                          <a:effectLst/>
                        </a:rPr>
                        <a:t>0.3776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953384"/>
                  </a:ext>
                </a:extLst>
              </a:tr>
            </a:tbl>
          </a:graphicData>
        </a:graphic>
      </p:graphicFrame>
      <p:sp>
        <p:nvSpPr>
          <p:cNvPr id="3" name="TextBox 2">
            <a:extLst>
              <a:ext uri="{FF2B5EF4-FFF2-40B4-BE49-F238E27FC236}">
                <a16:creationId xmlns:a16="http://schemas.microsoft.com/office/drawing/2014/main" id="{2FFA1702-0922-44F1-3CE0-09F3F6AA94D8}"/>
              </a:ext>
            </a:extLst>
          </p:cNvPr>
          <p:cNvSpPr txBox="1"/>
          <p:nvPr/>
        </p:nvSpPr>
        <p:spPr>
          <a:xfrm>
            <a:off x="3719511" y="232102"/>
            <a:ext cx="4752975" cy="523220"/>
          </a:xfrm>
          <a:prstGeom prst="rect">
            <a:avLst/>
          </a:prstGeom>
          <a:noFill/>
        </p:spPr>
        <p:txBody>
          <a:bodyPr wrap="square" rtlCol="0">
            <a:spAutoFit/>
          </a:bodyPr>
          <a:lstStyle/>
          <a:p>
            <a:r>
              <a:rPr lang="en-US" sz="2800" dirty="0"/>
              <a:t>PERFORMANCE COMPARISONS </a:t>
            </a:r>
          </a:p>
        </p:txBody>
      </p:sp>
      <p:sp>
        <p:nvSpPr>
          <p:cNvPr id="4" name="TextBox 3">
            <a:extLst>
              <a:ext uri="{FF2B5EF4-FFF2-40B4-BE49-F238E27FC236}">
                <a16:creationId xmlns:a16="http://schemas.microsoft.com/office/drawing/2014/main" id="{85EBA009-AAAD-44AF-F031-FFA42DAA75D1}"/>
              </a:ext>
            </a:extLst>
          </p:cNvPr>
          <p:cNvSpPr txBox="1"/>
          <p:nvPr/>
        </p:nvSpPr>
        <p:spPr>
          <a:xfrm>
            <a:off x="727788" y="6559420"/>
            <a:ext cx="771365" cy="230832"/>
          </a:xfrm>
          <a:prstGeom prst="rect">
            <a:avLst/>
          </a:prstGeom>
          <a:noFill/>
        </p:spPr>
        <p:txBody>
          <a:bodyPr wrap="none" rtlCol="0">
            <a:spAutoFit/>
          </a:bodyPr>
          <a:lstStyle/>
          <a:p>
            <a:r>
              <a:rPr lang="en-US" sz="900" dirty="0"/>
              <a:t>* Our model</a:t>
            </a:r>
          </a:p>
        </p:txBody>
      </p:sp>
    </p:spTree>
    <p:extLst>
      <p:ext uri="{BB962C8B-B14F-4D97-AF65-F5344CB8AC3E}">
        <p14:creationId xmlns:p14="http://schemas.microsoft.com/office/powerpoint/2010/main" val="1825394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6AEBA337-4BCD-7DCD-B006-F1379CAE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708216"/>
            <a:ext cx="5294716" cy="3441565"/>
          </a:xfrm>
          <a:prstGeom prst="rect">
            <a:avLst/>
          </a:prstGeom>
          <a:noFill/>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E30DB13-4D4A-4F1C-BB19-5EB0EBADD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53817" y="1708217"/>
            <a:ext cx="5294715" cy="3441565"/>
          </a:xfrm>
          <a:prstGeom prst="rect">
            <a:avLst/>
          </a:prstGeom>
          <a:noFill/>
        </p:spPr>
      </p:pic>
    </p:spTree>
    <p:extLst>
      <p:ext uri="{BB962C8B-B14F-4D97-AF65-F5344CB8AC3E}">
        <p14:creationId xmlns:p14="http://schemas.microsoft.com/office/powerpoint/2010/main" val="78907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0EDACB-9D47-A7B2-A416-B61E7293AE45}"/>
              </a:ext>
            </a:extLst>
          </p:cNvPr>
          <p:cNvGraphicFramePr>
            <a:graphicFrameLocks noGrp="1"/>
          </p:cNvGraphicFramePr>
          <p:nvPr>
            <p:extLst>
              <p:ext uri="{D42A27DB-BD31-4B8C-83A1-F6EECF244321}">
                <p14:modId xmlns:p14="http://schemas.microsoft.com/office/powerpoint/2010/main" val="157497901"/>
              </p:ext>
            </p:extLst>
          </p:nvPr>
        </p:nvGraphicFramePr>
        <p:xfrm>
          <a:off x="669926" y="1270991"/>
          <a:ext cx="5121274" cy="987425"/>
        </p:xfrm>
        <a:graphic>
          <a:graphicData uri="http://schemas.openxmlformats.org/drawingml/2006/table">
            <a:tbl>
              <a:tblPr firstRow="1" firstCol="1" bandRow="1">
                <a:tableStyleId>{5C22544A-7EE6-4342-B048-85BDC9FD1C3A}</a:tableStyleId>
              </a:tblPr>
              <a:tblGrid>
                <a:gridCol w="1347313">
                  <a:extLst>
                    <a:ext uri="{9D8B030D-6E8A-4147-A177-3AD203B41FA5}">
                      <a16:colId xmlns:a16="http://schemas.microsoft.com/office/drawing/2014/main" val="2648839506"/>
                    </a:ext>
                  </a:extLst>
                </a:gridCol>
                <a:gridCol w="1017235">
                  <a:extLst>
                    <a:ext uri="{9D8B030D-6E8A-4147-A177-3AD203B41FA5}">
                      <a16:colId xmlns:a16="http://schemas.microsoft.com/office/drawing/2014/main" val="958263735"/>
                    </a:ext>
                  </a:extLst>
                </a:gridCol>
                <a:gridCol w="1017235">
                  <a:extLst>
                    <a:ext uri="{9D8B030D-6E8A-4147-A177-3AD203B41FA5}">
                      <a16:colId xmlns:a16="http://schemas.microsoft.com/office/drawing/2014/main" val="886951255"/>
                    </a:ext>
                  </a:extLst>
                </a:gridCol>
                <a:gridCol w="869408">
                  <a:extLst>
                    <a:ext uri="{9D8B030D-6E8A-4147-A177-3AD203B41FA5}">
                      <a16:colId xmlns:a16="http://schemas.microsoft.com/office/drawing/2014/main" val="971678862"/>
                    </a:ext>
                  </a:extLst>
                </a:gridCol>
                <a:gridCol w="870083">
                  <a:extLst>
                    <a:ext uri="{9D8B030D-6E8A-4147-A177-3AD203B41FA5}">
                      <a16:colId xmlns:a16="http://schemas.microsoft.com/office/drawing/2014/main" val="3641933048"/>
                    </a:ext>
                  </a:extLst>
                </a:gridCol>
              </a:tblGrid>
              <a:tr h="245163">
                <a:tc>
                  <a:txBody>
                    <a:bodyPr/>
                    <a:lstStyle/>
                    <a:p>
                      <a:pPr marL="0" marR="0" indent="45720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100">
                          <a:effectLst/>
                        </a:rPr>
                        <a:t>Criteo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Avazu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70038959"/>
                  </a:ext>
                </a:extLst>
              </a:tr>
              <a:tr h="245163">
                <a:tc>
                  <a:txBody>
                    <a:bodyPr/>
                    <a:lstStyle/>
                    <a:p>
                      <a:pPr marL="0" marR="0">
                        <a:lnSpc>
                          <a:spcPct val="150000"/>
                        </a:lnSpc>
                        <a:spcBef>
                          <a:spcPts val="0"/>
                        </a:spcBef>
                        <a:spcAft>
                          <a:spcPts val="0"/>
                        </a:spcAft>
                      </a:pPr>
                      <a:r>
                        <a:rPr lang="en-US" sz="1100">
                          <a:effectLst/>
                        </a:rPr>
                        <a:t>Type of Product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626253"/>
                  </a:ext>
                </a:extLst>
              </a:tr>
              <a:tr h="251936">
                <a:tc>
                  <a:txBody>
                    <a:bodyPr/>
                    <a:lstStyle/>
                    <a:p>
                      <a:pPr marL="0" marR="0">
                        <a:lnSpc>
                          <a:spcPct val="150000"/>
                        </a:lnSpc>
                        <a:spcBef>
                          <a:spcPts val="0"/>
                        </a:spcBef>
                        <a:spcAft>
                          <a:spcPts val="0"/>
                        </a:spcAft>
                      </a:pPr>
                      <a:r>
                        <a:rPr lang="en-US" sz="1100">
                          <a:effectLst/>
                        </a:rPr>
                        <a:t>Inner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227656"/>
                  </a:ext>
                </a:extLst>
              </a:tr>
              <a:tr h="245163">
                <a:tc>
                  <a:txBody>
                    <a:bodyPr/>
                    <a:lstStyle/>
                    <a:p>
                      <a:pPr marL="0" marR="0">
                        <a:lnSpc>
                          <a:spcPct val="150000"/>
                        </a:lnSpc>
                        <a:spcBef>
                          <a:spcPts val="0"/>
                        </a:spcBef>
                        <a:spcAft>
                          <a:spcPts val="0"/>
                        </a:spcAft>
                      </a:pPr>
                      <a:r>
                        <a:rPr lang="en-US" sz="1100">
                          <a:effectLst/>
                        </a:rPr>
                        <a:t>Elementwise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0.7757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0.3776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026671"/>
                  </a:ext>
                </a:extLst>
              </a:tr>
            </a:tbl>
          </a:graphicData>
        </a:graphic>
      </p:graphicFrame>
      <p:graphicFrame>
        <p:nvGraphicFramePr>
          <p:cNvPr id="3" name="Table 2">
            <a:extLst>
              <a:ext uri="{FF2B5EF4-FFF2-40B4-BE49-F238E27FC236}">
                <a16:creationId xmlns:a16="http://schemas.microsoft.com/office/drawing/2014/main" id="{6A5451F7-D2A6-2F84-46DC-BAF710891B55}"/>
              </a:ext>
            </a:extLst>
          </p:cNvPr>
          <p:cNvGraphicFramePr>
            <a:graphicFrameLocks noGrp="1"/>
          </p:cNvGraphicFramePr>
          <p:nvPr>
            <p:extLst>
              <p:ext uri="{D42A27DB-BD31-4B8C-83A1-F6EECF244321}">
                <p14:modId xmlns:p14="http://schemas.microsoft.com/office/powerpoint/2010/main" val="805517549"/>
              </p:ext>
            </p:extLst>
          </p:nvPr>
        </p:nvGraphicFramePr>
        <p:xfrm>
          <a:off x="676146" y="3519827"/>
          <a:ext cx="5121275" cy="987425"/>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959493849"/>
                    </a:ext>
                  </a:extLst>
                </a:gridCol>
                <a:gridCol w="1017270">
                  <a:extLst>
                    <a:ext uri="{9D8B030D-6E8A-4147-A177-3AD203B41FA5}">
                      <a16:colId xmlns:a16="http://schemas.microsoft.com/office/drawing/2014/main" val="1350233087"/>
                    </a:ext>
                  </a:extLst>
                </a:gridCol>
                <a:gridCol w="1017270">
                  <a:extLst>
                    <a:ext uri="{9D8B030D-6E8A-4147-A177-3AD203B41FA5}">
                      <a16:colId xmlns:a16="http://schemas.microsoft.com/office/drawing/2014/main" val="283655568"/>
                    </a:ext>
                  </a:extLst>
                </a:gridCol>
                <a:gridCol w="869315">
                  <a:extLst>
                    <a:ext uri="{9D8B030D-6E8A-4147-A177-3AD203B41FA5}">
                      <a16:colId xmlns:a16="http://schemas.microsoft.com/office/drawing/2014/main" val="1081992250"/>
                    </a:ext>
                  </a:extLst>
                </a:gridCol>
                <a:gridCol w="869950">
                  <a:extLst>
                    <a:ext uri="{9D8B030D-6E8A-4147-A177-3AD203B41FA5}">
                      <a16:colId xmlns:a16="http://schemas.microsoft.com/office/drawing/2014/main" val="1375320327"/>
                    </a:ext>
                  </a:extLst>
                </a:gridCol>
              </a:tblGrid>
              <a:tr h="245110">
                <a:tc>
                  <a:txBody>
                    <a:bodyPr/>
                    <a:lstStyle/>
                    <a:p>
                      <a:pPr marL="0" marR="0" indent="45720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100">
                          <a:effectLst/>
                        </a:rPr>
                        <a:t>Criteo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dirty="0" err="1">
                          <a:effectLst/>
                        </a:rPr>
                        <a:t>Avazu</a:t>
                      </a:r>
                      <a:r>
                        <a:rPr lang="en-US" sz="1100" dirty="0">
                          <a:effectLst/>
                        </a:rPr>
                        <a:t>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22977057"/>
                  </a:ext>
                </a:extLst>
              </a:tr>
              <a:tr h="245110">
                <a:tc>
                  <a:txBody>
                    <a:bodyPr/>
                    <a:lstStyle/>
                    <a:p>
                      <a:pPr marL="0" marR="0">
                        <a:lnSpc>
                          <a:spcPct val="150000"/>
                        </a:lnSpc>
                        <a:spcBef>
                          <a:spcPts val="0"/>
                        </a:spcBef>
                        <a:spcAft>
                          <a:spcPts val="0"/>
                        </a:spcAft>
                      </a:pPr>
                      <a:r>
                        <a:rPr lang="en-US" sz="1100">
                          <a:effectLst/>
                        </a:rPr>
                        <a:t>Activation 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Logloss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230252"/>
                  </a:ext>
                </a:extLst>
              </a:tr>
              <a:tr h="252095">
                <a:tc>
                  <a:txBody>
                    <a:bodyPr/>
                    <a:lstStyle/>
                    <a:p>
                      <a:pPr marL="0" marR="0">
                        <a:lnSpc>
                          <a:spcPct val="150000"/>
                        </a:lnSpc>
                        <a:spcBef>
                          <a:spcPts val="0"/>
                        </a:spcBef>
                        <a:spcAft>
                          <a:spcPts val="0"/>
                        </a:spcAft>
                      </a:pPr>
                      <a:r>
                        <a:rPr lang="en-US" sz="1100">
                          <a:effectLst/>
                        </a:rPr>
                        <a:t>Tanh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0.7861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0.4603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0.3832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943243"/>
                  </a:ext>
                </a:extLst>
              </a:tr>
              <a:tr h="245110">
                <a:tc>
                  <a:txBody>
                    <a:bodyPr/>
                    <a:lstStyle/>
                    <a:p>
                      <a:pPr marL="0" marR="0">
                        <a:lnSpc>
                          <a:spcPct val="150000"/>
                        </a:lnSpc>
                        <a:spcBef>
                          <a:spcPts val="0"/>
                        </a:spcBef>
                        <a:spcAft>
                          <a:spcPts val="0"/>
                        </a:spcAft>
                      </a:pPr>
                      <a:r>
                        <a:rPr lang="en-US" sz="1100">
                          <a:effectLst/>
                        </a:rPr>
                        <a:t>ReLU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0.3783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0825177"/>
                  </a:ext>
                </a:extLst>
              </a:tr>
            </a:tbl>
          </a:graphicData>
        </a:graphic>
      </p:graphicFrame>
      <p:graphicFrame>
        <p:nvGraphicFramePr>
          <p:cNvPr id="4" name="Table 3">
            <a:extLst>
              <a:ext uri="{FF2B5EF4-FFF2-40B4-BE49-F238E27FC236}">
                <a16:creationId xmlns:a16="http://schemas.microsoft.com/office/drawing/2014/main" id="{3C7C9695-7061-CBBF-B7AA-467F048F7A61}"/>
              </a:ext>
            </a:extLst>
          </p:cNvPr>
          <p:cNvGraphicFramePr>
            <a:graphicFrameLocks noGrp="1"/>
          </p:cNvGraphicFramePr>
          <p:nvPr>
            <p:extLst>
              <p:ext uri="{D42A27DB-BD31-4B8C-83A1-F6EECF244321}">
                <p14:modId xmlns:p14="http://schemas.microsoft.com/office/powerpoint/2010/main" val="3705722705"/>
              </p:ext>
            </p:extLst>
          </p:nvPr>
        </p:nvGraphicFramePr>
        <p:xfrm>
          <a:off x="6565756" y="3290528"/>
          <a:ext cx="4817746" cy="1216724"/>
        </p:xfrm>
        <a:graphic>
          <a:graphicData uri="http://schemas.openxmlformats.org/drawingml/2006/table">
            <a:tbl>
              <a:tblPr firstRow="1" firstCol="1" bandRow="1">
                <a:tableStyleId>{5C22544A-7EE6-4342-B048-85BDC9FD1C3A}</a:tableStyleId>
              </a:tblPr>
              <a:tblGrid>
                <a:gridCol w="1267158">
                  <a:extLst>
                    <a:ext uri="{9D8B030D-6E8A-4147-A177-3AD203B41FA5}">
                      <a16:colId xmlns:a16="http://schemas.microsoft.com/office/drawing/2014/main" val="4266863264"/>
                    </a:ext>
                  </a:extLst>
                </a:gridCol>
                <a:gridCol w="956150">
                  <a:extLst>
                    <a:ext uri="{9D8B030D-6E8A-4147-A177-3AD203B41FA5}">
                      <a16:colId xmlns:a16="http://schemas.microsoft.com/office/drawing/2014/main" val="2149159536"/>
                    </a:ext>
                  </a:extLst>
                </a:gridCol>
                <a:gridCol w="957884">
                  <a:extLst>
                    <a:ext uri="{9D8B030D-6E8A-4147-A177-3AD203B41FA5}">
                      <a16:colId xmlns:a16="http://schemas.microsoft.com/office/drawing/2014/main" val="1076678808"/>
                    </a:ext>
                  </a:extLst>
                </a:gridCol>
                <a:gridCol w="817410">
                  <a:extLst>
                    <a:ext uri="{9D8B030D-6E8A-4147-A177-3AD203B41FA5}">
                      <a16:colId xmlns:a16="http://schemas.microsoft.com/office/drawing/2014/main" val="3764133523"/>
                    </a:ext>
                  </a:extLst>
                </a:gridCol>
                <a:gridCol w="819144">
                  <a:extLst>
                    <a:ext uri="{9D8B030D-6E8A-4147-A177-3AD203B41FA5}">
                      <a16:colId xmlns:a16="http://schemas.microsoft.com/office/drawing/2014/main" val="1449259839"/>
                    </a:ext>
                  </a:extLst>
                </a:gridCol>
              </a:tblGrid>
              <a:tr h="244475">
                <a:tc>
                  <a:txBody>
                    <a:bodyPr/>
                    <a:lstStyle/>
                    <a:p>
                      <a:pPr marL="0" marR="0" indent="45720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100">
                          <a:effectLst/>
                        </a:rPr>
                        <a:t>Criteo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Avazu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6550942"/>
                  </a:ext>
                </a:extLst>
              </a:tr>
              <a:tr h="244475">
                <a:tc>
                  <a:txBody>
                    <a:bodyPr/>
                    <a:lstStyle/>
                    <a:p>
                      <a:pPr marL="0" marR="0">
                        <a:lnSpc>
                          <a:spcPct val="150000"/>
                        </a:lnSpc>
                        <a:spcBef>
                          <a:spcPts val="0"/>
                        </a:spcBef>
                        <a:spcAft>
                          <a:spcPts val="0"/>
                        </a:spcAft>
                      </a:pPr>
                      <a:r>
                        <a:rPr lang="en-US" sz="1100">
                          <a:effectLst/>
                        </a:rPr>
                        <a:t>Batch Normalization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Logloss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030574"/>
                  </a:ext>
                </a:extLst>
              </a:tr>
              <a:tr h="250825">
                <a:tc>
                  <a:txBody>
                    <a:bodyPr/>
                    <a:lstStyle/>
                    <a:p>
                      <a:pPr marL="0" marR="0">
                        <a:lnSpc>
                          <a:spcPct val="150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8349607"/>
                  </a:ext>
                </a:extLst>
              </a:tr>
              <a:tr h="244475">
                <a:tc>
                  <a:txBody>
                    <a:bodyPr/>
                    <a:lstStyle/>
                    <a:p>
                      <a:pPr marL="0" marR="0">
                        <a:lnSpc>
                          <a:spcPct val="150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0.3786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7822765"/>
                  </a:ext>
                </a:extLst>
              </a:tr>
            </a:tbl>
          </a:graphicData>
        </a:graphic>
      </p:graphicFrame>
      <p:graphicFrame>
        <p:nvGraphicFramePr>
          <p:cNvPr id="5" name="Table 4">
            <a:extLst>
              <a:ext uri="{FF2B5EF4-FFF2-40B4-BE49-F238E27FC236}">
                <a16:creationId xmlns:a16="http://schemas.microsoft.com/office/drawing/2014/main" id="{17F3CE81-1F01-205E-F0B8-F0A7E33BBBE9}"/>
              </a:ext>
            </a:extLst>
          </p:cNvPr>
          <p:cNvGraphicFramePr>
            <a:graphicFrameLocks noGrp="1"/>
          </p:cNvGraphicFramePr>
          <p:nvPr>
            <p:extLst>
              <p:ext uri="{D42A27DB-BD31-4B8C-83A1-F6EECF244321}">
                <p14:modId xmlns:p14="http://schemas.microsoft.com/office/powerpoint/2010/main" val="1320507960"/>
              </p:ext>
            </p:extLst>
          </p:nvPr>
        </p:nvGraphicFramePr>
        <p:xfrm>
          <a:off x="6400802" y="1301788"/>
          <a:ext cx="4817745" cy="956629"/>
        </p:xfrm>
        <a:graphic>
          <a:graphicData uri="http://schemas.openxmlformats.org/drawingml/2006/table">
            <a:tbl>
              <a:tblPr firstRow="1" firstCol="1" bandRow="1">
                <a:tableStyleId>{5C22544A-7EE6-4342-B048-85BDC9FD1C3A}</a:tableStyleId>
              </a:tblPr>
              <a:tblGrid>
                <a:gridCol w="1267460">
                  <a:extLst>
                    <a:ext uri="{9D8B030D-6E8A-4147-A177-3AD203B41FA5}">
                      <a16:colId xmlns:a16="http://schemas.microsoft.com/office/drawing/2014/main" val="1019851934"/>
                    </a:ext>
                  </a:extLst>
                </a:gridCol>
                <a:gridCol w="956945">
                  <a:extLst>
                    <a:ext uri="{9D8B030D-6E8A-4147-A177-3AD203B41FA5}">
                      <a16:colId xmlns:a16="http://schemas.microsoft.com/office/drawing/2014/main" val="3760188525"/>
                    </a:ext>
                  </a:extLst>
                </a:gridCol>
                <a:gridCol w="956945">
                  <a:extLst>
                    <a:ext uri="{9D8B030D-6E8A-4147-A177-3AD203B41FA5}">
                      <a16:colId xmlns:a16="http://schemas.microsoft.com/office/drawing/2014/main" val="3654241971"/>
                    </a:ext>
                  </a:extLst>
                </a:gridCol>
                <a:gridCol w="817880">
                  <a:extLst>
                    <a:ext uri="{9D8B030D-6E8A-4147-A177-3AD203B41FA5}">
                      <a16:colId xmlns:a16="http://schemas.microsoft.com/office/drawing/2014/main" val="189806989"/>
                    </a:ext>
                  </a:extLst>
                </a:gridCol>
                <a:gridCol w="818515">
                  <a:extLst>
                    <a:ext uri="{9D8B030D-6E8A-4147-A177-3AD203B41FA5}">
                      <a16:colId xmlns:a16="http://schemas.microsoft.com/office/drawing/2014/main" val="2968179367"/>
                    </a:ext>
                  </a:extLst>
                </a:gridCol>
              </a:tblGrid>
              <a:tr h="237517">
                <a:tc>
                  <a:txBody>
                    <a:bodyPr/>
                    <a:lstStyle/>
                    <a:p>
                      <a:pPr marL="0" marR="0" indent="45720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100">
                          <a:effectLst/>
                        </a:rPr>
                        <a:t>Criteo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Avazu Dataset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10564279"/>
                  </a:ext>
                </a:extLst>
              </a:tr>
              <a:tr h="237517">
                <a:tc>
                  <a:txBody>
                    <a:bodyPr/>
                    <a:lstStyle/>
                    <a:p>
                      <a:pPr marL="0" marR="0">
                        <a:lnSpc>
                          <a:spcPct val="150000"/>
                        </a:lnSpc>
                        <a:spcBef>
                          <a:spcPts val="0"/>
                        </a:spcBef>
                        <a:spcAft>
                          <a:spcPts val="0"/>
                        </a:spcAft>
                      </a:pPr>
                      <a:r>
                        <a:rPr lang="en-US" sz="11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9512546"/>
                  </a:ext>
                </a:extLst>
              </a:tr>
              <a:tr h="244078">
                <a:tc>
                  <a:txBody>
                    <a:bodyPr/>
                    <a:lstStyle/>
                    <a:p>
                      <a:pPr marL="0" marR="0">
                        <a:lnSpc>
                          <a:spcPct val="150000"/>
                        </a:lnSpc>
                        <a:spcBef>
                          <a:spcPts val="0"/>
                        </a:spcBef>
                        <a:spcAft>
                          <a:spcPts val="0"/>
                        </a:spcAft>
                      </a:pPr>
                      <a:r>
                        <a:rPr lang="en-US" sz="1100">
                          <a:effectLst/>
                        </a:rPr>
                        <a:t>MANFM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0.3776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546655"/>
                  </a:ext>
                </a:extLst>
              </a:tr>
              <a:tr h="237517">
                <a:tc>
                  <a:txBody>
                    <a:bodyPr/>
                    <a:lstStyle/>
                    <a:p>
                      <a:pPr marL="0" marR="0">
                        <a:lnSpc>
                          <a:spcPct val="150000"/>
                        </a:lnSpc>
                        <a:spcBef>
                          <a:spcPts val="0"/>
                        </a:spcBef>
                        <a:spcAft>
                          <a:spcPts val="0"/>
                        </a:spcAft>
                      </a:pPr>
                      <a:r>
                        <a:rPr lang="en-US" sz="1100">
                          <a:effectLst/>
                        </a:rPr>
                        <a:t>MANFM 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0.7747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0.3782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6375119"/>
                  </a:ext>
                </a:extLst>
              </a:tr>
            </a:tbl>
          </a:graphicData>
        </a:graphic>
      </p:graphicFrame>
    </p:spTree>
    <p:extLst>
      <p:ext uri="{BB962C8B-B14F-4D97-AF65-F5344CB8AC3E}">
        <p14:creationId xmlns:p14="http://schemas.microsoft.com/office/powerpoint/2010/main" val="162261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CBF8FDC2-A4A1-8930-D78D-8598A0895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708216"/>
            <a:ext cx="5294716" cy="3441565"/>
          </a:xfrm>
          <a:prstGeom prst="rect">
            <a:avLst/>
          </a:prstGeom>
          <a:noFill/>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3DA4FF0-68BB-57F9-7AB5-78C5770ABD01}"/>
              </a:ext>
            </a:extLst>
          </p:cNvPr>
          <p:cNvPicPr>
            <a:picLocks noChangeAspect="1"/>
          </p:cNvPicPr>
          <p:nvPr/>
        </p:nvPicPr>
        <p:blipFill>
          <a:blip r:embed="rId3"/>
          <a:stretch>
            <a:fillRect/>
          </a:stretch>
        </p:blipFill>
        <p:spPr>
          <a:xfrm>
            <a:off x="6253817" y="1701599"/>
            <a:ext cx="5294715" cy="3454802"/>
          </a:xfrm>
          <a:prstGeom prst="rect">
            <a:avLst/>
          </a:prstGeom>
        </p:spPr>
      </p:pic>
    </p:spTree>
    <p:extLst>
      <p:ext uri="{BB962C8B-B14F-4D97-AF65-F5344CB8AC3E}">
        <p14:creationId xmlns:p14="http://schemas.microsoft.com/office/powerpoint/2010/main" val="225527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0A754B2-A76B-705F-3335-CC8991921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708216"/>
            <a:ext cx="5294716" cy="3441565"/>
          </a:xfrm>
          <a:prstGeom prst="rect">
            <a:avLst/>
          </a:prstGeom>
          <a:noFill/>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descr="Chart, bar chart&#10;&#10;Description automatically generated">
            <a:extLst>
              <a:ext uri="{FF2B5EF4-FFF2-40B4-BE49-F238E27FC236}">
                <a16:creationId xmlns:a16="http://schemas.microsoft.com/office/drawing/2014/main" id="{A98472BF-19A7-19E3-ACE3-958613EE0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53817" y="1708217"/>
            <a:ext cx="5294715" cy="3441565"/>
          </a:xfrm>
          <a:prstGeom prst="rect">
            <a:avLst/>
          </a:prstGeom>
          <a:noFill/>
        </p:spPr>
      </p:pic>
    </p:spTree>
    <p:extLst>
      <p:ext uri="{BB962C8B-B14F-4D97-AF65-F5344CB8AC3E}">
        <p14:creationId xmlns:p14="http://schemas.microsoft.com/office/powerpoint/2010/main" val="54598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C66165-D40A-E4B3-C404-486A1DD5CC05}"/>
              </a:ext>
            </a:extLst>
          </p:cNvPr>
          <p:cNvPicPr>
            <a:picLocks noChangeAspect="1"/>
          </p:cNvPicPr>
          <p:nvPr/>
        </p:nvPicPr>
        <p:blipFill>
          <a:blip r:embed="rId2"/>
          <a:stretch>
            <a:fillRect/>
          </a:stretch>
        </p:blipFill>
        <p:spPr>
          <a:xfrm>
            <a:off x="643467" y="1708216"/>
            <a:ext cx="5294716" cy="344156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2690778-4942-7C09-D47B-2A538462BF0F}"/>
              </a:ext>
            </a:extLst>
          </p:cNvPr>
          <p:cNvPicPr>
            <a:picLocks noChangeAspect="1"/>
          </p:cNvPicPr>
          <p:nvPr/>
        </p:nvPicPr>
        <p:blipFill>
          <a:blip r:embed="rId3"/>
          <a:stretch>
            <a:fillRect/>
          </a:stretch>
        </p:blipFill>
        <p:spPr>
          <a:xfrm>
            <a:off x="6253817" y="1701599"/>
            <a:ext cx="5294715" cy="3454802"/>
          </a:xfrm>
          <a:prstGeom prst="rect">
            <a:avLst/>
          </a:prstGeom>
        </p:spPr>
      </p:pic>
    </p:spTree>
    <p:extLst>
      <p:ext uri="{BB962C8B-B14F-4D97-AF65-F5344CB8AC3E}">
        <p14:creationId xmlns:p14="http://schemas.microsoft.com/office/powerpoint/2010/main" val="381224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CE5AB420-8314-28FD-F3F4-5D6B655BD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708216"/>
            <a:ext cx="5294716" cy="3441565"/>
          </a:xfrm>
          <a:prstGeom prst="rect">
            <a:avLst/>
          </a:prstGeom>
          <a:noFill/>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6650929-59C1-9C9D-D0E4-22AD30005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53817" y="1708217"/>
            <a:ext cx="5294715" cy="3441565"/>
          </a:xfrm>
          <a:prstGeom prst="rect">
            <a:avLst/>
          </a:prstGeom>
          <a:noFill/>
        </p:spPr>
      </p:pic>
    </p:spTree>
    <p:extLst>
      <p:ext uri="{BB962C8B-B14F-4D97-AF65-F5344CB8AC3E}">
        <p14:creationId xmlns:p14="http://schemas.microsoft.com/office/powerpoint/2010/main" val="211660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78BB3-C1ED-8679-67BC-7E2F6F2C20C1}"/>
              </a:ext>
            </a:extLst>
          </p:cNvPr>
          <p:cNvSpPr txBox="1"/>
          <p:nvPr/>
        </p:nvSpPr>
        <p:spPr>
          <a:xfrm>
            <a:off x="2873829" y="320294"/>
            <a:ext cx="7847045" cy="584775"/>
          </a:xfrm>
          <a:prstGeom prst="rect">
            <a:avLst/>
          </a:prstGeom>
          <a:noFill/>
        </p:spPr>
        <p:txBody>
          <a:bodyPr wrap="square" rtlCol="0">
            <a:spAutoFit/>
          </a:bodyPr>
          <a:lstStyle/>
          <a:p>
            <a:r>
              <a:rPr lang="en-US" sz="3200" dirty="0"/>
              <a:t>What Do We Mean By CTR ?</a:t>
            </a:r>
          </a:p>
        </p:txBody>
      </p:sp>
      <p:sp>
        <p:nvSpPr>
          <p:cNvPr id="3" name="TextBox 2">
            <a:extLst>
              <a:ext uri="{FF2B5EF4-FFF2-40B4-BE49-F238E27FC236}">
                <a16:creationId xmlns:a16="http://schemas.microsoft.com/office/drawing/2014/main" id="{77898B8F-ADBF-051A-876C-B7271FBBB2A6}"/>
              </a:ext>
            </a:extLst>
          </p:cNvPr>
          <p:cNvSpPr txBox="1"/>
          <p:nvPr/>
        </p:nvSpPr>
        <p:spPr>
          <a:xfrm>
            <a:off x="569168" y="1474237"/>
            <a:ext cx="7781730" cy="461665"/>
          </a:xfrm>
          <a:prstGeom prst="rect">
            <a:avLst/>
          </a:prstGeom>
          <a:noFill/>
        </p:spPr>
        <p:txBody>
          <a:bodyPr wrap="square" rtlCol="0">
            <a:spAutoFit/>
          </a:bodyPr>
          <a:lstStyle/>
          <a:p>
            <a:r>
              <a:rPr lang="en-US" sz="2400" dirty="0"/>
              <a:t>CTR = Click Through Rate</a:t>
            </a:r>
          </a:p>
        </p:txBody>
      </p:sp>
      <p:sp>
        <p:nvSpPr>
          <p:cNvPr id="4" name="TextBox 3">
            <a:extLst>
              <a:ext uri="{FF2B5EF4-FFF2-40B4-BE49-F238E27FC236}">
                <a16:creationId xmlns:a16="http://schemas.microsoft.com/office/drawing/2014/main" id="{2C2C2F86-61CC-3C2B-91CE-10B89902E620}"/>
              </a:ext>
            </a:extLst>
          </p:cNvPr>
          <p:cNvSpPr txBox="1"/>
          <p:nvPr/>
        </p:nvSpPr>
        <p:spPr>
          <a:xfrm>
            <a:off x="569168" y="2248678"/>
            <a:ext cx="10403633" cy="830997"/>
          </a:xfrm>
          <a:prstGeom prst="rect">
            <a:avLst/>
          </a:prstGeom>
          <a:noFill/>
        </p:spPr>
        <p:txBody>
          <a:bodyPr wrap="square" rtlCol="0">
            <a:spAutoFit/>
          </a:bodyPr>
          <a:lstStyle/>
          <a:p>
            <a:r>
              <a:rPr lang="en-US" sz="2400" dirty="0"/>
              <a:t>The proportion between the number of interactions an advertising receives and the number of views it receives is known as the click through rate (CTR)</a:t>
            </a:r>
          </a:p>
        </p:txBody>
      </p:sp>
      <p:pic>
        <p:nvPicPr>
          <p:cNvPr id="6" name="Picture 5" descr="Graphical user interface, application, Word&#10;&#10;Description automatically generated">
            <a:extLst>
              <a:ext uri="{FF2B5EF4-FFF2-40B4-BE49-F238E27FC236}">
                <a16:creationId xmlns:a16="http://schemas.microsoft.com/office/drawing/2014/main" id="{2BEFC9D6-32EB-3411-7C46-17135AD2CE1C}"/>
              </a:ext>
            </a:extLst>
          </p:cNvPr>
          <p:cNvPicPr>
            <a:picLocks noChangeAspect="1"/>
          </p:cNvPicPr>
          <p:nvPr/>
        </p:nvPicPr>
        <p:blipFill rotWithShape="1">
          <a:blip r:embed="rId2">
            <a:extLst>
              <a:ext uri="{28A0092B-C50C-407E-A947-70E740481C1C}">
                <a14:useLocalDpi xmlns:a14="http://schemas.microsoft.com/office/drawing/2010/main" val="0"/>
              </a:ext>
            </a:extLst>
          </a:blip>
          <a:srcRect t="13964" b="13942"/>
          <a:stretch/>
        </p:blipFill>
        <p:spPr>
          <a:xfrm>
            <a:off x="2789853" y="3279511"/>
            <a:ext cx="5943600" cy="2444620"/>
          </a:xfrm>
          <a:prstGeom prst="rect">
            <a:avLst/>
          </a:prstGeom>
        </p:spPr>
      </p:pic>
    </p:spTree>
    <p:extLst>
      <p:ext uri="{BB962C8B-B14F-4D97-AF65-F5344CB8AC3E}">
        <p14:creationId xmlns:p14="http://schemas.microsoft.com/office/powerpoint/2010/main" val="2125785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3BF7A4A6-F17D-5B36-1F62-D8A754D74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708216"/>
            <a:ext cx="5294716" cy="3441565"/>
          </a:xfrm>
          <a:prstGeom prst="rect">
            <a:avLst/>
          </a:prstGeom>
          <a:noFill/>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0BF9444-99D6-5D42-4A70-C6C00566409B}"/>
              </a:ext>
            </a:extLst>
          </p:cNvPr>
          <p:cNvPicPr>
            <a:picLocks noChangeAspect="1"/>
          </p:cNvPicPr>
          <p:nvPr/>
        </p:nvPicPr>
        <p:blipFill>
          <a:blip r:embed="rId3"/>
          <a:stretch>
            <a:fillRect/>
          </a:stretch>
        </p:blipFill>
        <p:spPr>
          <a:xfrm>
            <a:off x="6253817" y="1708218"/>
            <a:ext cx="5294715" cy="3441564"/>
          </a:xfrm>
          <a:prstGeom prst="rect">
            <a:avLst/>
          </a:prstGeom>
        </p:spPr>
      </p:pic>
    </p:spTree>
    <p:extLst>
      <p:ext uri="{BB962C8B-B14F-4D97-AF65-F5344CB8AC3E}">
        <p14:creationId xmlns:p14="http://schemas.microsoft.com/office/powerpoint/2010/main" val="130011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291BF9F-2D12-8FFB-26CD-D199427957EC}"/>
              </a:ext>
            </a:extLst>
          </p:cNvPr>
          <p:cNvGraphicFramePr>
            <a:graphicFrameLocks noGrp="1"/>
          </p:cNvGraphicFramePr>
          <p:nvPr>
            <p:extLst>
              <p:ext uri="{D42A27DB-BD31-4B8C-83A1-F6EECF244321}">
                <p14:modId xmlns:p14="http://schemas.microsoft.com/office/powerpoint/2010/main" val="1962696273"/>
              </p:ext>
            </p:extLst>
          </p:nvPr>
        </p:nvGraphicFramePr>
        <p:xfrm>
          <a:off x="643467" y="646193"/>
          <a:ext cx="10905070" cy="5565617"/>
        </p:xfrm>
        <a:graphic>
          <a:graphicData uri="http://schemas.openxmlformats.org/drawingml/2006/table">
            <a:tbl>
              <a:tblPr firstRow="1" firstCol="1" bandRow="1"/>
              <a:tblGrid>
                <a:gridCol w="2146803">
                  <a:extLst>
                    <a:ext uri="{9D8B030D-6E8A-4147-A177-3AD203B41FA5}">
                      <a16:colId xmlns:a16="http://schemas.microsoft.com/office/drawing/2014/main" val="3956632539"/>
                    </a:ext>
                  </a:extLst>
                </a:gridCol>
                <a:gridCol w="2317858">
                  <a:extLst>
                    <a:ext uri="{9D8B030D-6E8A-4147-A177-3AD203B41FA5}">
                      <a16:colId xmlns:a16="http://schemas.microsoft.com/office/drawing/2014/main" val="3959655294"/>
                    </a:ext>
                  </a:extLst>
                </a:gridCol>
                <a:gridCol w="2146803">
                  <a:extLst>
                    <a:ext uri="{9D8B030D-6E8A-4147-A177-3AD203B41FA5}">
                      <a16:colId xmlns:a16="http://schemas.microsoft.com/office/drawing/2014/main" val="539242867"/>
                    </a:ext>
                  </a:extLst>
                </a:gridCol>
                <a:gridCol w="2146803">
                  <a:extLst>
                    <a:ext uri="{9D8B030D-6E8A-4147-A177-3AD203B41FA5}">
                      <a16:colId xmlns:a16="http://schemas.microsoft.com/office/drawing/2014/main" val="962646939"/>
                    </a:ext>
                  </a:extLst>
                </a:gridCol>
                <a:gridCol w="2146803">
                  <a:extLst>
                    <a:ext uri="{9D8B030D-6E8A-4147-A177-3AD203B41FA5}">
                      <a16:colId xmlns:a16="http://schemas.microsoft.com/office/drawing/2014/main" val="991742221"/>
                    </a:ext>
                  </a:extLst>
                </a:gridCol>
              </a:tblGrid>
              <a:tr h="686059">
                <a:tc gridSpan="3">
                  <a:txBody>
                    <a:bodyPr/>
                    <a:lstStyle/>
                    <a:p>
                      <a:pPr marL="0" marR="0" algn="ctr"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Feature Interaction Order</a:t>
                      </a:r>
                      <a:endParaRPr lang="en-US" sz="3300" b="0" i="0" u="none" strike="noStrike">
                        <a:effectLst/>
                        <a:latin typeface="Arial" panose="020B0604020202020204" pitchFamily="34" charset="0"/>
                      </a:endParaRPr>
                    </a:p>
                  </a:txBody>
                  <a:tcPr marL="165315" marR="165315" marT="82658" marB="826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ctr"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Avazu Dataset</a:t>
                      </a:r>
                      <a:endParaRPr lang="en-US" sz="3300" b="0" i="0" u="none" strike="noStrike">
                        <a:effectLst/>
                        <a:latin typeface="Arial" panose="020B0604020202020204" pitchFamily="34" charset="0"/>
                      </a:endParaRPr>
                    </a:p>
                  </a:txBody>
                  <a:tcPr marL="165315" marR="165315" marT="82658" marB="826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83104681"/>
                  </a:ext>
                </a:extLst>
              </a:tr>
              <a:tr h="537964">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First Order</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Second Order</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Higher order</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AUC</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Logloss</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618700"/>
                  </a:ext>
                </a:extLst>
              </a:tr>
              <a:tr h="1447198">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Multi head attention + Element wise FM</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Deep Neural Network</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0.7757</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0.3776</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741270"/>
                  </a:ext>
                </a:extLst>
              </a:tr>
              <a:tr h="1447198">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Multi head attention + Element wise FM</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Cross Network</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0.7651</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0.3840</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809186"/>
                  </a:ext>
                </a:extLst>
              </a:tr>
              <a:tr h="1447198">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Multi head attentio + Element wise FM</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000" b="1" i="0" u="none" strike="noStrike">
                          <a:effectLst/>
                          <a:latin typeface="Times New Roman" panose="02020603050405020304" pitchFamily="18" charset="0"/>
                          <a:ea typeface="Calibri" panose="020F0502020204030204" pitchFamily="34" charset="0"/>
                          <a:cs typeface="Times New Roman" panose="02020603050405020304" pitchFamily="18" charset="0"/>
                        </a:rPr>
                        <a:t>Multi-head Attention Mechanism</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0.7654</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2500" b="1" i="0" u="none" strike="noStrike">
                          <a:effectLst/>
                          <a:latin typeface="Times New Roman" panose="02020603050405020304" pitchFamily="18" charset="0"/>
                          <a:ea typeface="Calibri" panose="020F0502020204030204" pitchFamily="34" charset="0"/>
                          <a:cs typeface="Times New Roman" panose="02020603050405020304" pitchFamily="18" charset="0"/>
                        </a:rPr>
                        <a:t>0.3838</a:t>
                      </a:r>
                      <a:endParaRPr lang="en-US" sz="3300" b="0" i="0" u="none" strike="noStrike">
                        <a:effectLst/>
                        <a:latin typeface="Arial" panose="020B0604020202020204" pitchFamily="34" charset="0"/>
                      </a:endParaRPr>
                    </a:p>
                  </a:txBody>
                  <a:tcPr marL="123986" marR="123986" marT="172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7232"/>
                  </a:ext>
                </a:extLst>
              </a:tr>
            </a:tbl>
          </a:graphicData>
        </a:graphic>
      </p:graphicFrame>
    </p:spTree>
    <p:extLst>
      <p:ext uri="{BB962C8B-B14F-4D97-AF65-F5344CB8AC3E}">
        <p14:creationId xmlns:p14="http://schemas.microsoft.com/office/powerpoint/2010/main" val="178066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42261-B3D9-E054-E59B-36F50A04A422}"/>
              </a:ext>
            </a:extLst>
          </p:cNvPr>
          <p:cNvSpPr txBox="1"/>
          <p:nvPr/>
        </p:nvSpPr>
        <p:spPr>
          <a:xfrm>
            <a:off x="1474237" y="419879"/>
            <a:ext cx="10254341" cy="769441"/>
          </a:xfrm>
          <a:prstGeom prst="rect">
            <a:avLst/>
          </a:prstGeom>
          <a:noFill/>
        </p:spPr>
        <p:txBody>
          <a:bodyPr wrap="square" rtlCol="0">
            <a:spAutoFit/>
          </a:bodyPr>
          <a:lstStyle/>
          <a:p>
            <a:r>
              <a:rPr lang="en-US" sz="4400" dirty="0"/>
              <a:t>Conclusions and What We Have Learned</a:t>
            </a:r>
          </a:p>
        </p:txBody>
      </p:sp>
      <p:sp>
        <p:nvSpPr>
          <p:cNvPr id="4" name="TextBox 3">
            <a:extLst>
              <a:ext uri="{FF2B5EF4-FFF2-40B4-BE49-F238E27FC236}">
                <a16:creationId xmlns:a16="http://schemas.microsoft.com/office/drawing/2014/main" id="{797979FE-6DB5-B080-53FA-91BFF3C73349}"/>
              </a:ext>
            </a:extLst>
          </p:cNvPr>
          <p:cNvSpPr txBox="1"/>
          <p:nvPr/>
        </p:nvSpPr>
        <p:spPr>
          <a:xfrm>
            <a:off x="550506" y="1493099"/>
            <a:ext cx="10123714" cy="4801314"/>
          </a:xfrm>
          <a:prstGeom prst="rect">
            <a:avLst/>
          </a:prstGeom>
          <a:noFill/>
        </p:spPr>
        <p:txBody>
          <a:bodyPr wrap="square">
            <a:spAutoFit/>
          </a:bodyPr>
          <a:lstStyle/>
          <a:p>
            <a:pPr marL="285750" indent="-285750">
              <a:buFontTx/>
              <a:buChar char="-"/>
            </a:pPr>
            <a:r>
              <a:rPr lang="en-US" dirty="0"/>
              <a:t>According to the results obtained after the experiments in this study for CTR estimation, the model that gave the lowest performance was the Logistic Regression model.</a:t>
            </a:r>
          </a:p>
          <a:p>
            <a:pPr marL="285750" indent="-285750">
              <a:buFontTx/>
              <a:buChar char="-"/>
            </a:pPr>
            <a:endParaRPr lang="en-US" dirty="0"/>
          </a:p>
          <a:p>
            <a:pPr marL="285750" indent="-285750">
              <a:buFontTx/>
              <a:buChar char="-"/>
            </a:pPr>
            <a:r>
              <a:rPr lang="en-US" dirty="0"/>
              <a:t>it was discovered that the datasets used in this study have many features. One of them is that both contain a lot of categorical features. This situation pushes us to use one hot encoding or label encoding.</a:t>
            </a:r>
          </a:p>
          <a:p>
            <a:pPr marL="285750" indent="-285750">
              <a:buFontTx/>
              <a:buChar char="-"/>
            </a:pPr>
            <a:endParaRPr lang="en-US" dirty="0"/>
          </a:p>
          <a:p>
            <a:pPr marL="285750" indent="-285750">
              <a:buFontTx/>
              <a:buChar char="-"/>
            </a:pPr>
            <a:r>
              <a:rPr lang="en-US" dirty="0"/>
              <a:t>Model structures are divided into two as parallel and serial, according to the results obtained, models installed in parallel achieve better performance</a:t>
            </a:r>
          </a:p>
          <a:p>
            <a:pPr marL="285750" indent="-285750">
              <a:buFontTx/>
              <a:buChar char="-"/>
            </a:pPr>
            <a:endParaRPr lang="en-US" dirty="0"/>
          </a:p>
          <a:p>
            <a:pPr marL="285750" indent="-285750">
              <a:buFontTx/>
              <a:buChar char="-"/>
            </a:pPr>
            <a:r>
              <a:rPr lang="en-US" dirty="0"/>
              <a:t>The performance of the Factorization Machines model and the models using FM in its content is obviously higher than LR, because it can capture both first order and second order feature interactions.</a:t>
            </a:r>
          </a:p>
          <a:p>
            <a:pPr marL="285750" indent="-285750">
              <a:buFontTx/>
              <a:buChar char="-"/>
            </a:pPr>
            <a:endParaRPr lang="en-US" dirty="0"/>
          </a:p>
          <a:p>
            <a:pPr marL="285750" indent="-285750">
              <a:buFontTx/>
              <a:buChar char="-"/>
            </a:pPr>
            <a:r>
              <a:rPr lang="en-US" dirty="0"/>
              <a:t>The Attention Mechanism can capture multiple order feature interactions such as DNN. That's why it was used in the </a:t>
            </a:r>
            <a:r>
              <a:rPr lang="en-US" dirty="0" err="1"/>
              <a:t>AutoInt</a:t>
            </a:r>
            <a:r>
              <a:rPr lang="en-US" dirty="0"/>
              <a:t> model. Since the performance of the </a:t>
            </a:r>
            <a:r>
              <a:rPr lang="en-US" dirty="0" err="1"/>
              <a:t>AutoInt</a:t>
            </a:r>
            <a:r>
              <a:rPr lang="en-US" dirty="0"/>
              <a:t> model is much better than the majority, we preferred to use the attention mechanism in our model.</a:t>
            </a:r>
          </a:p>
          <a:p>
            <a:pPr marL="285750" indent="-285750">
              <a:buFontTx/>
              <a:buChar char="-"/>
            </a:pPr>
            <a:endParaRPr lang="en-US" dirty="0"/>
          </a:p>
          <a:p>
            <a:pPr marL="285750" indent="-285750">
              <a:buFontTx/>
              <a:buChar char="-"/>
            </a:pPr>
            <a:r>
              <a:rPr lang="en-US" dirty="0"/>
              <a:t>Our model was the best performer model in the experiment.</a:t>
            </a:r>
          </a:p>
        </p:txBody>
      </p:sp>
    </p:spTree>
    <p:extLst>
      <p:ext uri="{BB962C8B-B14F-4D97-AF65-F5344CB8AC3E}">
        <p14:creationId xmlns:p14="http://schemas.microsoft.com/office/powerpoint/2010/main" val="49032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B33F9-71B9-54C1-C5E7-B2A24066723A}"/>
              </a:ext>
            </a:extLst>
          </p:cNvPr>
          <p:cNvSpPr txBox="1"/>
          <p:nvPr/>
        </p:nvSpPr>
        <p:spPr>
          <a:xfrm>
            <a:off x="4215881" y="2304661"/>
            <a:ext cx="3760238" cy="923330"/>
          </a:xfrm>
          <a:prstGeom prst="rect">
            <a:avLst/>
          </a:prstGeom>
          <a:noFill/>
        </p:spPr>
        <p:txBody>
          <a:bodyPr wrap="square" rtlCol="0">
            <a:spAutoFit/>
          </a:bodyPr>
          <a:lstStyle/>
          <a:p>
            <a:r>
              <a:rPr lang="en-US" sz="5400" dirty="0"/>
              <a:t>QUESTIONS?</a:t>
            </a:r>
          </a:p>
        </p:txBody>
      </p:sp>
    </p:spTree>
    <p:extLst>
      <p:ext uri="{BB962C8B-B14F-4D97-AF65-F5344CB8AC3E}">
        <p14:creationId xmlns:p14="http://schemas.microsoft.com/office/powerpoint/2010/main" val="426004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D96BE-4D19-F441-C8B9-C2E7E38CD455}"/>
              </a:ext>
            </a:extLst>
          </p:cNvPr>
          <p:cNvSpPr txBox="1"/>
          <p:nvPr/>
        </p:nvSpPr>
        <p:spPr>
          <a:xfrm>
            <a:off x="1334278" y="513184"/>
            <a:ext cx="8070979" cy="3985706"/>
          </a:xfrm>
          <a:prstGeom prst="rect">
            <a:avLst/>
          </a:prstGeom>
          <a:noFill/>
        </p:spPr>
        <p:txBody>
          <a:bodyPr wrap="square" rtlCol="0">
            <a:spAutoFit/>
          </a:bodyPr>
          <a:lstStyle/>
          <a:p>
            <a:r>
              <a:rPr lang="en-US" dirty="0"/>
              <a:t>References:</a:t>
            </a:r>
          </a:p>
          <a:p>
            <a:endParaRPr lang="en-US" dirty="0"/>
          </a:p>
          <a:p>
            <a:r>
              <a:rPr lang="en-US" sz="1000" dirty="0"/>
              <a:t>[1] </a:t>
            </a:r>
            <a:r>
              <a:rPr lang="en-US" sz="1000" dirty="0" err="1"/>
              <a:t>Huifeng</a:t>
            </a:r>
            <a:r>
              <a:rPr lang="en-US" sz="1000" dirty="0"/>
              <a:t> Guo, </a:t>
            </a:r>
            <a:r>
              <a:rPr lang="en-US" sz="1000" dirty="0" err="1"/>
              <a:t>Ruiming</a:t>
            </a:r>
            <a:r>
              <a:rPr lang="en-US" sz="1000" dirty="0"/>
              <a:t> Tang, </a:t>
            </a:r>
            <a:r>
              <a:rPr lang="en-US" sz="1000" dirty="0" err="1"/>
              <a:t>Yunming</a:t>
            </a:r>
            <a:r>
              <a:rPr lang="en-US" sz="1000" dirty="0"/>
              <a:t> Ye, </a:t>
            </a:r>
            <a:r>
              <a:rPr lang="en-US" sz="1000" dirty="0" err="1"/>
              <a:t>Zhenguo</a:t>
            </a:r>
            <a:r>
              <a:rPr lang="en-US" sz="1000" dirty="0"/>
              <a:t> Li, and </a:t>
            </a:r>
            <a:r>
              <a:rPr lang="en-US" sz="1000" dirty="0" err="1"/>
              <a:t>Xiuqiang</a:t>
            </a:r>
            <a:r>
              <a:rPr lang="en-US" sz="1000" dirty="0"/>
              <a:t> He. 2017. </a:t>
            </a:r>
            <a:r>
              <a:rPr lang="en-US" sz="1000" dirty="0" err="1"/>
              <a:t>DeepFM</a:t>
            </a:r>
            <a:r>
              <a:rPr lang="en-US" sz="1000" dirty="0"/>
              <a:t>: a factorization-machine based neural network for CTR prediction. In Proceedings of the 26th International Joint Conference on Artificial Intelligence. AAAI Press, 1725–1731 (2017)</a:t>
            </a:r>
          </a:p>
          <a:p>
            <a:endParaRPr lang="en-US" sz="1000" dirty="0"/>
          </a:p>
          <a:p>
            <a:r>
              <a:rPr lang="en-US" sz="1000" dirty="0"/>
              <a:t>[2] Wang, R., Fu, B., Fu, G., &amp; Wang, M. (2017). Deep &amp; Cross Network for Ad Click Predictions. Proceedings of the ADKDD’17.</a:t>
            </a:r>
          </a:p>
          <a:p>
            <a:endParaRPr lang="en-US" sz="1000" dirty="0"/>
          </a:p>
          <a:p>
            <a:r>
              <a:rPr lang="en-US" sz="1000" dirty="0"/>
              <a:t>[3] Kumar, Rohit &amp; Naik, Sneha &amp; Naik, Vani &amp; </a:t>
            </a:r>
            <a:r>
              <a:rPr lang="en-US" sz="1000" dirty="0" err="1"/>
              <a:t>Shiralli</a:t>
            </a:r>
            <a:r>
              <a:rPr lang="en-US" sz="1000" dirty="0"/>
              <a:t>, </a:t>
            </a:r>
            <a:r>
              <a:rPr lang="en-US" sz="1000" dirty="0" err="1"/>
              <a:t>Smita</a:t>
            </a:r>
            <a:r>
              <a:rPr lang="en-US" sz="1000" dirty="0"/>
              <a:t> &amp; V.G, Sunil &amp; Husain, </a:t>
            </a:r>
            <a:r>
              <a:rPr lang="en-US" sz="1000" dirty="0" err="1"/>
              <a:t>Moulahusain</a:t>
            </a:r>
            <a:r>
              <a:rPr lang="en-US" sz="1000" dirty="0"/>
              <a:t>. (2015). Predicting Clicks: CTR Estimation of Advertisements using Logistic Regression Classifier. 10.1109/IADCC.2015.7154880.</a:t>
            </a:r>
          </a:p>
          <a:p>
            <a:endParaRPr lang="en-US" sz="1000" dirty="0"/>
          </a:p>
          <a:p>
            <a:r>
              <a:rPr lang="en-US" sz="1000" dirty="0"/>
              <a:t>[4] Wang, Q., Liu, F., Zhao, X. et al. Session interest model for CTR prediction based on self-attention mechanism. Sci Rep 12, 252 (2022). https://doi.org/10.1038/s41598-021-03871-y </a:t>
            </a:r>
          </a:p>
          <a:p>
            <a:endParaRPr lang="en-US" sz="900" dirty="0"/>
          </a:p>
          <a:p>
            <a:r>
              <a:rPr lang="en-US" sz="900" dirty="0"/>
              <a:t>[5] </a:t>
            </a:r>
            <a:r>
              <a:rPr lang="en-US" sz="900" dirty="0" err="1"/>
              <a:t>Rendle</a:t>
            </a:r>
            <a:r>
              <a:rPr lang="en-US" sz="900" dirty="0"/>
              <a:t>, Steffen. “Factorization Machines.” 2010 IEEE International Conference on Data Mining (2010): 995-1000. </a:t>
            </a:r>
          </a:p>
          <a:p>
            <a:endParaRPr lang="en-US" sz="900" dirty="0"/>
          </a:p>
          <a:p>
            <a:r>
              <a:rPr lang="en-US" sz="900" dirty="0"/>
              <a:t>[6] Zhang, W., Du, T., &amp; Wang, J. (2016). Deep Learning over Multi-field Categorical Data - - A Case Study on User Response Prediction. ECIR. </a:t>
            </a:r>
          </a:p>
          <a:p>
            <a:endParaRPr lang="en-US" sz="900" dirty="0"/>
          </a:p>
          <a:p>
            <a:r>
              <a:rPr lang="en-US" sz="900" dirty="0"/>
              <a:t>[7] Song, W., Shi, C., Xiao, Z., Duan, Z., Xu, Y., Zhang, M., &amp; Tang, J. (2019). </a:t>
            </a:r>
            <a:r>
              <a:rPr lang="en-US" sz="900" dirty="0" err="1"/>
              <a:t>AutoInt</a:t>
            </a:r>
            <a:r>
              <a:rPr lang="en-US" sz="900" dirty="0"/>
              <a:t>: Automatic Feature Interaction Learning via Self-Attentive Neural Networks. Proceedings of the 28th ACM International Conference on Information and Knowledge Management.</a:t>
            </a:r>
          </a:p>
          <a:p>
            <a:endParaRPr lang="en-US" sz="900" dirty="0"/>
          </a:p>
          <a:p>
            <a:r>
              <a:rPr lang="en-US" sz="900" dirty="0"/>
              <a:t>[8] He, X., &amp; Chua, T. (2017). Neural Factorization Machines for Sparse Predictive Analytics. Proceedings of the 40th International ACM SIGIR Conference on Research and Development in Information Retrieval. </a:t>
            </a:r>
          </a:p>
          <a:p>
            <a:endParaRPr lang="en-US" sz="900" dirty="0"/>
          </a:p>
          <a:p>
            <a:r>
              <a:rPr lang="en-US" sz="900" dirty="0"/>
              <a:t>[9] </a:t>
            </a:r>
            <a:r>
              <a:rPr lang="en-US" sz="900" dirty="0" err="1"/>
              <a:t>Yantao</a:t>
            </a:r>
            <a:r>
              <a:rPr lang="en-US" sz="900" dirty="0"/>
              <a:t> Yu, Zhen Wang, and Bo Yuan. 2019. An input-aware factorization machine for sparse prediction. In Proceedings of the 28th International Joint Conference on Artificial Intelligence (IJCAI'19). AAAI Press, 1466–1472.  </a:t>
            </a:r>
          </a:p>
        </p:txBody>
      </p:sp>
    </p:spTree>
    <p:extLst>
      <p:ext uri="{BB962C8B-B14F-4D97-AF65-F5344CB8AC3E}">
        <p14:creationId xmlns:p14="http://schemas.microsoft.com/office/powerpoint/2010/main" val="167299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2D55E-E015-BE78-E506-06821230088D}"/>
              </a:ext>
            </a:extLst>
          </p:cNvPr>
          <p:cNvSpPr txBox="1"/>
          <p:nvPr/>
        </p:nvSpPr>
        <p:spPr>
          <a:xfrm>
            <a:off x="2783633" y="389166"/>
            <a:ext cx="6624734" cy="584775"/>
          </a:xfrm>
          <a:prstGeom prst="rect">
            <a:avLst/>
          </a:prstGeom>
          <a:noFill/>
        </p:spPr>
        <p:txBody>
          <a:bodyPr wrap="square">
            <a:spAutoFit/>
          </a:bodyPr>
          <a:lstStyle/>
          <a:p>
            <a:r>
              <a:rPr lang="en-US" sz="3200" dirty="0"/>
              <a:t>What Do We Mean By CTR Prediction ?</a:t>
            </a:r>
          </a:p>
        </p:txBody>
      </p:sp>
    </p:spTree>
    <p:extLst>
      <p:ext uri="{BB962C8B-B14F-4D97-AF65-F5344CB8AC3E}">
        <p14:creationId xmlns:p14="http://schemas.microsoft.com/office/powerpoint/2010/main" val="11009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AC2D4-C4DE-B0E2-66AE-635F713B3543}"/>
              </a:ext>
            </a:extLst>
          </p:cNvPr>
          <p:cNvSpPr txBox="1"/>
          <p:nvPr/>
        </p:nvSpPr>
        <p:spPr>
          <a:xfrm>
            <a:off x="3872203" y="382555"/>
            <a:ext cx="7044613" cy="584775"/>
          </a:xfrm>
          <a:prstGeom prst="rect">
            <a:avLst/>
          </a:prstGeom>
          <a:noFill/>
        </p:spPr>
        <p:txBody>
          <a:bodyPr wrap="square" rtlCol="0">
            <a:spAutoFit/>
          </a:bodyPr>
          <a:lstStyle/>
          <a:p>
            <a:r>
              <a:rPr lang="en-US" sz="3200" dirty="0"/>
              <a:t>What are the Problems?</a:t>
            </a:r>
          </a:p>
        </p:txBody>
      </p:sp>
      <p:sp>
        <p:nvSpPr>
          <p:cNvPr id="3" name="TextBox 2">
            <a:extLst>
              <a:ext uri="{FF2B5EF4-FFF2-40B4-BE49-F238E27FC236}">
                <a16:creationId xmlns:a16="http://schemas.microsoft.com/office/drawing/2014/main" id="{FFE0EFDB-8239-B7EC-203B-35E1AE2CBB55}"/>
              </a:ext>
            </a:extLst>
          </p:cNvPr>
          <p:cNvSpPr txBox="1"/>
          <p:nvPr/>
        </p:nvSpPr>
        <p:spPr>
          <a:xfrm>
            <a:off x="382555" y="1474236"/>
            <a:ext cx="6298163" cy="2862322"/>
          </a:xfrm>
          <a:prstGeom prst="rect">
            <a:avLst/>
          </a:prstGeom>
          <a:noFill/>
        </p:spPr>
        <p:txBody>
          <a:bodyPr wrap="square" rtlCol="0">
            <a:spAutoFit/>
          </a:bodyPr>
          <a:lstStyle/>
          <a:p>
            <a:pPr marL="342900" indent="-342900">
              <a:buAutoNum type="arabicParenR"/>
            </a:pPr>
            <a:r>
              <a:rPr lang="en-US" dirty="0"/>
              <a:t>High dimensional sparse features</a:t>
            </a:r>
          </a:p>
          <a:p>
            <a:pPr marL="342900" indent="-342900">
              <a:buAutoNum type="arabicParenR"/>
            </a:pPr>
            <a:endParaRPr lang="en-US" dirty="0"/>
          </a:p>
          <a:p>
            <a:pPr marL="342900" indent="-342900">
              <a:buAutoNum type="arabicParenR"/>
            </a:pPr>
            <a:endParaRPr lang="en-US" dirty="0"/>
          </a:p>
          <a:p>
            <a:endParaRPr lang="en-US" dirty="0"/>
          </a:p>
          <a:p>
            <a:endParaRPr lang="en-US" dirty="0"/>
          </a:p>
          <a:p>
            <a:endParaRPr lang="en-US" dirty="0"/>
          </a:p>
          <a:p>
            <a:endParaRPr lang="en-US" dirty="0"/>
          </a:p>
          <a:p>
            <a:endParaRPr lang="en-US" dirty="0"/>
          </a:p>
          <a:p>
            <a:endParaRPr lang="en-US" dirty="0"/>
          </a:p>
          <a:p>
            <a:r>
              <a:rPr lang="en-US" dirty="0"/>
              <a:t>2)   Modeling Feature interactions</a:t>
            </a:r>
          </a:p>
        </p:txBody>
      </p:sp>
      <p:sp>
        <p:nvSpPr>
          <p:cNvPr id="9" name="TextBox 8">
            <a:extLst>
              <a:ext uri="{FF2B5EF4-FFF2-40B4-BE49-F238E27FC236}">
                <a16:creationId xmlns:a16="http://schemas.microsoft.com/office/drawing/2014/main" id="{25A1673C-A809-D395-408B-B57E0A94E31D}"/>
              </a:ext>
            </a:extLst>
          </p:cNvPr>
          <p:cNvSpPr txBox="1"/>
          <p:nvPr/>
        </p:nvSpPr>
        <p:spPr>
          <a:xfrm>
            <a:off x="382555" y="4520298"/>
            <a:ext cx="10534261" cy="646331"/>
          </a:xfrm>
          <a:prstGeom prst="rect">
            <a:avLst/>
          </a:prstGeom>
          <a:noFill/>
        </p:spPr>
        <p:txBody>
          <a:bodyPr wrap="square">
            <a:spAutoFit/>
          </a:bodyPr>
          <a:lstStyle/>
          <a:p>
            <a:r>
              <a:rPr lang="en-US" dirty="0"/>
              <a:t>Customers in a younger age group may engage with action games advertising more frequently than customers in other age categories, so, customer-age and advertisement-category are two captured features</a:t>
            </a:r>
          </a:p>
        </p:txBody>
      </p:sp>
      <p:graphicFrame>
        <p:nvGraphicFramePr>
          <p:cNvPr id="10" name="Table 10">
            <a:extLst>
              <a:ext uri="{FF2B5EF4-FFF2-40B4-BE49-F238E27FC236}">
                <a16:creationId xmlns:a16="http://schemas.microsoft.com/office/drawing/2014/main" id="{6AAFE9D1-CAD8-BF3E-4698-05B863B3C810}"/>
              </a:ext>
            </a:extLst>
          </p:cNvPr>
          <p:cNvGraphicFramePr>
            <a:graphicFrameLocks noGrp="1"/>
          </p:cNvGraphicFramePr>
          <p:nvPr>
            <p:extLst>
              <p:ext uri="{D42A27DB-BD31-4B8C-83A1-F6EECF244321}">
                <p14:modId xmlns:p14="http://schemas.microsoft.com/office/powerpoint/2010/main" val="2097308698"/>
              </p:ext>
            </p:extLst>
          </p:nvPr>
        </p:nvGraphicFramePr>
        <p:xfrm>
          <a:off x="1173584" y="2036403"/>
          <a:ext cx="8128000" cy="1483360"/>
        </p:xfrm>
        <a:graphic>
          <a:graphicData uri="http://schemas.openxmlformats.org/drawingml/2006/table">
            <a:tbl>
              <a:tblPr>
                <a:tableStyleId>{073A0DAA-6AF3-43AB-8588-CEC1D06C72B9}</a:tableStyleId>
              </a:tblPr>
              <a:tblGrid>
                <a:gridCol w="812800">
                  <a:extLst>
                    <a:ext uri="{9D8B030D-6E8A-4147-A177-3AD203B41FA5}">
                      <a16:colId xmlns:a16="http://schemas.microsoft.com/office/drawing/2014/main" val="2180969591"/>
                    </a:ext>
                  </a:extLst>
                </a:gridCol>
                <a:gridCol w="812800">
                  <a:extLst>
                    <a:ext uri="{9D8B030D-6E8A-4147-A177-3AD203B41FA5}">
                      <a16:colId xmlns:a16="http://schemas.microsoft.com/office/drawing/2014/main" val="3632309194"/>
                    </a:ext>
                  </a:extLst>
                </a:gridCol>
                <a:gridCol w="812800">
                  <a:extLst>
                    <a:ext uri="{9D8B030D-6E8A-4147-A177-3AD203B41FA5}">
                      <a16:colId xmlns:a16="http://schemas.microsoft.com/office/drawing/2014/main" val="354878069"/>
                    </a:ext>
                  </a:extLst>
                </a:gridCol>
                <a:gridCol w="812800">
                  <a:extLst>
                    <a:ext uri="{9D8B030D-6E8A-4147-A177-3AD203B41FA5}">
                      <a16:colId xmlns:a16="http://schemas.microsoft.com/office/drawing/2014/main" val="2921718421"/>
                    </a:ext>
                  </a:extLst>
                </a:gridCol>
                <a:gridCol w="812800">
                  <a:extLst>
                    <a:ext uri="{9D8B030D-6E8A-4147-A177-3AD203B41FA5}">
                      <a16:colId xmlns:a16="http://schemas.microsoft.com/office/drawing/2014/main" val="4222917666"/>
                    </a:ext>
                  </a:extLst>
                </a:gridCol>
                <a:gridCol w="812800">
                  <a:extLst>
                    <a:ext uri="{9D8B030D-6E8A-4147-A177-3AD203B41FA5}">
                      <a16:colId xmlns:a16="http://schemas.microsoft.com/office/drawing/2014/main" val="391074295"/>
                    </a:ext>
                  </a:extLst>
                </a:gridCol>
                <a:gridCol w="812800">
                  <a:extLst>
                    <a:ext uri="{9D8B030D-6E8A-4147-A177-3AD203B41FA5}">
                      <a16:colId xmlns:a16="http://schemas.microsoft.com/office/drawing/2014/main" val="1988052950"/>
                    </a:ext>
                  </a:extLst>
                </a:gridCol>
                <a:gridCol w="812800">
                  <a:extLst>
                    <a:ext uri="{9D8B030D-6E8A-4147-A177-3AD203B41FA5}">
                      <a16:colId xmlns:a16="http://schemas.microsoft.com/office/drawing/2014/main" val="401334880"/>
                    </a:ext>
                  </a:extLst>
                </a:gridCol>
                <a:gridCol w="812800">
                  <a:extLst>
                    <a:ext uri="{9D8B030D-6E8A-4147-A177-3AD203B41FA5}">
                      <a16:colId xmlns:a16="http://schemas.microsoft.com/office/drawing/2014/main" val="603784270"/>
                    </a:ext>
                  </a:extLst>
                </a:gridCol>
                <a:gridCol w="812800">
                  <a:extLst>
                    <a:ext uri="{9D8B030D-6E8A-4147-A177-3AD203B41FA5}">
                      <a16:colId xmlns:a16="http://schemas.microsoft.com/office/drawing/2014/main" val="3668541023"/>
                    </a:ext>
                  </a:extLst>
                </a:gridCol>
              </a:tblGrid>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72761965"/>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4983379"/>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28190563"/>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01662542"/>
                  </a:ext>
                </a:extLst>
              </a:tr>
            </a:tbl>
          </a:graphicData>
        </a:graphic>
      </p:graphicFrame>
    </p:spTree>
    <p:extLst>
      <p:ext uri="{BB962C8B-B14F-4D97-AF65-F5344CB8AC3E}">
        <p14:creationId xmlns:p14="http://schemas.microsoft.com/office/powerpoint/2010/main" val="8159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93CFFB-6140-FD24-A127-58BAF52C3854}"/>
              </a:ext>
            </a:extLst>
          </p:cNvPr>
          <p:cNvSpPr txBox="1"/>
          <p:nvPr/>
        </p:nvSpPr>
        <p:spPr>
          <a:xfrm>
            <a:off x="3834881" y="363894"/>
            <a:ext cx="6960637" cy="584775"/>
          </a:xfrm>
          <a:prstGeom prst="rect">
            <a:avLst/>
          </a:prstGeom>
          <a:noFill/>
        </p:spPr>
        <p:txBody>
          <a:bodyPr wrap="square" rtlCol="0">
            <a:spAutoFit/>
          </a:bodyPr>
          <a:lstStyle/>
          <a:p>
            <a:r>
              <a:rPr lang="en-US" sz="3200" dirty="0"/>
              <a:t>How Can We Solve It?</a:t>
            </a:r>
          </a:p>
        </p:txBody>
      </p:sp>
      <p:sp>
        <p:nvSpPr>
          <p:cNvPr id="3" name="TextBox 2">
            <a:extLst>
              <a:ext uri="{FF2B5EF4-FFF2-40B4-BE49-F238E27FC236}">
                <a16:creationId xmlns:a16="http://schemas.microsoft.com/office/drawing/2014/main" id="{E16929BE-1098-0089-67A9-FAC2C2B0F9D0}"/>
              </a:ext>
            </a:extLst>
          </p:cNvPr>
          <p:cNvSpPr txBox="1"/>
          <p:nvPr/>
        </p:nvSpPr>
        <p:spPr>
          <a:xfrm>
            <a:off x="578497" y="1735493"/>
            <a:ext cx="6288833" cy="1754326"/>
          </a:xfrm>
          <a:prstGeom prst="rect">
            <a:avLst/>
          </a:prstGeom>
          <a:noFill/>
        </p:spPr>
        <p:txBody>
          <a:bodyPr wrap="square" rtlCol="0">
            <a:spAutoFit/>
          </a:bodyPr>
          <a:lstStyle/>
          <a:p>
            <a:pPr marL="342900" indent="-342900">
              <a:buAutoNum type="arabicParenR"/>
            </a:pPr>
            <a:r>
              <a:rPr lang="en-US" dirty="0"/>
              <a:t>Manual Feature Engineering</a:t>
            </a:r>
          </a:p>
          <a:p>
            <a:pPr marL="342900" indent="-342900">
              <a:buAutoNum type="arabicParenR"/>
            </a:pPr>
            <a:endParaRPr lang="en-US" dirty="0"/>
          </a:p>
          <a:p>
            <a:pPr marL="342900" indent="-342900">
              <a:buAutoNum type="arabicParenR"/>
            </a:pPr>
            <a:endParaRPr lang="en-US" dirty="0"/>
          </a:p>
          <a:p>
            <a:endParaRPr lang="en-US" dirty="0"/>
          </a:p>
          <a:p>
            <a:r>
              <a:rPr lang="en-US" dirty="0"/>
              <a:t>2)    Building End-to-end model</a:t>
            </a:r>
          </a:p>
          <a:p>
            <a:pPr marL="342900" indent="-342900">
              <a:buAutoNum type="arabicParenR"/>
            </a:pPr>
            <a:endParaRPr lang="en-US" dirty="0"/>
          </a:p>
        </p:txBody>
      </p:sp>
      <p:pic>
        <p:nvPicPr>
          <p:cNvPr id="5" name="Picture 4" descr="Diagram&#10;&#10;Description automatically generated">
            <a:extLst>
              <a:ext uri="{FF2B5EF4-FFF2-40B4-BE49-F238E27FC236}">
                <a16:creationId xmlns:a16="http://schemas.microsoft.com/office/drawing/2014/main" id="{5EFCF743-CCCA-055C-94B6-EFB599E62290}"/>
              </a:ext>
            </a:extLst>
          </p:cNvPr>
          <p:cNvPicPr>
            <a:picLocks noChangeAspect="1"/>
          </p:cNvPicPr>
          <p:nvPr/>
        </p:nvPicPr>
        <p:blipFill rotWithShape="1">
          <a:blip r:embed="rId2">
            <a:extLst>
              <a:ext uri="{28A0092B-C50C-407E-A947-70E740481C1C}">
                <a14:useLocalDpi xmlns:a14="http://schemas.microsoft.com/office/drawing/2010/main" val="0"/>
              </a:ext>
            </a:extLst>
          </a:blip>
          <a:srcRect l="1887" r="4438" b="3041"/>
          <a:stretch/>
        </p:blipFill>
        <p:spPr>
          <a:xfrm>
            <a:off x="666750" y="3489819"/>
            <a:ext cx="4381500" cy="2930031"/>
          </a:xfrm>
          <a:prstGeom prst="rect">
            <a:avLst/>
          </a:prstGeom>
        </p:spPr>
      </p:pic>
      <p:pic>
        <p:nvPicPr>
          <p:cNvPr id="7" name="Picture 6" descr="Diagram&#10;&#10;Description automatically generated">
            <a:extLst>
              <a:ext uri="{FF2B5EF4-FFF2-40B4-BE49-F238E27FC236}">
                <a16:creationId xmlns:a16="http://schemas.microsoft.com/office/drawing/2014/main" id="{2E3FCF6E-0273-B5FC-2152-DA8DC573B13A}"/>
              </a:ext>
            </a:extLst>
          </p:cNvPr>
          <p:cNvPicPr>
            <a:picLocks noChangeAspect="1"/>
          </p:cNvPicPr>
          <p:nvPr/>
        </p:nvPicPr>
        <p:blipFill rotWithShape="1">
          <a:blip r:embed="rId3">
            <a:extLst>
              <a:ext uri="{28A0092B-C50C-407E-A947-70E740481C1C}">
                <a14:useLocalDpi xmlns:a14="http://schemas.microsoft.com/office/drawing/2010/main" val="0"/>
              </a:ext>
            </a:extLst>
          </a:blip>
          <a:srcRect l="4031" t="-1" b="584"/>
          <a:stretch/>
        </p:blipFill>
        <p:spPr>
          <a:xfrm>
            <a:off x="6353174" y="3489819"/>
            <a:ext cx="4194693" cy="3004287"/>
          </a:xfrm>
          <a:prstGeom prst="rect">
            <a:avLst/>
          </a:prstGeom>
        </p:spPr>
      </p:pic>
      <p:sp>
        <p:nvSpPr>
          <p:cNvPr id="9" name="TextBox 8">
            <a:extLst>
              <a:ext uri="{FF2B5EF4-FFF2-40B4-BE49-F238E27FC236}">
                <a16:creationId xmlns:a16="http://schemas.microsoft.com/office/drawing/2014/main" id="{4D8E95D5-D0C9-DEC5-365C-1B99AE1AB52B}"/>
              </a:ext>
            </a:extLst>
          </p:cNvPr>
          <p:cNvSpPr txBox="1"/>
          <p:nvPr/>
        </p:nvSpPr>
        <p:spPr>
          <a:xfrm>
            <a:off x="578497" y="6494106"/>
            <a:ext cx="6096000" cy="261610"/>
          </a:xfrm>
          <a:prstGeom prst="rect">
            <a:avLst/>
          </a:prstGeom>
          <a:noFill/>
        </p:spPr>
        <p:txBody>
          <a:bodyPr wrap="square">
            <a:spAutoFit/>
          </a:bodyPr>
          <a:lstStyle/>
          <a:p>
            <a:r>
              <a:rPr lang="en-US" sz="1100" i="1" dirty="0"/>
              <a:t> </a:t>
            </a:r>
            <a:r>
              <a:rPr lang="en-US" sz="1100" i="1" dirty="0" err="1"/>
              <a:t>DeepFM</a:t>
            </a:r>
            <a:r>
              <a:rPr lang="en-US" sz="1100" i="1" dirty="0"/>
              <a:t> model</a:t>
            </a:r>
          </a:p>
        </p:txBody>
      </p:sp>
      <p:sp>
        <p:nvSpPr>
          <p:cNvPr id="11" name="TextBox 10">
            <a:extLst>
              <a:ext uri="{FF2B5EF4-FFF2-40B4-BE49-F238E27FC236}">
                <a16:creationId xmlns:a16="http://schemas.microsoft.com/office/drawing/2014/main" id="{60EBF4E9-5F73-AD9B-9F15-274672867B7B}"/>
              </a:ext>
            </a:extLst>
          </p:cNvPr>
          <p:cNvSpPr txBox="1"/>
          <p:nvPr/>
        </p:nvSpPr>
        <p:spPr>
          <a:xfrm>
            <a:off x="6353174" y="6488668"/>
            <a:ext cx="6097554" cy="261610"/>
          </a:xfrm>
          <a:prstGeom prst="rect">
            <a:avLst/>
          </a:prstGeom>
          <a:noFill/>
        </p:spPr>
        <p:txBody>
          <a:bodyPr wrap="square">
            <a:spAutoFit/>
          </a:bodyPr>
          <a:lstStyle/>
          <a:p>
            <a:r>
              <a:rPr lang="en-US" sz="1100" i="1" dirty="0"/>
              <a:t> Cross Network Model</a:t>
            </a:r>
          </a:p>
        </p:txBody>
      </p:sp>
    </p:spTree>
    <p:extLst>
      <p:ext uri="{BB962C8B-B14F-4D97-AF65-F5344CB8AC3E}">
        <p14:creationId xmlns:p14="http://schemas.microsoft.com/office/powerpoint/2010/main" val="260535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6BDD0-8D12-D65B-BF20-8B80E9C91562}"/>
              </a:ext>
            </a:extLst>
          </p:cNvPr>
          <p:cNvSpPr txBox="1"/>
          <p:nvPr/>
        </p:nvSpPr>
        <p:spPr>
          <a:xfrm>
            <a:off x="4805265" y="218009"/>
            <a:ext cx="4432041" cy="646331"/>
          </a:xfrm>
          <a:prstGeom prst="rect">
            <a:avLst/>
          </a:prstGeom>
          <a:noFill/>
        </p:spPr>
        <p:txBody>
          <a:bodyPr wrap="square" rtlCol="0">
            <a:spAutoFit/>
          </a:bodyPr>
          <a:lstStyle/>
          <a:p>
            <a:r>
              <a:rPr lang="en-US" sz="3600" dirty="0"/>
              <a:t>OUR MODEL </a:t>
            </a:r>
          </a:p>
        </p:txBody>
      </p:sp>
      <p:pic>
        <p:nvPicPr>
          <p:cNvPr id="4" name="Picture 3" descr="Diagram&#10;&#10;Description automatically generated">
            <a:extLst>
              <a:ext uri="{FF2B5EF4-FFF2-40B4-BE49-F238E27FC236}">
                <a16:creationId xmlns:a16="http://schemas.microsoft.com/office/drawing/2014/main" id="{FF7D1371-E393-12B3-4B13-01119DA7853C}"/>
              </a:ext>
            </a:extLst>
          </p:cNvPr>
          <p:cNvPicPr>
            <a:picLocks noChangeAspect="1"/>
          </p:cNvPicPr>
          <p:nvPr/>
        </p:nvPicPr>
        <p:blipFill rotWithShape="1">
          <a:blip r:embed="rId2">
            <a:extLst>
              <a:ext uri="{28A0092B-C50C-407E-A947-70E740481C1C}">
                <a14:useLocalDpi xmlns:a14="http://schemas.microsoft.com/office/drawing/2010/main" val="0"/>
              </a:ext>
            </a:extLst>
          </a:blip>
          <a:srcRect l="442" t="1375" r="-1"/>
          <a:stretch/>
        </p:blipFill>
        <p:spPr>
          <a:xfrm>
            <a:off x="2500603" y="1184988"/>
            <a:ext cx="7222807" cy="5043438"/>
          </a:xfrm>
          <a:prstGeom prst="rect">
            <a:avLst/>
          </a:prstGeom>
        </p:spPr>
      </p:pic>
    </p:spTree>
    <p:extLst>
      <p:ext uri="{BB962C8B-B14F-4D97-AF65-F5344CB8AC3E}">
        <p14:creationId xmlns:p14="http://schemas.microsoft.com/office/powerpoint/2010/main" val="25356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3F6B99-85B7-7F52-0063-10286B031E98}"/>
              </a:ext>
            </a:extLst>
          </p:cNvPr>
          <p:cNvSpPr txBox="1"/>
          <p:nvPr/>
        </p:nvSpPr>
        <p:spPr>
          <a:xfrm>
            <a:off x="634482" y="419878"/>
            <a:ext cx="6428792" cy="584775"/>
          </a:xfrm>
          <a:prstGeom prst="rect">
            <a:avLst/>
          </a:prstGeom>
          <a:noFill/>
        </p:spPr>
        <p:txBody>
          <a:bodyPr wrap="square" rtlCol="0">
            <a:spAutoFit/>
          </a:bodyPr>
          <a:lstStyle/>
          <a:p>
            <a:r>
              <a:rPr lang="en-US" sz="3200" dirty="0"/>
              <a:t>1) Input Layer and Embedding Layer</a:t>
            </a:r>
          </a:p>
        </p:txBody>
      </p:sp>
      <p:pic>
        <p:nvPicPr>
          <p:cNvPr id="4" name="Picture 3" descr="Diagram&#10;&#10;Description automatically generated">
            <a:extLst>
              <a:ext uri="{FF2B5EF4-FFF2-40B4-BE49-F238E27FC236}">
                <a16:creationId xmlns:a16="http://schemas.microsoft.com/office/drawing/2014/main" id="{4EAFCC62-B51D-E1A6-88BD-DBFA5C345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66" y="1223909"/>
            <a:ext cx="8547523" cy="4919795"/>
          </a:xfrm>
          <a:prstGeom prst="rect">
            <a:avLst/>
          </a:prstGeom>
        </p:spPr>
      </p:pic>
    </p:spTree>
    <p:extLst>
      <p:ext uri="{BB962C8B-B14F-4D97-AF65-F5344CB8AC3E}">
        <p14:creationId xmlns:p14="http://schemas.microsoft.com/office/powerpoint/2010/main" val="427343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991E4-D24E-2423-4A15-1BBE823FDFD7}"/>
              </a:ext>
            </a:extLst>
          </p:cNvPr>
          <p:cNvSpPr txBox="1"/>
          <p:nvPr/>
        </p:nvSpPr>
        <p:spPr>
          <a:xfrm>
            <a:off x="472168" y="481956"/>
            <a:ext cx="5327779" cy="584775"/>
          </a:xfrm>
          <a:prstGeom prst="rect">
            <a:avLst/>
          </a:prstGeom>
          <a:noFill/>
        </p:spPr>
        <p:txBody>
          <a:bodyPr wrap="square" rtlCol="0">
            <a:spAutoFit/>
          </a:bodyPr>
          <a:lstStyle/>
          <a:p>
            <a:r>
              <a:rPr lang="en-US" sz="3200" dirty="0"/>
              <a:t>2) PREDICTION LAYER</a:t>
            </a:r>
          </a:p>
        </p:txBody>
      </p:sp>
      <p:pic>
        <p:nvPicPr>
          <p:cNvPr id="6" name="Picture 5" descr="A picture containing text&#10;&#10;Description automatically generated">
            <a:extLst>
              <a:ext uri="{FF2B5EF4-FFF2-40B4-BE49-F238E27FC236}">
                <a16:creationId xmlns:a16="http://schemas.microsoft.com/office/drawing/2014/main" id="{E6ED4553-19AC-ABB8-8B4E-BFA0EF24F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43" y="2374105"/>
            <a:ext cx="3703464" cy="840138"/>
          </a:xfrm>
          <a:prstGeom prst="rect">
            <a:avLst/>
          </a:prstGeom>
        </p:spPr>
      </p:pic>
      <p:sp>
        <p:nvSpPr>
          <p:cNvPr id="7" name="TextBox 6">
            <a:extLst>
              <a:ext uri="{FF2B5EF4-FFF2-40B4-BE49-F238E27FC236}">
                <a16:creationId xmlns:a16="http://schemas.microsoft.com/office/drawing/2014/main" id="{0F03F2ED-5EA3-9577-5324-DA962C21070B}"/>
              </a:ext>
            </a:extLst>
          </p:cNvPr>
          <p:cNvSpPr txBox="1"/>
          <p:nvPr/>
        </p:nvSpPr>
        <p:spPr>
          <a:xfrm>
            <a:off x="472168" y="1699620"/>
            <a:ext cx="3533775" cy="461665"/>
          </a:xfrm>
          <a:prstGeom prst="rect">
            <a:avLst/>
          </a:prstGeom>
          <a:noFill/>
        </p:spPr>
        <p:txBody>
          <a:bodyPr wrap="square" rtlCol="0">
            <a:spAutoFit/>
          </a:bodyPr>
          <a:lstStyle/>
          <a:p>
            <a:r>
              <a:rPr lang="en-US" sz="2400" dirty="0"/>
              <a:t>2.1) Logistic Regression</a:t>
            </a:r>
          </a:p>
        </p:txBody>
      </p:sp>
    </p:spTree>
    <p:extLst>
      <p:ext uri="{BB962C8B-B14F-4D97-AF65-F5344CB8AC3E}">
        <p14:creationId xmlns:p14="http://schemas.microsoft.com/office/powerpoint/2010/main" val="13529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ADA92-D67E-8622-01F6-4F6F86C07784}"/>
              </a:ext>
            </a:extLst>
          </p:cNvPr>
          <p:cNvSpPr txBox="1"/>
          <p:nvPr/>
        </p:nvSpPr>
        <p:spPr>
          <a:xfrm>
            <a:off x="634481" y="522514"/>
            <a:ext cx="5607698" cy="461665"/>
          </a:xfrm>
          <a:prstGeom prst="rect">
            <a:avLst/>
          </a:prstGeom>
          <a:noFill/>
        </p:spPr>
        <p:txBody>
          <a:bodyPr wrap="square" rtlCol="0">
            <a:spAutoFit/>
          </a:bodyPr>
          <a:lstStyle/>
          <a:p>
            <a:r>
              <a:rPr lang="en-US" sz="2400" dirty="0"/>
              <a:t>2.2) Multi-head Attention Mechanism</a:t>
            </a:r>
          </a:p>
        </p:txBody>
      </p:sp>
      <p:pic>
        <p:nvPicPr>
          <p:cNvPr id="4" name="Picture 3" descr="Text, letter&#10;&#10;Description automatically generated">
            <a:extLst>
              <a:ext uri="{FF2B5EF4-FFF2-40B4-BE49-F238E27FC236}">
                <a16:creationId xmlns:a16="http://schemas.microsoft.com/office/drawing/2014/main" id="{606E564C-AEC2-626F-199A-49B0EAC7B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48" y="1506331"/>
            <a:ext cx="3013595" cy="2591457"/>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67766022-6BCB-A126-984C-5B99482C693F}"/>
              </a:ext>
            </a:extLst>
          </p:cNvPr>
          <p:cNvPicPr>
            <a:picLocks noChangeAspect="1"/>
          </p:cNvPicPr>
          <p:nvPr/>
        </p:nvPicPr>
        <p:blipFill rotWithShape="1">
          <a:blip r:embed="rId3">
            <a:extLst>
              <a:ext uri="{28A0092B-C50C-407E-A947-70E740481C1C}">
                <a14:useLocalDpi xmlns:a14="http://schemas.microsoft.com/office/drawing/2010/main" val="0"/>
              </a:ext>
            </a:extLst>
          </a:blip>
          <a:srcRect t="-1225" b="73514"/>
          <a:stretch/>
        </p:blipFill>
        <p:spPr>
          <a:xfrm>
            <a:off x="634479" y="4374067"/>
            <a:ext cx="9264771" cy="681434"/>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24EE31A3-F5D1-7804-5973-E7BEA4ABFF66}"/>
              </a:ext>
            </a:extLst>
          </p:cNvPr>
          <p:cNvPicPr>
            <a:picLocks noChangeAspect="1"/>
          </p:cNvPicPr>
          <p:nvPr/>
        </p:nvPicPr>
        <p:blipFill rotWithShape="1">
          <a:blip r:embed="rId3">
            <a:extLst>
              <a:ext uri="{28A0092B-C50C-407E-A947-70E740481C1C}">
                <a14:useLocalDpi xmlns:a14="http://schemas.microsoft.com/office/drawing/2010/main" val="0"/>
              </a:ext>
            </a:extLst>
          </a:blip>
          <a:srcRect t="72290" r="69826"/>
          <a:stretch/>
        </p:blipFill>
        <p:spPr>
          <a:xfrm>
            <a:off x="634479" y="5331780"/>
            <a:ext cx="3974743" cy="935670"/>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6A12D70F-D171-80C6-2905-18E9DE56E6CE}"/>
              </a:ext>
            </a:extLst>
          </p:cNvPr>
          <p:cNvPicPr>
            <a:picLocks noChangeAspect="1"/>
          </p:cNvPicPr>
          <p:nvPr/>
        </p:nvPicPr>
        <p:blipFill rotWithShape="1">
          <a:blip r:embed="rId4">
            <a:extLst>
              <a:ext uri="{28A0092B-C50C-407E-A947-70E740481C1C}">
                <a14:useLocalDpi xmlns:a14="http://schemas.microsoft.com/office/drawing/2010/main" val="0"/>
              </a:ext>
            </a:extLst>
          </a:blip>
          <a:srcRect t="37994" r="56966" b="1122"/>
          <a:stretch/>
        </p:blipFill>
        <p:spPr>
          <a:xfrm>
            <a:off x="6815002" y="1450694"/>
            <a:ext cx="3314969" cy="898244"/>
          </a:xfrm>
          <a:prstGeom prst="rect">
            <a:avLst/>
          </a:prstGeom>
        </p:spPr>
      </p:pic>
      <p:pic>
        <p:nvPicPr>
          <p:cNvPr id="12" name="Picture 11" descr="Text&#10;&#10;Description automatically generated">
            <a:extLst>
              <a:ext uri="{FF2B5EF4-FFF2-40B4-BE49-F238E27FC236}">
                <a16:creationId xmlns:a16="http://schemas.microsoft.com/office/drawing/2014/main" id="{C3877669-49AD-EE49-E9DA-EE22E3163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161" y="3199545"/>
            <a:ext cx="6150650" cy="898243"/>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BD4C323D-955A-9BA3-B143-0A242FA833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79" y="5055501"/>
            <a:ext cx="4629553" cy="811601"/>
          </a:xfrm>
          <a:prstGeom prst="rect">
            <a:avLst/>
          </a:prstGeom>
        </p:spPr>
      </p:pic>
      <p:sp>
        <p:nvSpPr>
          <p:cNvPr id="15" name="TextBox 14">
            <a:extLst>
              <a:ext uri="{FF2B5EF4-FFF2-40B4-BE49-F238E27FC236}">
                <a16:creationId xmlns:a16="http://schemas.microsoft.com/office/drawing/2014/main" id="{3B05E4B3-9725-95FC-7458-BF6D04905B85}"/>
              </a:ext>
            </a:extLst>
          </p:cNvPr>
          <p:cNvSpPr txBox="1"/>
          <p:nvPr/>
        </p:nvSpPr>
        <p:spPr>
          <a:xfrm>
            <a:off x="483636" y="1639171"/>
            <a:ext cx="372218" cy="369332"/>
          </a:xfrm>
          <a:prstGeom prst="rect">
            <a:avLst/>
          </a:prstGeom>
          <a:noFill/>
        </p:spPr>
        <p:txBody>
          <a:bodyPr wrap="none" rtlCol="0">
            <a:spAutoFit/>
          </a:bodyPr>
          <a:lstStyle/>
          <a:p>
            <a:r>
              <a:rPr lang="en-US" dirty="0"/>
              <a:t>1)</a:t>
            </a:r>
          </a:p>
        </p:txBody>
      </p:sp>
      <p:sp>
        <p:nvSpPr>
          <p:cNvPr id="18" name="TextBox 17">
            <a:extLst>
              <a:ext uri="{FF2B5EF4-FFF2-40B4-BE49-F238E27FC236}">
                <a16:creationId xmlns:a16="http://schemas.microsoft.com/office/drawing/2014/main" id="{BA81C64C-C578-70DF-8534-E82E8E8F540B}"/>
              </a:ext>
            </a:extLst>
          </p:cNvPr>
          <p:cNvSpPr txBox="1"/>
          <p:nvPr/>
        </p:nvSpPr>
        <p:spPr>
          <a:xfrm>
            <a:off x="408830" y="4318922"/>
            <a:ext cx="372218" cy="369332"/>
          </a:xfrm>
          <a:prstGeom prst="rect">
            <a:avLst/>
          </a:prstGeom>
          <a:noFill/>
        </p:spPr>
        <p:txBody>
          <a:bodyPr wrap="none" rtlCol="0">
            <a:spAutoFit/>
          </a:bodyPr>
          <a:lstStyle/>
          <a:p>
            <a:r>
              <a:rPr lang="en-US" dirty="0"/>
              <a:t>2)</a:t>
            </a:r>
          </a:p>
        </p:txBody>
      </p:sp>
      <p:sp>
        <p:nvSpPr>
          <p:cNvPr id="19" name="TextBox 18">
            <a:extLst>
              <a:ext uri="{FF2B5EF4-FFF2-40B4-BE49-F238E27FC236}">
                <a16:creationId xmlns:a16="http://schemas.microsoft.com/office/drawing/2014/main" id="{19112F5D-42D5-BD7E-E2BE-4ECEA68B981E}"/>
              </a:ext>
            </a:extLst>
          </p:cNvPr>
          <p:cNvSpPr txBox="1"/>
          <p:nvPr/>
        </p:nvSpPr>
        <p:spPr>
          <a:xfrm>
            <a:off x="448370" y="5430283"/>
            <a:ext cx="372218" cy="369332"/>
          </a:xfrm>
          <a:prstGeom prst="rect">
            <a:avLst/>
          </a:prstGeom>
          <a:noFill/>
        </p:spPr>
        <p:txBody>
          <a:bodyPr wrap="none" rtlCol="0">
            <a:spAutoFit/>
          </a:bodyPr>
          <a:lstStyle/>
          <a:p>
            <a:r>
              <a:rPr lang="en-US" dirty="0"/>
              <a:t>3)</a:t>
            </a:r>
          </a:p>
        </p:txBody>
      </p:sp>
      <p:sp>
        <p:nvSpPr>
          <p:cNvPr id="20" name="TextBox 19">
            <a:extLst>
              <a:ext uri="{FF2B5EF4-FFF2-40B4-BE49-F238E27FC236}">
                <a16:creationId xmlns:a16="http://schemas.microsoft.com/office/drawing/2014/main" id="{472C34F4-7D6A-BA58-9203-13EADD8FBE9D}"/>
              </a:ext>
            </a:extLst>
          </p:cNvPr>
          <p:cNvSpPr txBox="1"/>
          <p:nvPr/>
        </p:nvSpPr>
        <p:spPr>
          <a:xfrm>
            <a:off x="6442784" y="1639171"/>
            <a:ext cx="372218" cy="369332"/>
          </a:xfrm>
          <a:prstGeom prst="rect">
            <a:avLst/>
          </a:prstGeom>
          <a:noFill/>
        </p:spPr>
        <p:txBody>
          <a:bodyPr wrap="none" rtlCol="0">
            <a:spAutoFit/>
          </a:bodyPr>
          <a:lstStyle/>
          <a:p>
            <a:r>
              <a:rPr lang="en-US" dirty="0"/>
              <a:t>4)</a:t>
            </a:r>
          </a:p>
        </p:txBody>
      </p:sp>
      <p:sp>
        <p:nvSpPr>
          <p:cNvPr id="21" name="TextBox 20">
            <a:extLst>
              <a:ext uri="{FF2B5EF4-FFF2-40B4-BE49-F238E27FC236}">
                <a16:creationId xmlns:a16="http://schemas.microsoft.com/office/drawing/2014/main" id="{22A2F56B-1319-C20E-D97B-1023518FD1A3}"/>
              </a:ext>
            </a:extLst>
          </p:cNvPr>
          <p:cNvSpPr txBox="1"/>
          <p:nvPr/>
        </p:nvSpPr>
        <p:spPr>
          <a:xfrm>
            <a:off x="5211052" y="3279334"/>
            <a:ext cx="372218"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AE0B36A9-7E71-AC73-4372-82E4BCF9A555}"/>
              </a:ext>
            </a:extLst>
          </p:cNvPr>
          <p:cNvSpPr txBox="1"/>
          <p:nvPr/>
        </p:nvSpPr>
        <p:spPr>
          <a:xfrm>
            <a:off x="6070566" y="5134131"/>
            <a:ext cx="372218"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01089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2A97A6F7C3518E42A93D1D395345E99B" ma:contentTypeVersion="10" ma:contentTypeDescription="Yeni belge oluşturun." ma:contentTypeScope="" ma:versionID="336c8a5623d50f6b15be0ff14e9f1677">
  <xsd:schema xmlns:xsd="http://www.w3.org/2001/XMLSchema" xmlns:xs="http://www.w3.org/2001/XMLSchema" xmlns:p="http://schemas.microsoft.com/office/2006/metadata/properties" xmlns:ns3="0f2b649c-0aa2-4ec3-b4fc-d278662d379e" targetNamespace="http://schemas.microsoft.com/office/2006/metadata/properties" ma:root="true" ma:fieldsID="9c3fd3b302578b8ea9e1811d2d15e741" ns3:_="">
    <xsd:import namespace="0f2b649c-0aa2-4ec3-b4fc-d278662d379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2b649c-0aa2-4ec3-b4fc-d278662d37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FF6875-27C3-4291-A3A7-BBE242B260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2b649c-0aa2-4ec3-b4fc-d278662d37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ED9BF8-43F1-4D08-B01C-0264AC8077C6}">
  <ds:schemaRefs>
    <ds:schemaRef ds:uri="http://schemas.microsoft.com/sharepoint/v3/contenttype/forms"/>
  </ds:schemaRefs>
</ds:datastoreItem>
</file>

<file path=customXml/itemProps3.xml><?xml version="1.0" encoding="utf-8"?>
<ds:datastoreItem xmlns:ds="http://schemas.openxmlformats.org/officeDocument/2006/customXml" ds:itemID="{663A8D6B-2C3D-44E6-876E-10690AD9420D}">
  <ds:schemaRef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 ds:uri="http://purl.org/dc/dcmitype/"/>
    <ds:schemaRef ds:uri="http://schemas.microsoft.com/office/infopath/2007/PartnerControls"/>
    <ds:schemaRef ds:uri="0f2b649c-0aa2-4ec3-b4fc-d278662d379e"/>
  </ds:schemaRefs>
</ds:datastoreItem>
</file>

<file path=docProps/app.xml><?xml version="1.0" encoding="utf-8"?>
<Properties xmlns="http://schemas.openxmlformats.org/officeDocument/2006/extended-properties" xmlns:vt="http://schemas.openxmlformats.org/officeDocument/2006/docPropsVTypes">
  <TotalTime>178</TotalTime>
  <Words>1032</Words>
  <Application>Microsoft Office PowerPoint</Application>
  <PresentationFormat>Widescreen</PresentationFormat>
  <Paragraphs>277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Multi Attentional Neural Factorization Machines: A State of Art Model for Click Through Rate Prediction   By  Batuhan Ozgur Basal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Attentional Neural Factorization Machines: A State of Art Model for Click Through Rate Prediction   By  Batuhan Ozgur Basal</dc:title>
  <dc:creator>batuhanozgurbasal@posta.mu.edu.tr</dc:creator>
  <cp:lastModifiedBy>batuhanozgurbasal@posta.mu.edu.tr</cp:lastModifiedBy>
  <cp:revision>2</cp:revision>
  <dcterms:created xsi:type="dcterms:W3CDTF">2022-09-02T06:21:41Z</dcterms:created>
  <dcterms:modified xsi:type="dcterms:W3CDTF">2022-09-02T09:19:57Z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0x0101002A97A6F7C3518E42A93D1D395345E99B</vt:lpwstr>
  </property>
</Properties>
</file>