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4"/>
  </p:notesMasterIdLst>
  <p:sldIdLst>
    <p:sldId id="2076136851" r:id="rId5"/>
    <p:sldId id="2076136853" r:id="rId6"/>
    <p:sldId id="2076136874" r:id="rId7"/>
    <p:sldId id="2076136852" r:id="rId8"/>
    <p:sldId id="2076136854" r:id="rId9"/>
    <p:sldId id="2076136873" r:id="rId10"/>
    <p:sldId id="2076136857" r:id="rId11"/>
    <p:sldId id="2076136859" r:id="rId12"/>
    <p:sldId id="2076136860" r:id="rId13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03B"/>
    <a:srgbClr val="E7E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CA8A1-E711-B64A-AF73-6AD5BC9DFC20}" v="49" dt="2024-06-09T14:31:36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93" autoAdjust="0"/>
    <p:restoredTop sz="77823" autoAdjust="0"/>
  </p:normalViewPr>
  <p:slideViewPr>
    <p:cSldViewPr showGuides="1">
      <p:cViewPr varScale="1">
        <p:scale>
          <a:sx n="224" d="100"/>
          <a:sy n="224" d="100"/>
        </p:scale>
        <p:origin x="1768" y="184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25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09.06.24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3873-BA08-40A5-BDCC-B6406E6CD4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5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161514" y="2087563"/>
            <a:ext cx="11362086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6DA11-0CB6-0B48-B8C2-674081969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61" y="362514"/>
            <a:ext cx="1587384" cy="4276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4837FAE-7BB9-4872-92A1-7792E4A3C4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563"/>
            <a:ext cx="161514" cy="44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440556" y="1511300"/>
            <a:ext cx="8784531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B5CCA5-EA95-6142-8441-0EC4044DC8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4A6D352-5AA9-0341-A7CA-2AE661D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2F1A1F99-A499-43E8-8A4C-A0EF991DB7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39FE4-FCFE-49DA-8051-8B8D4A5A50C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5FA4F-1F1C-4645-873F-6D352015ED0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A7D33-0749-4C95-9E58-4062D1F4568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9105859-118F-4F50-A6FB-E91B2E1A8A72}" type="datetime1">
              <a:rPr lang="de-DE" smtClean="0"/>
              <a:t>09.06.24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61514" y="0"/>
            <a:ext cx="11362086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BF8AA7-484E-413E-9D29-5A5DD723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9" y="-274"/>
            <a:ext cx="11362086" cy="1620000"/>
          </a:xfrm>
          <a:solidFill>
            <a:schemeClr val="bg1">
              <a:alpha val="90000"/>
            </a:schemeClr>
          </a:solidFill>
        </p:spPr>
        <p:txBody>
          <a:bodyPr lIns="1260000" tIns="144000"/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439863" y="540000"/>
            <a:ext cx="9180000" cy="899999"/>
          </a:xfrm>
          <a:noFill/>
        </p:spPr>
        <p:txBody>
          <a:bodyPr lIns="0" tIns="0" rIns="0" bIns="0" numCol="2" spcCol="18000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1600" b="1" spc="20" baseline="0">
                <a:solidFill>
                  <a:schemeClr val="accent1"/>
                </a:solidFill>
              </a:defRPr>
            </a:lvl1pPr>
            <a:lvl2pPr marL="180000" indent="-18000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35000"/>
              <a:buFontTx/>
              <a:buChar char="›"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0D3015-BD5B-2D4A-B742-4F7B906EF3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1515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D4B225-F0B8-46AA-90BF-C673216C1F00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84A36FC-32E2-4C8F-A6EC-4EAE4F4824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876343-C8B0-413A-956D-F2237EA5E5A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E13A16E-77CB-4136-8008-E4869A326378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39FA0-0B69-4731-94BC-1F0FC17BE3D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583-E899-4C0E-9EC2-B8AFA314AC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Fläche">
    <p:bg>
      <p:bgPr>
        <a:solidFill>
          <a:srgbClr val="E7E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37">
            <a:extLst>
              <a:ext uri="{FF2B5EF4-FFF2-40B4-BE49-F238E27FC236}">
                <a16:creationId xmlns:a16="http://schemas.microsoft.com/office/drawing/2014/main" id="{F157874D-F94C-4B56-AFE2-FB456DAD27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E902D4-492B-4864-93F6-DA83A304C178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40">
            <a:extLst>
              <a:ext uri="{FF2B5EF4-FFF2-40B4-BE49-F238E27FC236}">
                <a16:creationId xmlns:a16="http://schemas.microsoft.com/office/drawing/2014/main" id="{B3FF1642-5CB8-42FE-8182-20B6D2C5D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583C-3F6E-4979-BCD4-23FDD265FDDE}" type="datetime1">
              <a:rPr lang="de-DE" smtClean="0"/>
              <a:t>09.06.24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439863" y="1519725"/>
            <a:ext cx="612000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nied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28">
            <a:extLst>
              <a:ext uri="{FF2B5EF4-FFF2-40B4-BE49-F238E27FC236}">
                <a16:creationId xmlns:a16="http://schemas.microsoft.com/office/drawing/2014/main" id="{9C88E59D-B0F7-4F0E-A6F1-0C58DCC18C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>
            <a:fillRect/>
          </a:stretch>
        </p:blipFill>
        <p:spPr>
          <a:xfrm>
            <a:off x="0" y="3456000"/>
            <a:ext cx="11520000" cy="2880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3DB-2134-4258-BD90-5CD3850D939D}" type="datetime1">
              <a:rPr lang="de-DE" smtClean="0"/>
              <a:t>09.06.24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3240000" y="3960000"/>
            <a:ext cx="5040000" cy="208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4000" y="324000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3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-Group Claim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3" y="2303984"/>
            <a:ext cx="8640000" cy="3528392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DEC5CB-F2E6-AD4B-B1AF-43913C517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0B5A58C-FF0B-4420-AE60-A7CAE7F210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40000" y="720000"/>
            <a:ext cx="1440000" cy="144000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FavIcon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DB15E3E-A49F-4340-92A5-A47B7FBB48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F4A3588F-6311-4A7C-AD81-15BB8BACBCD3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1622BD87-54D2-4E15-B812-A6B6E1AC99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92AABB94-81A4-4F55-85F0-F942B346AE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E51CA6-E941-4908-BE14-EE8F74DC9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6" y="356952"/>
            <a:ext cx="70690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800"/>
            <a:ext cx="9648627" cy="312798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96000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fld id="{3EF61ABD-1EA8-4621-BE25-CD48C302A2BF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96000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96000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AD71A36D-F6FE-46CA-8588-D77BD0047C1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5" y="356952"/>
            <a:ext cx="706911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B2AD98-B217-4A70-A8C2-7A7C54F57C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80" r:id="rId5"/>
    <p:sldLayoutId id="2147483688" r:id="rId6"/>
    <p:sldLayoutId id="2147483681" r:id="rId7"/>
    <p:sldLayoutId id="2147483687" r:id="rId8"/>
    <p:sldLayoutId id="214748368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00" b="1" kern="1200" spc="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turyusaoezdemir/docker-crashku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blog.bytebytego.com/p/ep63-linux-file-system-explain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21">
            <a:extLst>
              <a:ext uri="{FF2B5EF4-FFF2-40B4-BE49-F238E27FC236}">
                <a16:creationId xmlns:a16="http://schemas.microsoft.com/office/drawing/2014/main" id="{3DE8CB29-968F-4733-9786-D126A9BD8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>
          <a:xfrm>
            <a:off x="159989" y="2097424"/>
            <a:ext cx="11362086" cy="439102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67BCB41-BA53-3D43-9A65-6F62B09B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071663"/>
            <a:ext cx="9433088" cy="431903"/>
          </a:xfrm>
        </p:spPr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Einführung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25BB4C-2CB7-7D4B-AC8A-558B3F32F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000" y="2664023"/>
            <a:ext cx="10441645" cy="3744416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solidFill>
                  <a:schemeClr val="bg2"/>
                </a:solidFill>
                <a:ea typeface="Open Sans"/>
                <a:cs typeface="Open Sans"/>
              </a:rPr>
              <a:t>adesso SE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Yusa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Özdemir</a:t>
            </a:r>
            <a:endParaRPr lang="de-DE" dirty="0">
              <a:solidFill>
                <a:srgbClr val="006EC7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7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DC47A1A-1D67-4A19-9ACE-DAE821EB43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50"/>
            <a:ext cx="8784531" cy="4681538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Repository </a:t>
            </a:r>
            <a:r>
              <a:rPr lang="de-DE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clonen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GitHub (baturyusaoezdemir/docker-crashkurs)</a:t>
            </a:r>
            <a:endParaRPr lang="de-DE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Setup</a:t>
            </a:r>
          </a:p>
          <a:p>
            <a:pPr marL="774900" lvl="3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(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WSL2, Ubuntu)</a:t>
            </a:r>
          </a:p>
          <a:p>
            <a:pPr marL="774900" lvl="3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Docker-Desktop</a:t>
            </a:r>
          </a:p>
          <a:p>
            <a:pPr marL="774900" lvl="3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latin typeface="Miriam Fixed" panose="020F0502020204030204" pitchFamily="34" charset="0"/>
                <a:ea typeface="Open Sans"/>
                <a:cs typeface="Miriam Fixed" panose="020F0502020204030204" pitchFamily="34" charset="0"/>
              </a:rPr>
              <a:t>docker --version</a:t>
            </a:r>
          </a:p>
          <a:p>
            <a:pPr marL="774900" lvl="3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Miriam Fixed" panose="020F0502020204030204" pitchFamily="34" charset="0"/>
                <a:ea typeface="Open Sans"/>
                <a:cs typeface="Miriam Fixed" panose="020F0502020204030204" pitchFamily="34" charset="0"/>
              </a:rPr>
              <a:t>docker-compose –version</a:t>
            </a:r>
            <a:endParaRPr lang="de-DE" sz="1800" dirty="0">
              <a:latin typeface="Miriam Fixed" panose="020F0502020204030204" pitchFamily="34" charset="0"/>
              <a:ea typeface="Open Sans"/>
              <a:cs typeface="Miriam Fixed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9D09E2-549A-4E2B-97D6-11193D5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Voraussetzungen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33D5F9-15FA-49EF-A8F0-C2ECBD8D9C6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C27A0-525F-4677-9F94-C8744EA3AA1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z="1100" dirty="0">
                <a:ea typeface="Open Sans"/>
                <a:cs typeface="Open Sans"/>
              </a:rPr>
              <a:t>Docker Crashkurs – Einführung</a:t>
            </a:r>
          </a:p>
          <a:p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A42A-9540-4CFD-AA91-B980EA9184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25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DC47A1A-1D67-4A19-9ACE-DAE821EB43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50"/>
            <a:ext cx="8784531" cy="4681538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 heiße ich?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Aus welcher Geschäftsstelle bin ich?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Seit wann bin ich in </a:t>
            </a:r>
            <a:r>
              <a:rPr lang="de-DE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adesso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und Wo mache ich in </a:t>
            </a:r>
            <a:r>
              <a:rPr lang="de-DE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adesso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9D09E2-549A-4E2B-97D6-11193D5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Vorstellungsrunde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33D5F9-15FA-49EF-A8F0-C2ECBD8D9C6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C27A0-525F-4677-9F94-C8744EA3AA1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z="1100" dirty="0">
                <a:ea typeface="Open Sans"/>
                <a:cs typeface="Open Sans"/>
              </a:rPr>
              <a:t>Docker Crashkurs – Einführung</a:t>
            </a:r>
          </a:p>
          <a:p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A42A-9540-4CFD-AA91-B980EA9184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12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6D8E99-5425-4F89-A096-C38233A3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Was ist Docker und Alternativen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B223BA-37E5-4EE1-BDE7-3A3B3293D3A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722270-58B7-41BA-BB6A-4E20E39C3FE8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28ED4E-C937-4DD1-9116-EB8F1A858F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Docker Crashkurs – Container einsetzen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7986B-1E91-47FF-9BE6-1E5ADB98B62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786993-7699-6C2F-EB0D-E14E4C3C7FB6}"/>
              </a:ext>
            </a:extLst>
          </p:cNvPr>
          <p:cNvSpPr txBox="1"/>
          <p:nvPr/>
        </p:nvSpPr>
        <p:spPr>
          <a:xfrm>
            <a:off x="575999" y="1116429"/>
            <a:ext cx="9648001" cy="224676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de-DE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Weit verbreitete Open-Source-Plattform für Containerisierung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Erlaubt das Verpacken und Verteilen von Anwendungen in einer leichten und portablen Weise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Bietet eine einfache und konsistente Methode zum Erstellen, Bereitstellen und Ausführen von Anwendungen in einer containerisierten Umgebung.</a:t>
            </a:r>
          </a:p>
          <a:p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Podman</a:t>
            </a:r>
            <a:r>
              <a:rPr lang="de-DE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Open-Source-Container-Management-Tool, das als Ersatz für den Docker-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Daemon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entwickelt wurde.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Bietet eine Befehlszeilenschnittstelle zur Verwaltung von Containern und erfordert keinen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Daemon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Leichtgewichtig und hat einen geringeren Ressourcenverbrauch als Docker.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EE18E5C-0D56-4488-339E-F4D0DBE3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557" y="4824263"/>
            <a:ext cx="971078" cy="20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6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6D8E99-5425-4F89-A096-C38233A3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Warum Container?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B223BA-37E5-4EE1-BDE7-3A3B3293D3A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722270-58B7-41BA-BB6A-4E20E39C3FE8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28ED4E-C937-4DD1-9116-EB8F1A858F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Docker Crashkurs – Container einsetzen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7986B-1E91-47FF-9BE6-1E5ADB98B62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D07254-B9C5-9596-A83B-0907ACF385D6}"/>
              </a:ext>
            </a:extLst>
          </p:cNvPr>
          <p:cNvSpPr txBox="1"/>
          <p:nvPr/>
        </p:nvSpPr>
        <p:spPr>
          <a:xfrm>
            <a:off x="575998" y="3376188"/>
            <a:ext cx="96480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Virtualisierung hilft uns virtuelle Versionen einer Computerressource zu erstellen.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Möglichkeit einen physischen Computer (Server) in mehrere kleine Virtuelle Server zu partitionieren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Jede VM ist unabhängig voneinander aber teilen sich die Ressourcen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Containerisierung ist leichtgewichtiger im 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wird in eigener Betriebsumgebung gekapselt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Anstatt für jede VM ein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Betriebsystem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zu installieren, verwenden Container den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Einrichtung für ein Service wird weniger kompliziert und besser zu handeln</a:t>
            </a:r>
          </a:p>
        </p:txBody>
      </p:sp>
      <p:pic>
        <p:nvPicPr>
          <p:cNvPr id="2" name="Grafik 1" descr="Ein Bild, das Screenshot, Text, Handy, Design enthält.&#10;&#10;Automatisch generierte Beschreibung">
            <a:extLst>
              <a:ext uri="{FF2B5EF4-FFF2-40B4-BE49-F238E27FC236}">
                <a16:creationId xmlns:a16="http://schemas.microsoft.com/office/drawing/2014/main" id="{5212893B-5B75-B9D9-6CF9-93E61D9F8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10" y="971762"/>
            <a:ext cx="4612654" cy="23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19D09E2-549A-4E2B-97D6-11193D5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Linux Grundlagen - Filesystem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33D5F9-15FA-49EF-A8F0-C2ECBD8D9C6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C27A0-525F-4677-9F94-C8744EA3AA1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z="1100" dirty="0">
                <a:ea typeface="Open Sans"/>
                <a:cs typeface="Open Sans"/>
              </a:rPr>
              <a:t>Docker Crashkurs – Container einsetzen</a:t>
            </a:r>
          </a:p>
          <a:p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A42A-9540-4CFD-AA91-B980EA9184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6" name="Picture 2" descr="EP63: Linux file system explained - by Alex Xu">
            <a:hlinkClick r:id="rId2"/>
            <a:extLst>
              <a:ext uri="{FF2B5EF4-FFF2-40B4-BE49-F238E27FC236}">
                <a16:creationId xmlns:a16="http://schemas.microsoft.com/office/drawing/2014/main" id="{3583E1B9-1E00-C9AB-DE26-FBD7D815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7" y="1151855"/>
            <a:ext cx="4320543" cy="49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07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19D09E2-549A-4E2B-97D6-11193D5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Linux Grundlagen - Befehle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33D5F9-15FA-49EF-A8F0-C2ECBD8D9C6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C27A0-525F-4677-9F94-C8744EA3AA1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z="1100" dirty="0">
                <a:ea typeface="Open Sans"/>
                <a:cs typeface="Open Sans"/>
              </a:rPr>
              <a:t>Docker Crashkurs – Container einsetzen</a:t>
            </a:r>
          </a:p>
          <a:p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A42A-9540-4CFD-AA91-B980EA9184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D13F50A-6187-EB6D-39DE-58373315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3436"/>
              </p:ext>
            </p:extLst>
          </p:nvPr>
        </p:nvGraphicFramePr>
        <p:xfrm>
          <a:off x="575999" y="1066215"/>
          <a:ext cx="7681384" cy="5037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758">
                  <a:extLst>
                    <a:ext uri="{9D8B030D-6E8A-4147-A177-3AD203B41FA5}">
                      <a16:colId xmlns:a16="http://schemas.microsoft.com/office/drawing/2014/main" val="523943678"/>
                    </a:ext>
                  </a:extLst>
                </a:gridCol>
                <a:gridCol w="5016626">
                  <a:extLst>
                    <a:ext uri="{9D8B030D-6E8A-4147-A177-3AD203B41FA5}">
                      <a16:colId xmlns:a16="http://schemas.microsoft.com/office/drawing/2014/main" val="3358167432"/>
                    </a:ext>
                  </a:extLst>
                </a:gridCol>
              </a:tblGrid>
              <a:tr h="273503">
                <a:tc>
                  <a:txBody>
                    <a:bodyPr/>
                    <a:lstStyle/>
                    <a:p>
                      <a:r>
                        <a:rPr lang="de-DE" sz="1200" dirty="0"/>
                        <a:t>Befehl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40696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r>
                        <a:rPr lang="de-DE" sz="1200" dirty="0"/>
                        <a:t>cd ../</a:t>
                      </a:r>
                      <a:r>
                        <a:rPr lang="de-DE" sz="1200" dirty="0" err="1"/>
                        <a:t>path</a:t>
                      </a:r>
                      <a:r>
                        <a:rPr lang="de-DE" sz="1200" dirty="0"/>
                        <a:t>/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cd /</a:t>
                      </a:r>
                      <a:r>
                        <a:rPr lang="de-DE" sz="1200" dirty="0" err="1"/>
                        <a:t>var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etc</a:t>
                      </a:r>
                      <a:r>
                        <a:rPr lang="de-DE" sz="1200" dirty="0"/>
                        <a:t>/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cd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Navigation durch Pfade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79994"/>
                  </a:ext>
                </a:extLst>
              </a:tr>
              <a:tr h="309736">
                <a:tc>
                  <a:txBody>
                    <a:bodyPr/>
                    <a:lstStyle/>
                    <a:p>
                      <a:r>
                        <a:rPr lang="de-DE" sz="1200" dirty="0" err="1"/>
                        <a:t>pwd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print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directory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1520"/>
                  </a:ext>
                </a:extLst>
              </a:tr>
              <a:tr h="278864">
                <a:tc>
                  <a:txBody>
                    <a:bodyPr/>
                    <a:lstStyle/>
                    <a:p>
                      <a:r>
                        <a:rPr lang="de-DE" sz="1200" dirty="0" err="1"/>
                        <a:t>ls</a:t>
                      </a:r>
                      <a:r>
                        <a:rPr lang="de-DE" sz="1200" dirty="0"/>
                        <a:t> -</a:t>
                      </a:r>
                      <a:r>
                        <a:rPr lang="de-DE" sz="1200" dirty="0" err="1"/>
                        <a:t>lah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List all </a:t>
                      </a:r>
                      <a:r>
                        <a:rPr lang="de-DE" sz="1200" dirty="0" err="1"/>
                        <a:t>items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-l </a:t>
                      </a:r>
                      <a:r>
                        <a:rPr lang="de-DE" sz="1200" dirty="0" err="1"/>
                        <a:t>list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-a </a:t>
                      </a:r>
                      <a:r>
                        <a:rPr lang="de-DE" sz="1200" dirty="0" err="1"/>
                        <a:t>hidden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-h human </a:t>
                      </a:r>
                      <a:r>
                        <a:rPr lang="de-DE" sz="1200" dirty="0" err="1"/>
                        <a:t>readable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80933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mkdir</a:t>
                      </a:r>
                      <a:r>
                        <a:rPr lang="de-DE" sz="1200" dirty="0"/>
                        <a:t> ../</a:t>
                      </a:r>
                      <a:r>
                        <a:rPr lang="de-DE" sz="1200" dirty="0" err="1"/>
                        <a:t>path</a:t>
                      </a:r>
                      <a:r>
                        <a:rPr lang="de-DE" sz="1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make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directory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89833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touch</a:t>
                      </a:r>
                      <a:r>
                        <a:rPr lang="de-DE" sz="1200" dirty="0"/>
                        <a:t> ../</a:t>
                      </a:r>
                      <a:r>
                        <a:rPr lang="de-DE" sz="1200" dirty="0" err="1"/>
                        <a:t>path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file.txt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Erstelle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10019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cat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Datei ausgeben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96252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less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Inhalt einer </a:t>
                      </a:r>
                      <a:r>
                        <a:rPr lang="de-DE" sz="1200" dirty="0" err="1"/>
                        <a:t>datei</a:t>
                      </a:r>
                      <a:r>
                        <a:rPr lang="de-DE" sz="1200" dirty="0"/>
                        <a:t> lesen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4784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grep</a:t>
                      </a:r>
                      <a:r>
                        <a:rPr lang="de-DE" sz="1200" dirty="0"/>
                        <a:t> „</a:t>
                      </a:r>
                      <a:r>
                        <a:rPr lang="de-DE" sz="1200" dirty="0" err="1"/>
                        <a:t>inhalt</a:t>
                      </a:r>
                      <a:r>
                        <a:rPr lang="de-DE" sz="1200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Gibt die Zeile zurück wo „</a:t>
                      </a:r>
                      <a:r>
                        <a:rPr lang="de-DE" sz="1200" dirty="0" err="1"/>
                        <a:t>inhalt</a:t>
                      </a:r>
                      <a:r>
                        <a:rPr lang="de-DE" sz="1200" dirty="0"/>
                        <a:t>“ vorhanden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89776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nano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vi</a:t>
                      </a:r>
                      <a:br>
                        <a:rPr lang="de-DE" sz="1200" dirty="0"/>
                      </a:br>
                      <a:r>
                        <a:rPr lang="de-DE" sz="1200" dirty="0" err="1"/>
                        <a:t>vim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90614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var</a:t>
                      </a:r>
                      <a:r>
                        <a:rPr lang="de-DE" sz="1200" dirty="0"/>
                        <a:t>=„Hello World!“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Definiere eine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28053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chmod</a:t>
                      </a:r>
                      <a:r>
                        <a:rPr lang="de-DE" sz="1200" dirty="0"/>
                        <a:t> +</a:t>
                      </a:r>
                      <a:r>
                        <a:rPr lang="de-DE" sz="1200" dirty="0" err="1"/>
                        <a:t>rwx</a:t>
                      </a:r>
                      <a:r>
                        <a:rPr lang="de-DE" sz="1200" dirty="0"/>
                        <a:t> &lt;Datei&gt;</a:t>
                      </a:r>
                    </a:p>
                    <a:p>
                      <a:r>
                        <a:rPr lang="de-DE" sz="1200" dirty="0" err="1"/>
                        <a:t>chmod</a:t>
                      </a:r>
                      <a:r>
                        <a:rPr lang="de-DE" sz="1200" dirty="0"/>
                        <a:t> 755 &lt;Datei&gt;</a:t>
                      </a:r>
                    </a:p>
                    <a:p>
                      <a:r>
                        <a:rPr lang="de-DE" sz="1200" dirty="0" err="1"/>
                        <a:t>chown</a:t>
                      </a:r>
                      <a:r>
                        <a:rPr lang="de-DE" sz="1200" dirty="0"/>
                        <a:t> &lt;Gruppe&gt;:Nutzer &lt;Datei&gt;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66943"/>
                  </a:ext>
                </a:extLst>
              </a:tr>
            </a:tbl>
          </a:graphicData>
        </a:graphic>
      </p:graphicFrame>
      <p:pic>
        <p:nvPicPr>
          <p:cNvPr id="1026" name="Picture 2" descr="How to Use chown Command in Linux [6 Essential Examples]">
            <a:extLst>
              <a:ext uri="{FF2B5EF4-FFF2-40B4-BE49-F238E27FC236}">
                <a16:creationId xmlns:a16="http://schemas.microsoft.com/office/drawing/2014/main" id="{A54C00FC-609C-44E8-C1F3-4925A294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325" y="2231975"/>
            <a:ext cx="2980199" cy="11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Linux Permissions And Chmod Usage, 47% OFF">
            <a:extLst>
              <a:ext uri="{FF2B5EF4-FFF2-40B4-BE49-F238E27FC236}">
                <a16:creationId xmlns:a16="http://schemas.microsoft.com/office/drawing/2014/main" id="{41352800-0175-0F94-F1F7-DAA78FD69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355" y="3587757"/>
            <a:ext cx="2197371" cy="13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1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8B2A40-6BC9-1B0F-9850-D8C61C160A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9641" y="1157069"/>
            <a:ext cx="8784531" cy="46815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Informationen über eine ganze Umgebung bereitstellen</a:t>
            </a:r>
          </a:p>
          <a:p>
            <a:pPr marL="285750" indent="-285750">
              <a:buFontTx/>
              <a:buChar char="-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Jeder Prozess kann darauf zugreifen</a:t>
            </a:r>
          </a:p>
          <a:p>
            <a:pPr marL="285750" indent="-285750">
              <a:buFontTx/>
              <a:buChar char="-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Sind einsehbar unter „</a:t>
            </a:r>
            <a:r>
              <a:rPr lang="de-DE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</a:p>
          <a:p>
            <a:pPr marL="285750" indent="-285750">
              <a:buFontTx/>
              <a:buChar char="-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Umgebungsvariablen kann man mit dem Befehl „echo“ ausgeben</a:t>
            </a: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Tahoma" panose="020B0604030504040204" pitchFamily="34" charset="0"/>
                <a:cs typeface="Miriam Fixed" panose="020B0509050101010101" pitchFamily="49" charset="-79"/>
              </a:rPr>
              <a:t>echo $PATH</a:t>
            </a: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Tahoma" panose="020B0604030504040204" pitchFamily="34" charset="0"/>
                <a:cs typeface="Miriam Fixed" panose="020B0509050101010101" pitchFamily="49" charset="-79"/>
              </a:rPr>
              <a:t>echo $HOME</a:t>
            </a: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Tahoma" panose="020B0604030504040204" pitchFamily="34" charset="0"/>
                <a:cs typeface="Miriam Fixed" panose="020B0509050101010101" pitchFamily="49" charset="-79"/>
              </a:rPr>
              <a:t>echo $USER</a:t>
            </a:r>
          </a:p>
          <a:p>
            <a:pPr marL="285750" lvl="1" indent="-285750">
              <a:buFontTx/>
              <a:buChar char="-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Umgebungsvariablen kann man auch in ein Skript rein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pipen</a:t>
            </a: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echo $KONFIG | </a:t>
            </a:r>
            <a:r>
              <a:rPr lang="de-DE" sz="14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read</a:t>
            </a:r>
            <a:r>
              <a:rPr lang="de-DE" sz="14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 </a:t>
            </a:r>
            <a:r>
              <a:rPr lang="de-DE" sz="14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konfig</a:t>
            </a:r>
            <a:r>
              <a:rPr lang="de-DE" sz="14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 &amp;&amp; echo $</a:t>
            </a:r>
            <a:r>
              <a:rPr lang="de-DE" sz="14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konfig</a:t>
            </a:r>
            <a:endParaRPr lang="de-DE" sz="1400" dirty="0">
              <a:latin typeface="Miriam Fixed" panose="020B0509050101010101" pitchFamily="49" charset="-79"/>
              <a:ea typeface="MS Mincho" panose="02020609040205080304" pitchFamily="49" charset="-128"/>
              <a:cs typeface="Miriam Fixed" panose="020B0509050101010101" pitchFamily="49" charset="-79"/>
            </a:endParaRPr>
          </a:p>
          <a:p>
            <a:pPr marL="285750" lvl="1" indent="-285750">
              <a:buFontTx/>
              <a:buChar char="-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Userspezifische Variablen definieren (Persistent)</a:t>
            </a: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~/.</a:t>
            </a:r>
            <a:r>
              <a:rPr lang="de-DE" sz="14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bashrc</a:t>
            </a:r>
            <a:endParaRPr lang="de-DE" sz="1400" dirty="0">
              <a:latin typeface="Miriam Fixed" panose="020B0509050101010101" pitchFamily="49" charset="-79"/>
              <a:ea typeface="MS Mincho" panose="02020609040205080304" pitchFamily="49" charset="-128"/>
              <a:cs typeface="Miriam Fixed" panose="020B0509050101010101" pitchFamily="49" charset="-79"/>
            </a:endParaRPr>
          </a:p>
          <a:p>
            <a:pPr marL="933750" lvl="4" indent="-285750">
              <a:buFontTx/>
              <a:buChar char="-"/>
            </a:pPr>
            <a:r>
              <a:rPr lang="de-DE" sz="12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export</a:t>
            </a:r>
            <a:r>
              <a:rPr lang="de-DE" sz="12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 variable_1=super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Linux Grundlagen - Umgebungsvariablen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68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8B2A40-6BC9-1B0F-9850-D8C61C160A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9641" y="1157069"/>
            <a:ext cx="8784531" cy="46815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Verändere das Skript (uebung-01/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script.sh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Gib deinem Skript </a:t>
            </a:r>
            <a:r>
              <a:rPr lang="de-DE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Rechte.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Lege eine Kopie des Skripts an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 Skript soll das erste Argument einlesen</a:t>
            </a:r>
          </a:p>
          <a:p>
            <a:pPr marL="7177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./&lt;</a:t>
            </a:r>
            <a:r>
              <a:rPr lang="de-DE" sz="14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script_name</a:t>
            </a:r>
            <a:r>
              <a:rPr lang="de-DE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&gt;.sh &lt;Argument&gt;</a:t>
            </a:r>
          </a:p>
          <a:p>
            <a:pPr marL="7177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Wenn die Variable „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entspricht soll das Skript weiter laufen</a:t>
            </a:r>
          </a:p>
          <a:p>
            <a:pPr marL="7177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Andernfalls soll das Skript mit </a:t>
            </a:r>
            <a:r>
              <a:rPr lang="de-DE" sz="14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  <a:r>
              <a:rPr lang="de-DE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 (ohne Fehler) beendet werden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 Skript soll die Ausgabe in eine Datei im Verzeichnis weiterleiten</a:t>
            </a: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Baue eine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schleife ein</a:t>
            </a:r>
          </a:p>
          <a:p>
            <a:pPr marL="7177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Skript liest Parameter bis es „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entspricht und wird dann beendet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Bash | Übungsaufgabe | 15 Minuten Zeit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E5651D-4D4E-1101-3E8D-2E85C883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541" y="3744143"/>
            <a:ext cx="1061553" cy="25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42727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 Group 2019">
  <a:themeElements>
    <a:clrScheme name="adesso Group">
      <a:dk1>
        <a:srgbClr val="000000"/>
      </a:dk1>
      <a:lt1>
        <a:srgbClr val="FFFFFF"/>
      </a:lt1>
      <a:dk2>
        <a:srgbClr val="888279"/>
      </a:dk2>
      <a:lt2>
        <a:srgbClr val="595959"/>
      </a:lt2>
      <a:accent1>
        <a:srgbClr val="006EC7"/>
      </a:accent1>
      <a:accent2>
        <a:srgbClr val="AB112E"/>
      </a:accent2>
      <a:accent3>
        <a:srgbClr val="24CD92"/>
      </a:accent3>
      <a:accent4>
        <a:srgbClr val="008628"/>
      </a:accent4>
      <a:accent5>
        <a:srgbClr val="E3249D"/>
      </a:accent5>
      <a:accent6>
        <a:srgbClr val="C12584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6D370-F7CE-3744-8709-E507EB79A266}">
  <we:reference id="wa104380907" version="3.1.0.0" store="de-DE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1df9fc-eee4-4bfe-b7bd-ff4ca06f87a6">
      <Terms xmlns="http://schemas.microsoft.com/office/infopath/2007/PartnerControls"/>
    </lcf76f155ced4ddcb4097134ff3c332f>
    <TaxCatchAll xmlns="bdf516eb-0c25-4a3b-9b1c-af9181aec2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23ED1A4533544EB0ECAE504F3476C3" ma:contentTypeVersion="16" ma:contentTypeDescription="Ein neues Dokument erstellen." ma:contentTypeScope="" ma:versionID="d793762badd805e00f05805417311daf">
  <xsd:schema xmlns:xsd="http://www.w3.org/2001/XMLSchema" xmlns:xs="http://www.w3.org/2001/XMLSchema" xmlns:p="http://schemas.microsoft.com/office/2006/metadata/properties" xmlns:ns2="bd1df9fc-eee4-4bfe-b7bd-ff4ca06f87a6" xmlns:ns3="bdf516eb-0c25-4a3b-9b1c-af9181aec22c" targetNamespace="http://schemas.microsoft.com/office/2006/metadata/properties" ma:root="true" ma:fieldsID="7eb27db833596673fa0d7679061ae251" ns2:_="" ns3:_="">
    <xsd:import namespace="bd1df9fc-eee4-4bfe-b7bd-ff4ca06f87a6"/>
    <xsd:import namespace="bdf516eb-0c25-4a3b-9b1c-af9181aec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df9fc-eee4-4bfe-b7bd-ff4ca06f8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7699f302-2c19-4e45-9402-59f24fbe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516eb-0c25-4a3b-9b1c-af9181aec22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065d2c-f984-4526-9dab-58e011819485}" ma:internalName="TaxCatchAll" ma:showField="CatchAllData" ma:web="bdf516eb-0c25-4a3b-9b1c-af9181aec2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B8A970-0222-462E-87E4-6C2AE061F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2D17F8-9DE9-4834-98A0-0A722CAEA23C}">
  <ds:schemaRefs>
    <ds:schemaRef ds:uri="bd1df9fc-eee4-4bfe-b7bd-ff4ca06f87a6"/>
    <ds:schemaRef ds:uri="http://schemas.openxmlformats.org/package/2006/metadata/core-properties"/>
    <ds:schemaRef ds:uri="bdf516eb-0c25-4a3b-9b1c-af9181aec22c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623BE98-E345-4DA8-AA18-D3C94E979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df9fc-eee4-4bfe-b7bd-ff4ca06f87a6"/>
    <ds:schemaRef ds:uri="bdf516eb-0c25-4a3b-9b1c-af9181aec2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Macintosh PowerPoint</Application>
  <PresentationFormat>Benutzerdefiniert</PresentationFormat>
  <Paragraphs>111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Miriam Fixed</vt:lpstr>
      <vt:lpstr>Open Sans</vt:lpstr>
      <vt:lpstr>Open Sans Semibold</vt:lpstr>
      <vt:lpstr>Symbol</vt:lpstr>
      <vt:lpstr>Tahoma</vt:lpstr>
      <vt:lpstr>Wingdings</vt:lpstr>
      <vt:lpstr>ADESSO Group 2019</vt:lpstr>
      <vt:lpstr>Docker Crashkurs – Einführung</vt:lpstr>
      <vt:lpstr>Voraussetzungen</vt:lpstr>
      <vt:lpstr>Vorstellungsrunde</vt:lpstr>
      <vt:lpstr>Was ist Docker und Alternativen</vt:lpstr>
      <vt:lpstr>Warum Container?</vt:lpstr>
      <vt:lpstr>Linux Grundlagen - Filesystem</vt:lpstr>
      <vt:lpstr>Linux Grundlagen - Befehle</vt:lpstr>
      <vt:lpstr>Linux Grundlagen - Umgebungsvariablen</vt:lpstr>
      <vt:lpstr>Bash | Übungsaufgabe | 15 Minuten Zeit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Özdemir, Batur Yusa</cp:lastModifiedBy>
  <cp:revision>201</cp:revision>
  <dcterms:created xsi:type="dcterms:W3CDTF">2019-07-24T10:22:40Z</dcterms:created>
  <dcterms:modified xsi:type="dcterms:W3CDTF">2024-06-09T18:05:52Z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0x010100D023ED1A4533544EB0ECAE504F3476C3</vt:lpwstr>
  </property>
</Properties>
</file>