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14"/>
  </p:notesMasterIdLst>
  <p:sldIdLst>
    <p:sldId id="2076136851" r:id="rId5"/>
    <p:sldId id="2076136872" r:id="rId6"/>
    <p:sldId id="2076136861" r:id="rId7"/>
    <p:sldId id="2076136873" r:id="rId8"/>
    <p:sldId id="2076136862" r:id="rId9"/>
    <p:sldId id="2076136866" r:id="rId10"/>
    <p:sldId id="2076136867" r:id="rId11"/>
    <p:sldId id="2076136856" r:id="rId12"/>
    <p:sldId id="2076136869" r:id="rId13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03B"/>
    <a:srgbClr val="E7E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77823" autoAdjust="0"/>
  </p:normalViewPr>
  <p:slideViewPr>
    <p:cSldViewPr showGuides="1">
      <p:cViewPr varScale="1">
        <p:scale>
          <a:sx n="224" d="100"/>
          <a:sy n="224" d="100"/>
        </p:scale>
        <p:origin x="1768" y="184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-25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09.06.24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3873-BA08-40A5-BDCC-B6406E6CD40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51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161514" y="2087563"/>
            <a:ext cx="11362086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86DA11-0CB6-0B48-B8C2-6740819697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61" y="362514"/>
            <a:ext cx="1587384" cy="4276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4837FAE-7BB9-4872-92A1-7792E4A3C4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7563"/>
            <a:ext cx="161514" cy="44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440556" y="1511300"/>
            <a:ext cx="8784531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B5CCA5-EA95-6142-8441-0EC4044DC8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4A6D352-5AA9-0341-A7CA-2AE661D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2F1A1F99-A499-43E8-8A4C-A0EF991DB7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39FE4-FCFE-49DA-8051-8B8D4A5A50C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5FA4F-1F1C-4645-873F-6D352015ED0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A7D33-0749-4C95-9E58-4062D1F4568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9105859-118F-4F50-A6FB-E91B2E1A8A72}" type="datetime1">
              <a:rPr lang="de-DE" smtClean="0"/>
              <a:t>09.06.24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61514" y="0"/>
            <a:ext cx="11362086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BF8AA7-484E-413E-9D29-5A5DD723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9" y="-274"/>
            <a:ext cx="11362086" cy="1620000"/>
          </a:xfrm>
          <a:solidFill>
            <a:schemeClr val="bg1">
              <a:alpha val="90000"/>
            </a:schemeClr>
          </a:solidFill>
        </p:spPr>
        <p:txBody>
          <a:bodyPr lIns="1260000" tIns="144000"/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1439863" y="540000"/>
            <a:ext cx="9180000" cy="899999"/>
          </a:xfrm>
          <a:noFill/>
        </p:spPr>
        <p:txBody>
          <a:bodyPr lIns="0" tIns="0" rIns="0" bIns="0" numCol="2" spcCol="180000"/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1600" b="1" spc="20" baseline="0">
                <a:solidFill>
                  <a:schemeClr val="accent1"/>
                </a:solidFill>
              </a:defRPr>
            </a:lvl1pPr>
            <a:lvl2pPr marL="180000" indent="-18000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35000"/>
              <a:buFontTx/>
              <a:buChar char="›"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A0D3015-BD5B-2D4A-B742-4F7B906EF3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61515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CCB9BA99-65D3-42C8-BAE0-6495B42C58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63D8AE3-CEC6-4C93-9067-661F9FF13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D4B225-F0B8-46AA-90BF-C673216C1F00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C1C84F-DEF3-407B-AC4D-082A06BCE9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30707F1-6BC1-4973-80A8-9ED4360339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84A36FC-32E2-4C8F-A6EC-4EAE4F4824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876343-C8B0-413A-956D-F2237EA5E5A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E13A16E-77CB-4136-8008-E4869A326378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39FA0-0B69-4731-94BC-1F0FC17BE3D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36F583-E899-4C0E-9EC2-B8AFA314AC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Fläche">
    <p:bg>
      <p:bgPr>
        <a:solidFill>
          <a:srgbClr val="E7E6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37">
            <a:extLst>
              <a:ext uri="{FF2B5EF4-FFF2-40B4-BE49-F238E27FC236}">
                <a16:creationId xmlns:a16="http://schemas.microsoft.com/office/drawing/2014/main" id="{F157874D-F94C-4B56-AFE2-FB456DAD27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>
          <a:xfrm>
            <a:off x="0" y="864000"/>
            <a:ext cx="11520000" cy="547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CCB9BA99-65D3-42C8-BAE0-6495B42C58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63D8AE3-CEC6-4C93-9067-661F9FF13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E902D4-492B-4864-93F6-DA83A304C178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C1C84F-DEF3-407B-AC4D-082A06BCE9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30707F1-6BC1-4973-80A8-9ED4360339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9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läch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40">
            <a:extLst>
              <a:ext uri="{FF2B5EF4-FFF2-40B4-BE49-F238E27FC236}">
                <a16:creationId xmlns:a16="http://schemas.microsoft.com/office/drawing/2014/main" id="{B3FF1642-5CB8-42FE-8182-20B6D2C5D9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>
          <a:xfrm>
            <a:off x="0" y="864000"/>
            <a:ext cx="11520000" cy="5472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583C-3F6E-4979-BCD4-23FDD265FDDE}" type="datetime1">
              <a:rPr lang="de-DE" smtClean="0"/>
              <a:t>09.06.24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1439863" y="1519725"/>
            <a:ext cx="612000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1492146F-A6E6-4D27-802D-6BC0586754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läche niedr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28">
            <a:extLst>
              <a:ext uri="{FF2B5EF4-FFF2-40B4-BE49-F238E27FC236}">
                <a16:creationId xmlns:a16="http://schemas.microsoft.com/office/drawing/2014/main" id="{9C88E59D-B0F7-4F0E-A6F1-0C58DCC18C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b="300"/>
          <a:stretch>
            <a:fillRect/>
          </a:stretch>
        </p:blipFill>
        <p:spPr>
          <a:xfrm>
            <a:off x="0" y="3456000"/>
            <a:ext cx="11520000" cy="2880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93DB-2134-4258-BD90-5CD3850D939D}" type="datetime1">
              <a:rPr lang="de-DE" smtClean="0"/>
              <a:t>09.06.24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3240000" y="3960000"/>
            <a:ext cx="5040000" cy="208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1492146F-A6E6-4D27-802D-6BC0586754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4000" y="324000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3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-Group Claim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3" y="2303984"/>
            <a:ext cx="8640000" cy="3528392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DEC5CB-F2E6-AD4B-B1AF-43913C5170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30B5A58C-FF0B-4420-AE60-A7CAE7F210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40000" y="720000"/>
            <a:ext cx="1440000" cy="1440000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FavIcon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DB15E3E-A49F-4340-92A5-A47B7FBB48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F4A3588F-6311-4A7C-AD81-15BB8BACBCD3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1622BD87-54D2-4E15-B812-A6B6E1AC99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92AABB94-81A4-4F55-85F0-F942B346AE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E51CA6-E941-4908-BE14-EE8F74DC9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66" y="356952"/>
            <a:ext cx="70690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800"/>
            <a:ext cx="9648627" cy="312798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96000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fld id="{3EF61ABD-1EA8-4621-BE25-CD48C302A2BF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96000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96000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bg2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431637"/>
            <a:ext cx="0" cy="144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431637"/>
            <a:ext cx="0" cy="144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AD71A36D-F6FE-46CA-8588-D77BD0047C1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65" y="356952"/>
            <a:ext cx="706911" cy="3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0B2AD98-B217-4A70-A8C2-7A7C54F57C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9" r:id="rId4"/>
    <p:sldLayoutId id="2147483680" r:id="rId5"/>
    <p:sldLayoutId id="2147483688" r:id="rId6"/>
    <p:sldLayoutId id="2147483681" r:id="rId7"/>
    <p:sldLayoutId id="2147483687" r:id="rId8"/>
    <p:sldLayoutId id="214748368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00" b="1" kern="1200" spc="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9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21">
            <a:extLst>
              <a:ext uri="{FF2B5EF4-FFF2-40B4-BE49-F238E27FC236}">
                <a16:creationId xmlns:a16="http://schemas.microsoft.com/office/drawing/2014/main" id="{3DE8CB29-968F-4733-9786-D126A9BD8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78"/>
          <a:stretch>
            <a:fillRect/>
          </a:stretch>
        </p:blipFill>
        <p:spPr>
          <a:xfrm>
            <a:off x="159989" y="2097424"/>
            <a:ext cx="11362086" cy="4391025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67BCB41-BA53-3D43-9A65-6F62B09B0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071663"/>
            <a:ext cx="9433088" cy="431903"/>
          </a:xfrm>
        </p:spPr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25BB4C-2CB7-7D4B-AC8A-558B3F32F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000" y="2664023"/>
            <a:ext cx="10441645" cy="3744416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dirty="0">
                <a:solidFill>
                  <a:schemeClr val="bg2"/>
                </a:solidFill>
                <a:ea typeface="Open Sans"/>
                <a:cs typeface="Open Sans"/>
              </a:rPr>
              <a:t>adesso SE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dirty="0" err="1">
                <a:solidFill>
                  <a:srgbClr val="006EC7"/>
                </a:solidFill>
                <a:ea typeface="Open Sans"/>
                <a:cs typeface="Open Sans"/>
              </a:rPr>
              <a:t>Batur</a:t>
            </a:r>
            <a:r>
              <a:rPr lang="de-DE" sz="1400" dirty="0">
                <a:solidFill>
                  <a:srgbClr val="006EC7"/>
                </a:solidFill>
                <a:ea typeface="Open Sans"/>
                <a:cs typeface="Open Sans"/>
              </a:rPr>
              <a:t> </a:t>
            </a:r>
            <a:r>
              <a:rPr lang="de-DE" sz="1400" dirty="0" err="1">
                <a:solidFill>
                  <a:srgbClr val="006EC7"/>
                </a:solidFill>
                <a:ea typeface="Open Sans"/>
                <a:cs typeface="Open Sans"/>
              </a:rPr>
              <a:t>Yusa</a:t>
            </a:r>
            <a:r>
              <a:rPr lang="de-DE" sz="1400" dirty="0">
                <a:solidFill>
                  <a:srgbClr val="006EC7"/>
                </a:solidFill>
                <a:ea typeface="Open Sans"/>
                <a:cs typeface="Open Sans"/>
              </a:rPr>
              <a:t> Özdemir</a:t>
            </a:r>
            <a:endParaRPr lang="de-DE" dirty="0">
              <a:solidFill>
                <a:srgbClr val="006EC7"/>
              </a:solidFill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67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Alpine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4E97F0EC-9687-82B0-43C1-2A4E1B50BF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14850"/>
            <a:ext cx="8784531" cy="2629293"/>
          </a:xfrm>
        </p:spPr>
        <p:txBody>
          <a:bodyPr vert="horz" lIns="0" tIns="0" rIns="0" bIns="0" rtlCol="0" anchor="t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Minimalistisches Linux-Betriebssystem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Klein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Sicher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Paketmanager: Verwendet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apk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als Paketmanager, der schnell und einfach zu nutzen ist.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Kompatibilität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Viele Container basieren auf das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AlpineImage</a:t>
            </a: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0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Befehle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DC06C86-D7DB-BFAB-D0A9-5D10A714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77577"/>
              </p:ext>
            </p:extLst>
          </p:nvPr>
        </p:nvGraphicFramePr>
        <p:xfrm>
          <a:off x="562805" y="1079847"/>
          <a:ext cx="10454815" cy="467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104">
                  <a:extLst>
                    <a:ext uri="{9D8B030D-6E8A-4147-A177-3AD203B41FA5}">
                      <a16:colId xmlns:a16="http://schemas.microsoft.com/office/drawing/2014/main" val="523943678"/>
                    </a:ext>
                  </a:extLst>
                </a:gridCol>
                <a:gridCol w="6408711">
                  <a:extLst>
                    <a:ext uri="{9D8B030D-6E8A-4147-A177-3AD203B41FA5}">
                      <a16:colId xmlns:a16="http://schemas.microsoft.com/office/drawing/2014/main" val="3358167432"/>
                    </a:ext>
                  </a:extLst>
                </a:gridCol>
              </a:tblGrid>
              <a:tr h="321648">
                <a:tc>
                  <a:txBody>
                    <a:bodyPr/>
                    <a:lstStyle/>
                    <a:p>
                      <a:r>
                        <a:rPr lang="de-DE" sz="1200" dirty="0"/>
                        <a:t>Befehl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40696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login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&lt;ADRESSE&gt;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Login in eine Docker-Registry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081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images</a:t>
                      </a:r>
                      <a:endParaRPr lang="de-DE" sz="1200" dirty="0"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Liste alle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1935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pull &lt;IMAGE&gt;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Zieht das Image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alpine:latest</a:t>
                      </a:r>
                      <a:endParaRPr lang="de-DE" sz="1200" dirty="0"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81520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run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--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rm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-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it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&lt;IMAGE&gt;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Starte einen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container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mit einem Image</a:t>
                      </a:r>
                      <a:b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</a:b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--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rm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: lösche den Container nach beenden</a:t>
                      </a:r>
                      <a:b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</a:b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-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it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: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interactive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+ TTY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18105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Liste alle Container die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up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sind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89833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exec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–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it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&lt;CONTAINERID&gt;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Startet die Bash in einem Container (interaktiv)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82527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commit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&lt;CONTAINERID&gt; &lt;IMAGE&gt;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Speichert den Zustand eines Containers als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24342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push &lt;IMAGEID&gt;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Speichert ein Image in dem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09660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save -o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output.tar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&lt;IMAGE&gt;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Speichert ein Image als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file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, in diesem Fall ./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output.tar</a:t>
                      </a:r>
                      <a:endParaRPr lang="de-DE" sz="1200" dirty="0"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47591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stop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&lt;CONTAINERID&gt;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Stoppt einen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92225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rm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&lt;CONTAINERID&gt;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Löscht einen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3476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rmi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&lt;IMAGEID&gt;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Löscht ein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40015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B33E1B7E-8019-CA04-F729-7C12AB71CC46}"/>
              </a:ext>
            </a:extLst>
          </p:cNvPr>
          <p:cNvSpPr txBox="1"/>
          <p:nvPr/>
        </p:nvSpPr>
        <p:spPr>
          <a:xfrm>
            <a:off x="562804" y="5953370"/>
            <a:ext cx="104548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939600"/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docs.docker.com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/cli/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/#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options</a:t>
            </a:r>
            <a:endParaRPr lang="de-D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3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Basics  Übungsaufgabe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4E97F0EC-9687-82B0-43C1-2A4E1B50BF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14849"/>
            <a:ext cx="8784531" cy="4861541"/>
          </a:xfrm>
        </p:spPr>
        <p:txBody>
          <a:bodyPr vert="horz" lIns="0" tIns="0" rIns="0" bIns="0" rtlCol="0" anchor="t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Pull das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latest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Image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 das Image mit folgenden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eigenschaften</a:t>
            </a:r>
            <a:endParaRPr lang="de-D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 „--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damit der Container sich nach dem beenden löscht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Schalte den Port 83 (Host) auf den Port 80 (Container) frei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Besuche die Seite (localhost:83)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 bash (interaktiv) im Container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Installiere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vim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o.ä.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ACHTUNG: Die Paketverwaltung hat keine Informationen, führe „</a:t>
            </a:r>
            <a:r>
              <a:rPr lang="de-DE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</a:t>
            </a:r>
            <a:r>
              <a:rPr lang="de-DE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update“ aus um die Paketverwaltung zu aktualisieren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 „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zum installieren von Software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Editiere die Datei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usr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index.html</a:t>
            </a:r>
            <a:endParaRPr lang="de-DE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Rufe die Seite neu auf, deine Änderung sollte nun einsehbar sein.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Speichere den Status deines Containers mit einem Tag deiner Wahl (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deine jetzige Instanz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 einen neuen Container ebenfalls mit „--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“, aber dieses Mal mit deinem Image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Prüfe ob dein Image genutzt wird (</a:t>
            </a:r>
            <a:r>
              <a:rPr lang="de-DE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de-DE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ps)</a:t>
            </a:r>
          </a:p>
        </p:txBody>
      </p:sp>
    </p:spTree>
    <p:extLst>
      <p:ext uri="{BB962C8B-B14F-4D97-AF65-F5344CB8AC3E}">
        <p14:creationId xmlns:p14="http://schemas.microsoft.com/office/powerpoint/2010/main" val="137870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4E97F0EC-9687-82B0-43C1-2A4E1B50BF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14850"/>
            <a:ext cx="8784531" cy="4681538"/>
          </a:xfrm>
        </p:spPr>
        <p:txBody>
          <a:bodyPr vert="horz" lIns="0" tIns="0" rIns="0" bIns="0" rtlCol="0" anchor="t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Eine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besteht aus Anweisungen zum Bau eines Images.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Umgebung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Schritte für den Zustand die dein Image haben soll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Anweisungen werden der Reihe nach in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Layers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ausgeführt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Eine Schlaue Anordnung ist hier wichtig, da sonst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Zeiten länger dauern können</a:t>
            </a:r>
          </a:p>
        </p:txBody>
      </p:sp>
    </p:spTree>
    <p:extLst>
      <p:ext uri="{BB962C8B-B14F-4D97-AF65-F5344CB8AC3E}">
        <p14:creationId xmlns:p14="http://schemas.microsoft.com/office/powerpoint/2010/main" val="366969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Beispiel (uebung-01)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7002F46-E069-21AC-99B6-335F73C74BA6}"/>
              </a:ext>
            </a:extLst>
          </p:cNvPr>
          <p:cNvGrpSpPr/>
          <p:nvPr/>
        </p:nvGrpSpPr>
        <p:grpSpPr>
          <a:xfrm>
            <a:off x="2268649" y="1367879"/>
            <a:ext cx="6984776" cy="2381780"/>
            <a:chOff x="2664693" y="1928802"/>
            <a:chExt cx="6984776" cy="238178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1D1E5F-1349-505A-89E1-5B29F5D45D4F}"/>
                </a:ext>
              </a:extLst>
            </p:cNvPr>
            <p:cNvSpPr/>
            <p:nvPr/>
          </p:nvSpPr>
          <p:spPr>
            <a:xfrm>
              <a:off x="2664693" y="2277400"/>
              <a:ext cx="6984776" cy="2033182"/>
            </a:xfrm>
            <a:prstGeom prst="rect">
              <a:avLst/>
            </a:prstGeom>
            <a:solidFill>
              <a:srgbClr val="0420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57EBA5A-E300-1F09-BA91-F029F77C0EE8}"/>
                </a:ext>
              </a:extLst>
            </p:cNvPr>
            <p:cNvSpPr txBox="1"/>
            <p:nvPr/>
          </p:nvSpPr>
          <p:spPr>
            <a:xfrm>
              <a:off x="3168749" y="2571004"/>
              <a:ext cx="6264696" cy="166199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Ich verwende das 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GradleImage</a:t>
              </a: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JDK21 zum bauen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gradle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: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8-jdk21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as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build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Kopiere die Inhalte in dein Container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.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Definiere dein Arbeitsbereich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WORKDIR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Baue deine JAR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gradle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8155B7B-FD65-3A66-EEA2-EEADA1BF1F4D}"/>
                </a:ext>
              </a:extLst>
            </p:cNvPr>
            <p:cNvSpPr/>
            <p:nvPr/>
          </p:nvSpPr>
          <p:spPr>
            <a:xfrm>
              <a:off x="2664693" y="1928802"/>
              <a:ext cx="6984776" cy="312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83E52BA-CF0C-8518-D11C-A4F48CB44631}"/>
                </a:ext>
              </a:extLst>
            </p:cNvPr>
            <p:cNvSpPr txBox="1"/>
            <p:nvPr/>
          </p:nvSpPr>
          <p:spPr>
            <a:xfrm>
              <a:off x="2952725" y="2015951"/>
              <a:ext cx="640871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900" b="1" dirty="0" err="1"/>
                <a:t>Dockerfile</a:t>
              </a:r>
              <a:endParaRPr lang="de-DE" sz="900" b="1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3841569-E9B3-9A7C-C34A-66E0B0B29CAB}"/>
                </a:ext>
              </a:extLst>
            </p:cNvPr>
            <p:cNvSpPr txBox="1"/>
            <p:nvPr/>
          </p:nvSpPr>
          <p:spPr>
            <a:xfrm>
              <a:off x="2898762" y="2571004"/>
              <a:ext cx="216024" cy="15234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3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4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5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6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7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8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9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10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11</a:t>
              </a: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83AAB1B9-E349-347F-0566-D0E69015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7" y="3024063"/>
            <a:ext cx="1789357" cy="363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2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Demo (uebung-01)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7002F46-E069-21AC-99B6-335F73C74BA6}"/>
              </a:ext>
            </a:extLst>
          </p:cNvPr>
          <p:cNvGrpSpPr/>
          <p:nvPr/>
        </p:nvGrpSpPr>
        <p:grpSpPr>
          <a:xfrm>
            <a:off x="2142635" y="1113325"/>
            <a:ext cx="7236804" cy="3456030"/>
            <a:chOff x="2664693" y="1928802"/>
            <a:chExt cx="7236804" cy="345603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1D1E5F-1349-505A-89E1-5B29F5D45D4F}"/>
                </a:ext>
              </a:extLst>
            </p:cNvPr>
            <p:cNvSpPr/>
            <p:nvPr/>
          </p:nvSpPr>
          <p:spPr>
            <a:xfrm>
              <a:off x="2664693" y="2277400"/>
              <a:ext cx="7236804" cy="3107432"/>
            </a:xfrm>
            <a:prstGeom prst="rect">
              <a:avLst/>
            </a:prstGeom>
            <a:solidFill>
              <a:srgbClr val="0420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57EBA5A-E300-1F09-BA91-F029F77C0EE8}"/>
                </a:ext>
              </a:extLst>
            </p:cNvPr>
            <p:cNvSpPr txBox="1"/>
            <p:nvPr/>
          </p:nvSpPr>
          <p:spPr>
            <a:xfrm>
              <a:off x="3168749" y="2571004"/>
              <a:ext cx="6660740" cy="276998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Verwenden des offiziellen Alpine Linux als Basisimage - nimmt :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latest</a:t>
              </a: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als Tag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alpine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as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app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Ausführen eines Befehls zur Installation von OpenJDK21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apk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add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--update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openjdk21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Kopieren Dateien in das Image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--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libs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/docker-demo-0.0.1-SNAPSHOT.jar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SpringBoot-HelloWorld.jar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./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entrypoint.sh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entrypoint.sh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Erteile Rechte zum ausführen für die 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entrypoint.sh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chmod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+x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entrypoint.sh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Expose</a:t>
              </a: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den Port zur Dokumentation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EXPOSE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8080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Definiere deinen 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startpunkt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ENTRYPOINT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[</a:t>
              </a:r>
              <a:r>
                <a:rPr lang="de-DE" sz="900" b="0" dirty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"/</a:t>
              </a:r>
              <a:r>
                <a:rPr lang="de-DE" sz="900" b="0" dirty="0" err="1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entrypoint.sh</a:t>
              </a:r>
              <a:r>
                <a:rPr lang="de-DE" sz="900" b="0" dirty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]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8155B7B-FD65-3A66-EEA2-EEADA1BF1F4D}"/>
                </a:ext>
              </a:extLst>
            </p:cNvPr>
            <p:cNvSpPr/>
            <p:nvPr/>
          </p:nvSpPr>
          <p:spPr>
            <a:xfrm>
              <a:off x="2664693" y="1928802"/>
              <a:ext cx="7236804" cy="312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83E52BA-CF0C-8518-D11C-A4F48CB44631}"/>
                </a:ext>
              </a:extLst>
            </p:cNvPr>
            <p:cNvSpPr txBox="1"/>
            <p:nvPr/>
          </p:nvSpPr>
          <p:spPr>
            <a:xfrm>
              <a:off x="2952725" y="2015951"/>
              <a:ext cx="663995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900" b="1" dirty="0" err="1"/>
                <a:t>Dockerfile</a:t>
              </a:r>
              <a:endParaRPr lang="de-DE" sz="900" b="1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3841569-E9B3-9A7C-C34A-66E0B0B29CAB}"/>
                </a:ext>
              </a:extLst>
            </p:cNvPr>
            <p:cNvSpPr txBox="1"/>
            <p:nvPr/>
          </p:nvSpPr>
          <p:spPr>
            <a:xfrm>
              <a:off x="2898762" y="2571004"/>
              <a:ext cx="216024" cy="26314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12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13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14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15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16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17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18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19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20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21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22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23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24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25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26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27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28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29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30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86DB9C7-99B1-A644-6A57-8E4FFA9F9793}"/>
              </a:ext>
            </a:extLst>
          </p:cNvPr>
          <p:cNvGrpSpPr/>
          <p:nvPr/>
        </p:nvGrpSpPr>
        <p:grpSpPr>
          <a:xfrm>
            <a:off x="4806931" y="5018252"/>
            <a:ext cx="4572508" cy="1097079"/>
            <a:chOff x="5076961" y="2564988"/>
            <a:chExt cx="4572508" cy="109707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A64B3E4-E3D6-61B1-DB61-8505AAB2F038}"/>
                </a:ext>
              </a:extLst>
            </p:cNvPr>
            <p:cNvSpPr/>
            <p:nvPr/>
          </p:nvSpPr>
          <p:spPr>
            <a:xfrm>
              <a:off x="5076961" y="2564988"/>
              <a:ext cx="4572508" cy="109707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B7427FC-6E1E-DD56-8416-89C38748EEC1}"/>
                </a:ext>
              </a:extLst>
            </p:cNvPr>
            <p:cNvSpPr txBox="1"/>
            <p:nvPr/>
          </p:nvSpPr>
          <p:spPr>
            <a:xfrm>
              <a:off x="5581017" y="2720093"/>
              <a:ext cx="3852428" cy="6924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--file ./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Dockerfile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-t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my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-docker-image . </a:t>
              </a:r>
            </a:p>
            <a:p>
              <a:r>
                <a:rPr lang="de-DE" sz="9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dirty="0">
                  <a:solidFill>
                    <a:schemeClr val="bg1">
                      <a:lumMod val="65000"/>
                    </a:schemeClr>
                  </a:solidFill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--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rm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-p 8080:8080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my-docker-image:latest</a:t>
              </a:r>
              <a:endParaRPr lang="de-DE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5CD8EFD-0631-4249-D234-AEDCC23BD24F}"/>
                </a:ext>
              </a:extLst>
            </p:cNvPr>
            <p:cNvSpPr txBox="1"/>
            <p:nvPr/>
          </p:nvSpPr>
          <p:spPr>
            <a:xfrm>
              <a:off x="5364993" y="2720093"/>
              <a:ext cx="21602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endParaRPr lang="de-DE" sz="9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F616810-5558-9430-01BD-5502D1A9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7" y="4267276"/>
            <a:ext cx="1584054" cy="291320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33D70EF-9ADA-B94C-F182-44EAC4C4C5F1}"/>
              </a:ext>
            </a:extLst>
          </p:cNvPr>
          <p:cNvSpPr/>
          <p:nvPr/>
        </p:nvSpPr>
        <p:spPr>
          <a:xfrm>
            <a:off x="4806931" y="4654104"/>
            <a:ext cx="4572508" cy="312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7E9404-B64A-156F-0819-2ACEC2A81A07}"/>
              </a:ext>
            </a:extLst>
          </p:cNvPr>
          <p:cNvSpPr txBox="1"/>
          <p:nvPr/>
        </p:nvSpPr>
        <p:spPr>
          <a:xfrm>
            <a:off x="5094963" y="4741253"/>
            <a:ext cx="419539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900" b="1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32962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6BC66E-ACF4-E4C6-EE4A-529A5E0D27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Benutze das Angular-Projekt aus dem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Erstelle eine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ähnlich wie für das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SpringBoot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-Projekt aus dem Repository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 das Image </a:t>
            </a:r>
            <a:r>
              <a:rPr lang="de-DE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node:latest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zum Bauen deiner sourcen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Kopiere die sourcen und baue das Projekt (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Anschließend kannst du eine neue Stage erstellen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Verwende hierfür das Image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nginx:latest</a:t>
            </a: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Kopiere aus dem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Prozess die Dateien in das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Verzeichnis </a:t>
            </a:r>
          </a:p>
          <a:p>
            <a:pPr marL="990900" lvl="4" indent="-342900">
              <a:buFont typeface="Arial" panose="020B0604020202020204" pitchFamily="34" charset="0"/>
              <a:buChar char="•"/>
            </a:pP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usr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dockerfile-uebung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usr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 den Container und prüfe deine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C4E843-3FF1-8FEC-AA1A-B5EF6EC9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Übungsaufgabe (uebung-02) | 20 Minuten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C60C73-083A-B2CA-2936-5ECCEFF7D9B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B1F176-9FE5-7064-6CF1-C64A1D8C050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25DB6-1BB3-F30F-08D2-FA28195C00A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0" name="Bildplatzhalter 9" descr="Ein Bild, das Symbol, Grafiken, Dreieck, Design enthält.&#10;&#10;Automatisch generierte Beschreibung">
            <a:extLst>
              <a:ext uri="{FF2B5EF4-FFF2-40B4-BE49-F238E27FC236}">
                <a16:creationId xmlns:a16="http://schemas.microsoft.com/office/drawing/2014/main" id="{0474784A-BADE-23C0-00AD-D05AF8B57D8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D460B7D-31E0-8A6D-4FAC-1A454E94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116" y="3744415"/>
            <a:ext cx="1061553" cy="252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Übung (uebung-02)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09.06.24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9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7002F46-E069-21AC-99B6-335F73C74BA6}"/>
              </a:ext>
            </a:extLst>
          </p:cNvPr>
          <p:cNvGrpSpPr/>
          <p:nvPr/>
        </p:nvGrpSpPr>
        <p:grpSpPr>
          <a:xfrm>
            <a:off x="2268649" y="1367879"/>
            <a:ext cx="6984776" cy="2381780"/>
            <a:chOff x="2664693" y="1928802"/>
            <a:chExt cx="6984776" cy="238178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1D1E5F-1349-505A-89E1-5B29F5D45D4F}"/>
                </a:ext>
              </a:extLst>
            </p:cNvPr>
            <p:cNvSpPr/>
            <p:nvPr/>
          </p:nvSpPr>
          <p:spPr>
            <a:xfrm>
              <a:off x="2664693" y="2277400"/>
              <a:ext cx="6984776" cy="2033182"/>
            </a:xfrm>
            <a:prstGeom prst="rect">
              <a:avLst/>
            </a:prstGeom>
            <a:solidFill>
              <a:srgbClr val="0420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57EBA5A-E300-1F09-BA91-F029F77C0EE8}"/>
                </a:ext>
              </a:extLst>
            </p:cNvPr>
            <p:cNvSpPr txBox="1"/>
            <p:nvPr/>
          </p:nvSpPr>
          <p:spPr>
            <a:xfrm>
              <a:off x="3168749" y="2571004"/>
              <a:ext cx="6264696" cy="124649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node</a:t>
              </a:r>
              <a:r>
                <a:rPr lang="de-DE" sz="900" b="0" dirty="0" err="1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: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latest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as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build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WORKDIR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usr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local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./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usr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local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npm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install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npm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nginx</a:t>
              </a:r>
              <a:r>
                <a:rPr lang="de-DE" sz="900" b="0" dirty="0" err="1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: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latest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--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usr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local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dist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dockerfile-uebung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usr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share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nginx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html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EXPOSE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80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8155B7B-FD65-3A66-EEA2-EEADA1BF1F4D}"/>
                </a:ext>
              </a:extLst>
            </p:cNvPr>
            <p:cNvSpPr/>
            <p:nvPr/>
          </p:nvSpPr>
          <p:spPr>
            <a:xfrm>
              <a:off x="2664693" y="1928802"/>
              <a:ext cx="6984776" cy="312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83E52BA-CF0C-8518-D11C-A4F48CB44631}"/>
                </a:ext>
              </a:extLst>
            </p:cNvPr>
            <p:cNvSpPr txBox="1"/>
            <p:nvPr/>
          </p:nvSpPr>
          <p:spPr>
            <a:xfrm>
              <a:off x="2952725" y="2015951"/>
              <a:ext cx="640871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900" b="1" dirty="0" err="1"/>
                <a:t>Dockerfile</a:t>
              </a:r>
              <a:endParaRPr lang="de-DE" sz="900" b="1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3841569-E9B3-9A7C-C34A-66E0B0B29CAB}"/>
                </a:ext>
              </a:extLst>
            </p:cNvPr>
            <p:cNvSpPr txBox="1"/>
            <p:nvPr/>
          </p:nvSpPr>
          <p:spPr>
            <a:xfrm>
              <a:off x="2898762" y="2571004"/>
              <a:ext cx="216024" cy="15234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3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4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5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6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7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8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9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10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11</a:t>
              </a: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83AAB1B9-E349-347F-0566-D0E69015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7" y="3024063"/>
            <a:ext cx="1789357" cy="3633213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CC11EE0-90FB-C4FA-F2D9-A0E5F5722984}"/>
              </a:ext>
            </a:extLst>
          </p:cNvPr>
          <p:cNvGrpSpPr/>
          <p:nvPr/>
        </p:nvGrpSpPr>
        <p:grpSpPr>
          <a:xfrm>
            <a:off x="4223667" y="4376194"/>
            <a:ext cx="5029758" cy="1097079"/>
            <a:chOff x="5076961" y="2564988"/>
            <a:chExt cx="5040560" cy="109707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DC849E6-B963-9FAD-EA07-B1B4BF0B7E95}"/>
                </a:ext>
              </a:extLst>
            </p:cNvPr>
            <p:cNvSpPr/>
            <p:nvPr/>
          </p:nvSpPr>
          <p:spPr>
            <a:xfrm>
              <a:off x="5076961" y="2564988"/>
              <a:ext cx="5040560" cy="109707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5744482-054A-FD0F-28A2-922AC04F9D9C}"/>
                </a:ext>
              </a:extLst>
            </p:cNvPr>
            <p:cNvSpPr txBox="1"/>
            <p:nvPr/>
          </p:nvSpPr>
          <p:spPr>
            <a:xfrm>
              <a:off x="5581017" y="2720093"/>
              <a:ext cx="4536504" cy="6924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--file ./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Dockerfile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-t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dockerfile-uebung:latest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. </a:t>
              </a:r>
            </a:p>
            <a:p>
              <a:r>
                <a:rPr lang="de-DE" sz="9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dirty="0">
                  <a:solidFill>
                    <a:schemeClr val="bg1">
                      <a:lumMod val="65000"/>
                    </a:schemeClr>
                  </a:solidFill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--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rm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-p 8080:8080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dockerfile-uebung:latest</a:t>
              </a:r>
              <a:endParaRPr lang="de-DE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12CD988-6C3B-409A-59A3-6DCFA5EBAA0C}"/>
                </a:ext>
              </a:extLst>
            </p:cNvPr>
            <p:cNvSpPr txBox="1"/>
            <p:nvPr/>
          </p:nvSpPr>
          <p:spPr>
            <a:xfrm>
              <a:off x="5364993" y="2720093"/>
              <a:ext cx="21602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endParaRPr lang="de-DE" sz="9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E9939872-2A65-A0FB-5422-8166EAFE04E7}"/>
              </a:ext>
            </a:extLst>
          </p:cNvPr>
          <p:cNvSpPr/>
          <p:nvPr/>
        </p:nvSpPr>
        <p:spPr>
          <a:xfrm>
            <a:off x="4223668" y="4012046"/>
            <a:ext cx="5029758" cy="312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4D7C7A6-ADB0-29F8-AEDE-AA56CAA0B632}"/>
              </a:ext>
            </a:extLst>
          </p:cNvPr>
          <p:cNvSpPr txBox="1"/>
          <p:nvPr/>
        </p:nvSpPr>
        <p:spPr>
          <a:xfrm>
            <a:off x="4295675" y="4112956"/>
            <a:ext cx="491547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900" b="1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848582851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 Group 2019">
  <a:themeElements>
    <a:clrScheme name="adesso Group">
      <a:dk1>
        <a:srgbClr val="000000"/>
      </a:dk1>
      <a:lt1>
        <a:srgbClr val="FFFFFF"/>
      </a:lt1>
      <a:dk2>
        <a:srgbClr val="888279"/>
      </a:dk2>
      <a:lt2>
        <a:srgbClr val="595959"/>
      </a:lt2>
      <a:accent1>
        <a:srgbClr val="006EC7"/>
      </a:accent1>
      <a:accent2>
        <a:srgbClr val="AB112E"/>
      </a:accent2>
      <a:accent3>
        <a:srgbClr val="24CD92"/>
      </a:accent3>
      <a:accent4>
        <a:srgbClr val="008628"/>
      </a:accent4>
      <a:accent5>
        <a:srgbClr val="E3249D"/>
      </a:accent5>
      <a:accent6>
        <a:srgbClr val="C12584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06D370-F7CE-3744-8709-E507EB79A266}">
  <we:reference id="wa104380907" version="3.1.0.0" store="de-DE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1df9fc-eee4-4bfe-b7bd-ff4ca06f87a6">
      <Terms xmlns="http://schemas.microsoft.com/office/infopath/2007/PartnerControls"/>
    </lcf76f155ced4ddcb4097134ff3c332f>
    <TaxCatchAll xmlns="bdf516eb-0c25-4a3b-9b1c-af9181aec2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23ED1A4533544EB0ECAE504F3476C3" ma:contentTypeVersion="16" ma:contentTypeDescription="Ein neues Dokument erstellen." ma:contentTypeScope="" ma:versionID="d793762badd805e00f05805417311daf">
  <xsd:schema xmlns:xsd="http://www.w3.org/2001/XMLSchema" xmlns:xs="http://www.w3.org/2001/XMLSchema" xmlns:p="http://schemas.microsoft.com/office/2006/metadata/properties" xmlns:ns2="bd1df9fc-eee4-4bfe-b7bd-ff4ca06f87a6" xmlns:ns3="bdf516eb-0c25-4a3b-9b1c-af9181aec22c" targetNamespace="http://schemas.microsoft.com/office/2006/metadata/properties" ma:root="true" ma:fieldsID="7eb27db833596673fa0d7679061ae251" ns2:_="" ns3:_="">
    <xsd:import namespace="bd1df9fc-eee4-4bfe-b7bd-ff4ca06f87a6"/>
    <xsd:import namespace="bdf516eb-0c25-4a3b-9b1c-af9181aec2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df9fc-eee4-4bfe-b7bd-ff4ca06f8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7699f302-2c19-4e45-9402-59f24fbee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516eb-0c25-4a3b-9b1c-af9181aec22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f065d2c-f984-4526-9dab-58e011819485}" ma:internalName="TaxCatchAll" ma:showField="CatchAllData" ma:web="bdf516eb-0c25-4a3b-9b1c-af9181aec2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B8A970-0222-462E-87E4-6C2AE061F1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2D17F8-9DE9-4834-98A0-0A722CAEA23C}">
  <ds:schemaRefs>
    <ds:schemaRef ds:uri="bd1df9fc-eee4-4bfe-b7bd-ff4ca06f87a6"/>
    <ds:schemaRef ds:uri="http://schemas.openxmlformats.org/package/2006/metadata/core-properties"/>
    <ds:schemaRef ds:uri="bdf516eb-0c25-4a3b-9b1c-af9181aec22c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623BE98-E345-4DA8-AA18-D3C94E979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1df9fc-eee4-4bfe-b7bd-ff4ca06f87a6"/>
    <ds:schemaRef ds:uri="bdf516eb-0c25-4a3b-9b1c-af9181aec2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909</Words>
  <Application>Microsoft Macintosh PowerPoint</Application>
  <PresentationFormat>Benutzerdefiniert</PresentationFormat>
  <Paragraphs>201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Menlo</vt:lpstr>
      <vt:lpstr>Miriam Fixed</vt:lpstr>
      <vt:lpstr>Open Sans</vt:lpstr>
      <vt:lpstr>Open Sans Semibold</vt:lpstr>
      <vt:lpstr>Symbol</vt:lpstr>
      <vt:lpstr>Tahoma</vt:lpstr>
      <vt:lpstr>Wingdings</vt:lpstr>
      <vt:lpstr>ADESSO Group 2019</vt:lpstr>
      <vt:lpstr>Docker Crashkurs – Docker Basics</vt:lpstr>
      <vt:lpstr>Alpine</vt:lpstr>
      <vt:lpstr>Wichtige Befehle</vt:lpstr>
      <vt:lpstr>Docker Basics  Übungsaufgabe</vt:lpstr>
      <vt:lpstr>Dockerfile</vt:lpstr>
      <vt:lpstr>Dockerfile Beispiel (uebung-01)</vt:lpstr>
      <vt:lpstr>Dockerfile Demo (uebung-01)</vt:lpstr>
      <vt:lpstr>Dockerfile Übungsaufgabe (uebung-02) | 20 Minuten</vt:lpstr>
      <vt:lpstr>Dockerfile Übung (uebung-02)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Özdemir, Batur Yusa</cp:lastModifiedBy>
  <cp:revision>210</cp:revision>
  <dcterms:created xsi:type="dcterms:W3CDTF">2019-07-24T10:22:40Z</dcterms:created>
  <dcterms:modified xsi:type="dcterms:W3CDTF">2024-06-09T18:04:31Z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0x010100D023ED1A4533544EB0ECAE504F3476C3</vt:lpwstr>
  </property>
</Properties>
</file>