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1"/>
  </p:notesMasterIdLst>
  <p:sldIdLst>
    <p:sldId id="2076136851" r:id="rId5"/>
    <p:sldId id="2076136855" r:id="rId6"/>
    <p:sldId id="2076136861" r:id="rId7"/>
    <p:sldId id="2076136868" r:id="rId8"/>
    <p:sldId id="2076136871" r:id="rId9"/>
    <p:sldId id="2076136870" r:id="rId10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03B"/>
    <a:srgbClr val="E7E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77823" autoAdjust="0"/>
  </p:normalViewPr>
  <p:slideViewPr>
    <p:cSldViewPr showGuides="1">
      <p:cViewPr varScale="1">
        <p:scale>
          <a:sx n="224" d="100"/>
          <a:sy n="224" d="100"/>
        </p:scale>
        <p:origin x="1768" y="184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-25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09.06.24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3873-BA08-40A5-BDCC-B6406E6CD40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5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161514" y="2087563"/>
            <a:ext cx="11362086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86DA11-0CB6-0B48-B8C2-674081969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61" y="362514"/>
            <a:ext cx="1587384" cy="4276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4837FAE-7BB9-4872-92A1-7792E4A3C4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563"/>
            <a:ext cx="161514" cy="44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440556" y="1511300"/>
            <a:ext cx="8784531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B5CCA5-EA95-6142-8441-0EC4044DC8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4A6D352-5AA9-0341-A7CA-2AE661D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2F1A1F99-A499-43E8-8A4C-A0EF991DB7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39FE4-FCFE-49DA-8051-8B8D4A5A50C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5FA4F-1F1C-4645-873F-6D352015ED0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A7D33-0749-4C95-9E58-4062D1F4568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9105859-118F-4F50-A6FB-E91B2E1A8A72}" type="datetime1">
              <a:rPr lang="de-DE" smtClean="0"/>
              <a:t>09.06.24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61514" y="0"/>
            <a:ext cx="11362086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BF8AA7-484E-413E-9D29-5A5DD723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9" y="-274"/>
            <a:ext cx="11362086" cy="1620000"/>
          </a:xfrm>
          <a:solidFill>
            <a:schemeClr val="bg1">
              <a:alpha val="90000"/>
            </a:schemeClr>
          </a:solidFill>
        </p:spPr>
        <p:txBody>
          <a:bodyPr lIns="1260000" tIns="144000"/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1439863" y="540000"/>
            <a:ext cx="9180000" cy="899999"/>
          </a:xfrm>
          <a:noFill/>
        </p:spPr>
        <p:txBody>
          <a:bodyPr lIns="0" tIns="0" rIns="0" bIns="0" numCol="2" spcCol="180000"/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1600" b="1" spc="20" baseline="0">
                <a:solidFill>
                  <a:schemeClr val="accent1"/>
                </a:solidFill>
              </a:defRPr>
            </a:lvl1pPr>
            <a:lvl2pPr marL="180000" indent="-18000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35000"/>
              <a:buFontTx/>
              <a:buChar char="›"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0D3015-BD5B-2D4A-B742-4F7B906EF3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1515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D4B225-F0B8-46AA-90BF-C673216C1F00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84A36FC-32E2-4C8F-A6EC-4EAE4F4824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876343-C8B0-413A-956D-F2237EA5E5A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E13A16E-77CB-4136-8008-E4869A326378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39FA0-0B69-4731-94BC-1F0FC17BE3D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6F583-E899-4C0E-9EC2-B8AFA314AC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Fläche">
    <p:bg>
      <p:bgPr>
        <a:solidFill>
          <a:srgbClr val="E7E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37">
            <a:extLst>
              <a:ext uri="{FF2B5EF4-FFF2-40B4-BE49-F238E27FC236}">
                <a16:creationId xmlns:a16="http://schemas.microsoft.com/office/drawing/2014/main" id="{F157874D-F94C-4B56-AFE2-FB456DAD27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E902D4-492B-4864-93F6-DA83A304C178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40">
            <a:extLst>
              <a:ext uri="{FF2B5EF4-FFF2-40B4-BE49-F238E27FC236}">
                <a16:creationId xmlns:a16="http://schemas.microsoft.com/office/drawing/2014/main" id="{B3FF1642-5CB8-42FE-8182-20B6D2C5D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583C-3F6E-4979-BCD4-23FDD265FDDE}" type="datetime1">
              <a:rPr lang="de-DE" smtClean="0"/>
              <a:t>09.06.24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1439863" y="1519725"/>
            <a:ext cx="612000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nied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28">
            <a:extLst>
              <a:ext uri="{FF2B5EF4-FFF2-40B4-BE49-F238E27FC236}">
                <a16:creationId xmlns:a16="http://schemas.microsoft.com/office/drawing/2014/main" id="{9C88E59D-B0F7-4F0E-A6F1-0C58DCC18C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00"/>
          <a:stretch>
            <a:fillRect/>
          </a:stretch>
        </p:blipFill>
        <p:spPr>
          <a:xfrm>
            <a:off x="0" y="3456000"/>
            <a:ext cx="11520000" cy="2880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3DB-2134-4258-BD90-5CD3850D939D}" type="datetime1">
              <a:rPr lang="de-DE" smtClean="0"/>
              <a:t>09.06.24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3240000" y="3960000"/>
            <a:ext cx="5040000" cy="208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4000" y="324000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3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-Group Claim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3" y="2303984"/>
            <a:ext cx="8640000" cy="3528392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DEC5CB-F2E6-AD4B-B1AF-43913C517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0B5A58C-FF0B-4420-AE60-A7CAE7F210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40000" y="720000"/>
            <a:ext cx="1440000" cy="1440000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FavIcon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DB15E3E-A49F-4340-92A5-A47B7FBB48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F4A3588F-6311-4A7C-AD81-15BB8BACBCD3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1622BD87-54D2-4E15-B812-A6B6E1AC99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92AABB94-81A4-4F55-85F0-F942B346AE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E51CA6-E941-4908-BE14-EE8F74DC9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6" y="356952"/>
            <a:ext cx="70690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800"/>
            <a:ext cx="9648627" cy="312798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96000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fld id="{3EF61ABD-1EA8-4621-BE25-CD48C302A2BF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96000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96000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AD71A36D-F6FE-46CA-8588-D77BD0047C1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5" y="356952"/>
            <a:ext cx="706911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B2AD98-B217-4A70-A8C2-7A7C54F57C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  <p:sldLayoutId id="2147483680" r:id="rId5"/>
    <p:sldLayoutId id="2147483688" r:id="rId6"/>
    <p:sldLayoutId id="2147483681" r:id="rId7"/>
    <p:sldLayoutId id="2147483687" r:id="rId8"/>
    <p:sldLayoutId id="214748368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00" b="1" kern="1200" spc="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21">
            <a:extLst>
              <a:ext uri="{FF2B5EF4-FFF2-40B4-BE49-F238E27FC236}">
                <a16:creationId xmlns:a16="http://schemas.microsoft.com/office/drawing/2014/main" id="{3DE8CB29-968F-4733-9786-D126A9BD8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>
          <a:xfrm>
            <a:off x="159989" y="2097424"/>
            <a:ext cx="11362086" cy="4391025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67BCB41-BA53-3D43-9A65-6F62B09B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071663"/>
            <a:ext cx="9433088" cy="431903"/>
          </a:xfrm>
        </p:spPr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Containerorchestrierung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25BB4C-2CB7-7D4B-AC8A-558B3F32F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000" y="2664023"/>
            <a:ext cx="10441645" cy="3744416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dirty="0">
                <a:solidFill>
                  <a:schemeClr val="bg2"/>
                </a:solidFill>
                <a:ea typeface="Open Sans"/>
                <a:cs typeface="Open Sans"/>
              </a:rPr>
              <a:t>adesso SE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srgbClr val="006EC7"/>
                </a:solidFill>
                <a:ea typeface="Open Sans"/>
                <a:cs typeface="Open Sans"/>
              </a:rPr>
              <a:t>Batur</a:t>
            </a:r>
            <a:r>
              <a:rPr lang="de-DE" sz="1400" dirty="0">
                <a:solidFill>
                  <a:srgbClr val="006EC7"/>
                </a:solidFill>
                <a:ea typeface="Open Sans"/>
                <a:cs typeface="Open Sans"/>
              </a:rPr>
              <a:t> </a:t>
            </a:r>
            <a:r>
              <a:rPr lang="de-DE" sz="1400" dirty="0" err="1">
                <a:solidFill>
                  <a:srgbClr val="006EC7"/>
                </a:solidFill>
                <a:ea typeface="Open Sans"/>
                <a:cs typeface="Open Sans"/>
              </a:rPr>
              <a:t>Yusa</a:t>
            </a:r>
            <a:r>
              <a:rPr lang="de-DE" sz="1400" dirty="0">
                <a:solidFill>
                  <a:srgbClr val="006EC7"/>
                </a:solidFill>
                <a:ea typeface="Open Sans"/>
                <a:cs typeface="Open Sans"/>
              </a:rPr>
              <a:t> Özdemir</a:t>
            </a:r>
            <a:endParaRPr lang="de-DE" dirty="0">
              <a:solidFill>
                <a:srgbClr val="006EC7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7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6BC66E-ACF4-E4C6-EE4A-529A5E0D27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50837"/>
            <a:ext cx="8784531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Multi-Container-Anwendungen leichter verwalten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Mehrere Anwendungen werden mit Ihren Spezifikationen in einer YAML Datei definiert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Diese kann als Gruppe ausgeführt und gestoppt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Ermöglicht bestimmte Konfigurationen spezifischer und einfacher vorzunehmen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Netzwerk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Volumes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bzw.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Mountpoints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Variablen</a:t>
            </a: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C4E843-3FF1-8FEC-AA1A-B5EF6EC9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Containerorchestrierung | Docker-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60C73-083A-B2CA-2936-5ECCEFF7D9B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B1F176-9FE5-7064-6CF1-C64A1D8C05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Containerorchestrierung</a:t>
            </a:r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25DB6-1BB3-F30F-08D2-FA28195C00A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95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Befehle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Containerorchestrierung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DC06C86-D7DB-BFAB-D0A9-5D10A714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06863"/>
              </p:ext>
            </p:extLst>
          </p:nvPr>
        </p:nvGraphicFramePr>
        <p:xfrm>
          <a:off x="562806" y="1079847"/>
          <a:ext cx="10454814" cy="150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87">
                  <a:extLst>
                    <a:ext uri="{9D8B030D-6E8A-4147-A177-3AD203B41FA5}">
                      <a16:colId xmlns:a16="http://schemas.microsoft.com/office/drawing/2014/main" val="523943678"/>
                    </a:ext>
                  </a:extLst>
                </a:gridCol>
                <a:gridCol w="4752527">
                  <a:extLst>
                    <a:ext uri="{9D8B030D-6E8A-4147-A177-3AD203B41FA5}">
                      <a16:colId xmlns:a16="http://schemas.microsoft.com/office/drawing/2014/main" val="3358167432"/>
                    </a:ext>
                  </a:extLst>
                </a:gridCol>
              </a:tblGrid>
              <a:tr h="359489">
                <a:tc>
                  <a:txBody>
                    <a:bodyPr/>
                    <a:lstStyle/>
                    <a:p>
                      <a:r>
                        <a:rPr lang="de-DE" sz="1200" dirty="0"/>
                        <a:t>Befehl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Aktion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40696"/>
                  </a:ext>
                </a:extLst>
              </a:tr>
              <a:tr h="364827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docker-compose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-f &lt;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file.yml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&gt; -f &lt;file2.yml&gt;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up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&lt;SERVICE&gt; 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Startet deine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Compose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(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detach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08105"/>
                  </a:ext>
                </a:extLst>
              </a:tr>
              <a:tr h="321918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docker-compose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Listet Container deiner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Compose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auf und ihren Zustand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19353"/>
                  </a:ext>
                </a:extLst>
              </a:tr>
              <a:tr h="321918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docker-compose</a:t>
                      </a:r>
                      <a:endParaRPr lang="de-DE" sz="1200" dirty="0"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Stoppt Container und löscht sie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81520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B33E1B7E-8019-CA04-F729-7C12AB71CC46}"/>
              </a:ext>
            </a:extLst>
          </p:cNvPr>
          <p:cNvSpPr txBox="1"/>
          <p:nvPr/>
        </p:nvSpPr>
        <p:spPr>
          <a:xfrm>
            <a:off x="562804" y="5953370"/>
            <a:ext cx="104548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939600"/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docs.docker.com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/cli/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/#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</a:t>
            </a: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6BC66E-ACF4-E4C6-EE4A-529A5E0D27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50837"/>
            <a:ext cx="8784531" cy="46815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Beispiel Anwendungsfall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Kommunikation zwischen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SpringBoot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-DB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Siehe dazu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docker-compose-example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C4E843-3FF1-8FEC-AA1A-B5EF6EC9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| Beispiel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60C73-083A-B2CA-2936-5ECCEFF7D9B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B1F176-9FE5-7064-6CF1-C64A1D8C05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Containerorchestrierung</a:t>
            </a:r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25DB6-1BB3-F30F-08D2-FA28195C00A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75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7C4E843-3FF1-8FEC-AA1A-B5EF6EC9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| Beispiel (uebung-03)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60C73-083A-B2CA-2936-5ECCEFF7D9B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B1F176-9FE5-7064-6CF1-C64A1D8C05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Containerorchestrierung</a:t>
            </a:r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25DB6-1BB3-F30F-08D2-FA28195C00A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D43702-D8D9-57B1-6BAC-6EC695E73822}"/>
              </a:ext>
            </a:extLst>
          </p:cNvPr>
          <p:cNvSpPr/>
          <p:nvPr/>
        </p:nvSpPr>
        <p:spPr>
          <a:xfrm>
            <a:off x="571731" y="1428445"/>
            <a:ext cx="6984776" cy="4403930"/>
          </a:xfrm>
          <a:prstGeom prst="rect">
            <a:avLst/>
          </a:prstGeom>
          <a:solidFill>
            <a:srgbClr val="04203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F6ED46E-A562-2AE8-695B-5295F519F82A}"/>
              </a:ext>
            </a:extLst>
          </p:cNvPr>
          <p:cNvSpPr txBox="1"/>
          <p:nvPr/>
        </p:nvSpPr>
        <p:spPr>
          <a:xfrm>
            <a:off x="1075787" y="1722049"/>
            <a:ext cx="6264696" cy="378565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version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'3.8'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services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postgres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container_name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postgres_container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postgres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environment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POSTGRES_USER: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${POSTGRES_USER</a:t>
            </a:r>
            <a:r>
              <a:rPr lang="de-DE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postgres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}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POSTGRES_PASSWORD: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${POSTGRES_PASSWORD</a:t>
            </a:r>
            <a:r>
              <a:rPr lang="de-DE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changeme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}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PGDATA: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postgres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volumes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-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postgres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:/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postgres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ports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-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"5432:5432"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networks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-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postgres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restart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unless-stopped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sz="6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dirty="0">
                <a:solidFill>
                  <a:srgbClr val="C586C0"/>
                </a:solidFill>
                <a:latin typeface="Menlo" panose="020B0609030804020204" pitchFamily="49" charset="0"/>
              </a:rPr>
              <a:t>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pgadmin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container_name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pgadmin_container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dpage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/pgadmin4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environment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PGADMIN_DEFAULT_EMAIL: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${PGADMIN_DEFAULT_EMAIL</a:t>
            </a:r>
            <a:r>
              <a:rPr lang="de-DE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pgadmin4@pgadmin.org}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PGADMIN_DEFAULT_PASSWORD: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${PGADMIN_DEFAULT_PASSWORD</a:t>
            </a:r>
            <a:r>
              <a:rPr lang="de-DE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admin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}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PGADMIN_CONFIG_SERVER_MODE: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DE" sz="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de-DE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</a:t>
            </a:r>
            <a:endParaRPr lang="de-DE" sz="6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volumes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-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pgadmin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:/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lib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pgadmin</a:t>
            </a:r>
            <a:b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ports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-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${PGADMIN_PORT</a:t>
            </a:r>
            <a:r>
              <a:rPr lang="de-DE" sz="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de-DE" sz="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5050}</a:t>
            </a:r>
            <a:r>
              <a:rPr lang="de-DE" sz="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:80"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networks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  -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postgres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dirty="0">
                <a:solidFill>
                  <a:srgbClr val="C586C0"/>
                </a:solidFill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restart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unless-stopped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sz="600" b="0" dirty="0">
              <a:solidFill>
                <a:srgbClr val="C586C0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networks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postgres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driver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bridge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de-DE" sz="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volumes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postgres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de-DE" sz="600" dirty="0" err="1">
                <a:solidFill>
                  <a:srgbClr val="C586C0"/>
                </a:solidFill>
                <a:latin typeface="Menlo" panose="020B0609030804020204" pitchFamily="49" charset="0"/>
              </a:rPr>
              <a:t>p</a:t>
            </a:r>
            <a:r>
              <a:rPr lang="de-DE" sz="6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gadmin</a:t>
            </a:r>
            <a:r>
              <a:rPr lang="de-DE" sz="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de-DE" sz="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02BA4A-1607-B4C1-EDC8-D93257D132DE}"/>
              </a:ext>
            </a:extLst>
          </p:cNvPr>
          <p:cNvSpPr/>
          <p:nvPr/>
        </p:nvSpPr>
        <p:spPr>
          <a:xfrm>
            <a:off x="571731" y="1079847"/>
            <a:ext cx="6984776" cy="312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0E8B97-EB76-1381-5941-CDFEF8DE196D}"/>
              </a:ext>
            </a:extLst>
          </p:cNvPr>
          <p:cNvSpPr txBox="1"/>
          <p:nvPr/>
        </p:nvSpPr>
        <p:spPr>
          <a:xfrm>
            <a:off x="859763" y="1166996"/>
            <a:ext cx="6408712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900" b="1" dirty="0" err="1"/>
              <a:t>docker-compose.yml</a:t>
            </a:r>
            <a:endParaRPr lang="de-DE" sz="9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383E53-5D68-0DAC-1053-5274ED683C1A}"/>
              </a:ext>
            </a:extLst>
          </p:cNvPr>
          <p:cNvSpPr txBox="1"/>
          <p:nvPr/>
        </p:nvSpPr>
        <p:spPr>
          <a:xfrm>
            <a:off x="805800" y="1722049"/>
            <a:ext cx="216024" cy="36933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de-DE" sz="600" b="0" dirty="0">
                <a:solidFill>
                  <a:schemeClr val="bg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de-DE" sz="6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4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5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6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7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8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9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10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11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12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13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14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15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16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17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18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19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20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21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22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23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24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25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26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27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28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29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30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31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32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33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34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35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36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37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38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39</a:t>
            </a:r>
          </a:p>
          <a:p>
            <a:r>
              <a:rPr lang="de-DE" sz="600" b="1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rPr>
              <a:t>40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6A3EE10-B8B9-7660-5B99-4C9C41260D23}"/>
              </a:ext>
            </a:extLst>
          </p:cNvPr>
          <p:cNvGrpSpPr/>
          <p:nvPr/>
        </p:nvGrpSpPr>
        <p:grpSpPr>
          <a:xfrm>
            <a:off x="7920331" y="3364826"/>
            <a:ext cx="2880320" cy="1124601"/>
            <a:chOff x="5076961" y="2564988"/>
            <a:chExt cx="2886506" cy="1124601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A72682A-571E-6A9A-400D-9C47FEA10481}"/>
                </a:ext>
              </a:extLst>
            </p:cNvPr>
            <p:cNvSpPr/>
            <p:nvPr/>
          </p:nvSpPr>
          <p:spPr>
            <a:xfrm>
              <a:off x="5076961" y="2564988"/>
              <a:ext cx="2886506" cy="10970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1BA8169-1FC8-3F08-74CA-F2FDFD4E1BC4}"/>
                </a:ext>
              </a:extLst>
            </p:cNvPr>
            <p:cNvSpPr txBox="1"/>
            <p:nvPr/>
          </p:nvSpPr>
          <p:spPr>
            <a:xfrm>
              <a:off x="5581017" y="2720093"/>
              <a:ext cx="2296945" cy="96949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dirty="0" err="1">
                  <a:solidFill>
                    <a:schemeClr val="bg1"/>
                  </a:solidFill>
                  <a:latin typeface="Menlo" panose="020B0609030804020204" pitchFamily="49" charset="0"/>
                </a:rPr>
                <a:t>d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ocker-compose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up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–d</a:t>
              </a:r>
            </a:p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docker-compose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ps</a:t>
              </a:r>
              <a:endParaRPr lang="de-DE" sz="900" dirty="0">
                <a:solidFill>
                  <a:schemeClr val="bg1"/>
                </a:solidFill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docker-compose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logs</a:t>
              </a:r>
            </a:p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docker-compose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logs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db</a:t>
              </a:r>
              <a:endParaRPr lang="de-DE" sz="900" dirty="0">
                <a:solidFill>
                  <a:schemeClr val="bg1"/>
                </a:solidFill>
                <a:latin typeface="Menlo" panose="020B0609030804020204" pitchFamily="49" charset="0"/>
              </a:endParaRPr>
            </a:p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docker-compose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logs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dirty="0">
                <a:solidFill>
                  <a:schemeClr val="bg1"/>
                </a:solidFill>
                <a:latin typeface="Menlo" panose="020B0609030804020204" pitchFamily="49" charset="0"/>
              </a:endParaRPr>
            </a:p>
            <a:p>
              <a:endParaRPr lang="de-DE" sz="900" dirty="0">
                <a:solidFill>
                  <a:schemeClr val="bg1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02DBFAD-2200-0BBF-63B5-61B1A196F18D}"/>
                </a:ext>
              </a:extLst>
            </p:cNvPr>
            <p:cNvSpPr txBox="1"/>
            <p:nvPr/>
          </p:nvSpPr>
          <p:spPr>
            <a:xfrm>
              <a:off x="5364993" y="2720093"/>
              <a:ext cx="21602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417CEC1C-F573-81B2-5EDE-A31288DA3180}"/>
              </a:ext>
            </a:extLst>
          </p:cNvPr>
          <p:cNvSpPr/>
          <p:nvPr/>
        </p:nvSpPr>
        <p:spPr>
          <a:xfrm>
            <a:off x="7920332" y="3000678"/>
            <a:ext cx="2880319" cy="312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235B1F8-608D-E90C-C425-362BDF1F2CE5}"/>
              </a:ext>
            </a:extLst>
          </p:cNvPr>
          <p:cNvSpPr txBox="1"/>
          <p:nvPr/>
        </p:nvSpPr>
        <p:spPr>
          <a:xfrm>
            <a:off x="7992339" y="3101588"/>
            <a:ext cx="2722990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900" b="1" dirty="0"/>
              <a:t>Terminal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D557069-FEB2-D330-070C-BA187B76AA70}"/>
              </a:ext>
            </a:extLst>
          </p:cNvPr>
          <p:cNvGrpSpPr/>
          <p:nvPr/>
        </p:nvGrpSpPr>
        <p:grpSpPr>
          <a:xfrm>
            <a:off x="7920331" y="1440676"/>
            <a:ext cx="2880320" cy="1097079"/>
            <a:chOff x="5076961" y="2564988"/>
            <a:chExt cx="2886506" cy="1097079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B194AB8-9D3A-FD29-351D-A9C33F6921CD}"/>
                </a:ext>
              </a:extLst>
            </p:cNvPr>
            <p:cNvSpPr/>
            <p:nvPr/>
          </p:nvSpPr>
          <p:spPr>
            <a:xfrm>
              <a:off x="5076961" y="2564988"/>
              <a:ext cx="2886506" cy="10970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7016D87-1CB7-0A9F-8208-A774581F6DA2}"/>
                </a:ext>
              </a:extLst>
            </p:cNvPr>
            <p:cNvSpPr txBox="1"/>
            <p:nvPr/>
          </p:nvSpPr>
          <p:spPr>
            <a:xfrm>
              <a:off x="5581017" y="2720093"/>
              <a:ext cx="2296945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dirty="0">
                  <a:solidFill>
                    <a:schemeClr val="bg1"/>
                  </a:solidFill>
                  <a:latin typeface="Menlo" panose="020B0609030804020204" pitchFamily="49" charset="0"/>
                </a:rPr>
                <a:t>PGADMIN_PORT=5051</a:t>
              </a:r>
            </a:p>
            <a:p>
              <a:r>
                <a:rPr lang="de-DE" sz="900" dirty="0">
                  <a:solidFill>
                    <a:schemeClr val="bg1"/>
                  </a:solidFill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dirty="0">
                  <a:solidFill>
                    <a:schemeClr val="bg1"/>
                  </a:solidFill>
                  <a:latin typeface="Menlo" panose="020B0609030804020204" pitchFamily="49" charset="0"/>
                </a:rPr>
                <a:t>...</a:t>
              </a:r>
            </a:p>
            <a:p>
              <a:endParaRPr lang="de-DE" sz="900" dirty="0">
                <a:solidFill>
                  <a:schemeClr val="bg1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71CFB17-65EF-45D4-D765-88DB591A032A}"/>
                </a:ext>
              </a:extLst>
            </p:cNvPr>
            <p:cNvSpPr txBox="1"/>
            <p:nvPr/>
          </p:nvSpPr>
          <p:spPr>
            <a:xfrm>
              <a:off x="5364993" y="2720093"/>
              <a:ext cx="21602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3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4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5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6</a:t>
              </a:r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E689290E-0B50-744A-FF75-CC12EAF88195}"/>
              </a:ext>
            </a:extLst>
          </p:cNvPr>
          <p:cNvSpPr/>
          <p:nvPr/>
        </p:nvSpPr>
        <p:spPr>
          <a:xfrm>
            <a:off x="7920332" y="1076528"/>
            <a:ext cx="2880319" cy="312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0C413BB-B763-0147-2FC7-EFA67640B149}"/>
              </a:ext>
            </a:extLst>
          </p:cNvPr>
          <p:cNvSpPr txBox="1"/>
          <p:nvPr/>
        </p:nvSpPr>
        <p:spPr>
          <a:xfrm>
            <a:off x="7992339" y="1177438"/>
            <a:ext cx="2722990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900" b="1" dirty="0"/>
              <a:t>_____.</a:t>
            </a:r>
            <a:r>
              <a:rPr lang="de-DE" sz="900" b="1" dirty="0" err="1"/>
              <a:t>env</a:t>
            </a:r>
            <a:endParaRPr lang="de-DE" sz="900" b="1" dirty="0"/>
          </a:p>
        </p:txBody>
      </p:sp>
    </p:spTree>
    <p:extLst>
      <p:ext uri="{BB962C8B-B14F-4D97-AF65-F5344CB8AC3E}">
        <p14:creationId xmlns:p14="http://schemas.microsoft.com/office/powerpoint/2010/main" val="109951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6BC66E-ACF4-E4C6-EE4A-529A5E0D27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Erstelle eine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docker-compose.yml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unter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docker-compose-uebung</a:t>
            </a: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Füge folgende Services hinzu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de-DE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de-DE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endParaRPr lang="de-DE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 Service </a:t>
            </a:r>
            <a:r>
              <a:rPr lang="de-DE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lang="de-DE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hat folgende Eigenschaften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 </a:t>
            </a:r>
            <a:r>
              <a:rPr lang="de-DE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endParaRPr lang="de-DE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Image: </a:t>
            </a:r>
            <a:r>
              <a:rPr lang="de-DE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</a:t>
            </a:r>
            <a:endParaRPr lang="de-DE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 variablen:</a:t>
            </a:r>
          </a:p>
          <a:p>
            <a:pPr marL="990900" lvl="4" indent="-342900">
              <a:buFont typeface="Arial" panose="020B0604020202020204" pitchFamily="34" charset="0"/>
              <a:buChar char="•"/>
            </a:pPr>
            <a:r>
              <a:rPr lang="de-DE" sz="1200" b="1" dirty="0"/>
              <a:t>POSTGRES_PASSWORD=</a:t>
            </a:r>
            <a:r>
              <a:rPr lang="de-DE" sz="1200" b="1" dirty="0" err="1"/>
              <a:t>iamgroot</a:t>
            </a:r>
            <a:endParaRPr lang="de-DE" sz="1200" b="1" dirty="0"/>
          </a:p>
          <a:p>
            <a:pPr marL="990900" lvl="4" indent="-342900">
              <a:buFont typeface="Arial" panose="020B0604020202020204" pitchFamily="34" charset="0"/>
              <a:buChar char="•"/>
            </a:pPr>
            <a:r>
              <a:rPr lang="de-DE" sz="1200" b="1" dirty="0"/>
              <a:t>POSTGRES_USER=</a:t>
            </a:r>
            <a:r>
              <a:rPr lang="de-DE" sz="1200" b="1" dirty="0" err="1"/>
              <a:t>postgres</a:t>
            </a:r>
            <a:endParaRPr lang="de-DE" sz="1200" b="1" dirty="0"/>
          </a:p>
          <a:p>
            <a:pPr marL="990900" lvl="4" indent="-342900">
              <a:buFont typeface="Arial" panose="020B0604020202020204" pitchFamily="34" charset="0"/>
              <a:buChar char="•"/>
            </a:pPr>
            <a:r>
              <a:rPr lang="de-DE" sz="1200" b="1" dirty="0"/>
              <a:t>POSTGRES_DB=</a:t>
            </a:r>
            <a:r>
              <a:rPr lang="de-DE" sz="1200" b="1" dirty="0" err="1"/>
              <a:t>compose</a:t>
            </a:r>
            <a:endParaRPr lang="de-DE" sz="1200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b="1" dirty="0"/>
              <a:t>Der Service </a:t>
            </a:r>
            <a:r>
              <a:rPr lang="de-DE" sz="1200" b="1" dirty="0" err="1"/>
              <a:t>app</a:t>
            </a:r>
            <a:r>
              <a:rPr lang="de-DE" sz="1200" b="1" dirty="0"/>
              <a:t> hat folgende Eigenschaften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200" b="1" dirty="0"/>
              <a:t>Name: </a:t>
            </a:r>
            <a:r>
              <a:rPr lang="de-DE" sz="1200" b="1" dirty="0" err="1"/>
              <a:t>app</a:t>
            </a:r>
            <a:endParaRPr lang="de-DE" sz="1200" b="1" dirty="0"/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200" b="1" dirty="0"/>
              <a:t>Image sollte das Image sein, welches mit der </a:t>
            </a:r>
            <a:r>
              <a:rPr lang="de-DE" sz="1200" b="1" dirty="0" err="1"/>
              <a:t>Dockerfile</a:t>
            </a:r>
            <a:r>
              <a:rPr lang="de-DE" sz="1200" b="1" dirty="0"/>
              <a:t> im Ordner gebaut wurde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200" b="1" dirty="0"/>
              <a:t>Port 8081 sollte nach außen auf einen beliebigen Port freigeschaltet sein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200" b="1" dirty="0"/>
              <a:t>Außerdem sollte die </a:t>
            </a:r>
            <a:r>
              <a:rPr lang="de-DE" sz="1200" b="1" dirty="0" err="1"/>
              <a:t>Config</a:t>
            </a:r>
            <a:r>
              <a:rPr lang="de-DE" sz="1200" b="1" dirty="0"/>
              <a:t> </a:t>
            </a:r>
            <a:r>
              <a:rPr lang="de-DE" sz="1200" b="1" dirty="0" err="1"/>
              <a:t>application.yml</a:t>
            </a:r>
            <a:r>
              <a:rPr lang="de-DE" sz="1200" b="1" dirty="0"/>
              <a:t> eingebunden werden. Nutze dafür die </a:t>
            </a:r>
            <a:r>
              <a:rPr lang="de-DE" sz="1200" b="1" dirty="0" err="1"/>
              <a:t>application.yml</a:t>
            </a:r>
            <a:r>
              <a:rPr lang="de-DE" sz="1200" b="1" dirty="0"/>
              <a:t> aus dem Projekt </a:t>
            </a:r>
            <a:r>
              <a:rPr lang="de-DE" sz="1200" b="1" dirty="0" err="1"/>
              <a:t>src</a:t>
            </a:r>
            <a:r>
              <a:rPr lang="de-DE" sz="1200" b="1" dirty="0"/>
              <a:t>/</a:t>
            </a:r>
            <a:r>
              <a:rPr lang="de-DE" sz="1200" b="1" dirty="0" err="1"/>
              <a:t>main</a:t>
            </a:r>
            <a:r>
              <a:rPr lang="de-DE" sz="1200" b="1" dirty="0"/>
              <a:t>/</a:t>
            </a:r>
            <a:r>
              <a:rPr lang="de-DE" sz="1200" b="1" dirty="0" err="1"/>
              <a:t>resources</a:t>
            </a:r>
            <a:r>
              <a:rPr lang="de-DE" sz="1200" b="1" dirty="0"/>
              <a:t>/</a:t>
            </a:r>
            <a:r>
              <a:rPr lang="de-DE" sz="1200" b="1" dirty="0" err="1"/>
              <a:t>application.yml</a:t>
            </a:r>
            <a:endParaRPr lang="de-DE" sz="1200" b="1" dirty="0"/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90900" lvl="4" indent="-342900">
              <a:buFont typeface="Arial" panose="020B0604020202020204" pitchFamily="34" charset="0"/>
              <a:buChar char="•"/>
            </a:pPr>
            <a:endParaRPr lang="de-DE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C4E843-3FF1-8FEC-AA1A-B5EF6EC9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| Übungsaufgabe (uebung-04) | 30 Minuten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60C73-083A-B2CA-2936-5ECCEFF7D9B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B1F176-9FE5-7064-6CF1-C64A1D8C05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Containerorchestrierung</a:t>
            </a:r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25DB6-1BB3-F30F-08D2-FA28195C00A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D460B7D-31E0-8A6D-4FAC-1A454E94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116" y="3744415"/>
            <a:ext cx="1061553" cy="2520008"/>
          </a:xfrm>
          <a:prstGeom prst="rect">
            <a:avLst/>
          </a:prstGeom>
        </p:spPr>
      </p:pic>
      <p:pic>
        <p:nvPicPr>
          <p:cNvPr id="12" name="Bildplatzhalter 11" descr="Ein Bild, das Grafiken, Clipart, Design enthält.&#10;&#10;Automatisch generierte Beschreibung">
            <a:extLst>
              <a:ext uri="{FF2B5EF4-FFF2-40B4-BE49-F238E27FC236}">
                <a16:creationId xmlns:a16="http://schemas.microsoft.com/office/drawing/2014/main" id="{C8094531-857F-4C44-51C4-B31D70AD55D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53" t="-11575" r="-5256" b="-15725"/>
          <a:stretch/>
        </p:blipFill>
        <p:spPr>
          <a:xfrm>
            <a:off x="504452" y="1295870"/>
            <a:ext cx="792535" cy="792000"/>
          </a:xfrm>
        </p:spPr>
      </p:pic>
      <p:pic>
        <p:nvPicPr>
          <p:cNvPr id="1028" name="Picture 4" descr="PostgreSQL – Wikipedia">
            <a:extLst>
              <a:ext uri="{FF2B5EF4-FFF2-40B4-BE49-F238E27FC236}">
                <a16:creationId xmlns:a16="http://schemas.microsoft.com/office/drawing/2014/main" id="{F72D7771-1340-16EA-19BB-A37F97FC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5" y="1799927"/>
            <a:ext cx="383874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802001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 Group 2019">
  <a:themeElements>
    <a:clrScheme name="adesso Group">
      <a:dk1>
        <a:srgbClr val="000000"/>
      </a:dk1>
      <a:lt1>
        <a:srgbClr val="FFFFFF"/>
      </a:lt1>
      <a:dk2>
        <a:srgbClr val="888279"/>
      </a:dk2>
      <a:lt2>
        <a:srgbClr val="595959"/>
      </a:lt2>
      <a:accent1>
        <a:srgbClr val="006EC7"/>
      </a:accent1>
      <a:accent2>
        <a:srgbClr val="AB112E"/>
      </a:accent2>
      <a:accent3>
        <a:srgbClr val="24CD92"/>
      </a:accent3>
      <a:accent4>
        <a:srgbClr val="008628"/>
      </a:accent4>
      <a:accent5>
        <a:srgbClr val="E3249D"/>
      </a:accent5>
      <a:accent6>
        <a:srgbClr val="C12584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6D370-F7CE-3744-8709-E507EB79A266}">
  <we:reference id="wa104380907" version="3.1.0.0" store="de-DE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1df9fc-eee4-4bfe-b7bd-ff4ca06f87a6">
      <Terms xmlns="http://schemas.microsoft.com/office/infopath/2007/PartnerControls"/>
    </lcf76f155ced4ddcb4097134ff3c332f>
    <TaxCatchAll xmlns="bdf516eb-0c25-4a3b-9b1c-af9181aec2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23ED1A4533544EB0ECAE504F3476C3" ma:contentTypeVersion="16" ma:contentTypeDescription="Ein neues Dokument erstellen." ma:contentTypeScope="" ma:versionID="d793762badd805e00f05805417311daf">
  <xsd:schema xmlns:xsd="http://www.w3.org/2001/XMLSchema" xmlns:xs="http://www.w3.org/2001/XMLSchema" xmlns:p="http://schemas.microsoft.com/office/2006/metadata/properties" xmlns:ns2="bd1df9fc-eee4-4bfe-b7bd-ff4ca06f87a6" xmlns:ns3="bdf516eb-0c25-4a3b-9b1c-af9181aec22c" targetNamespace="http://schemas.microsoft.com/office/2006/metadata/properties" ma:root="true" ma:fieldsID="7eb27db833596673fa0d7679061ae251" ns2:_="" ns3:_="">
    <xsd:import namespace="bd1df9fc-eee4-4bfe-b7bd-ff4ca06f87a6"/>
    <xsd:import namespace="bdf516eb-0c25-4a3b-9b1c-af9181aec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df9fc-eee4-4bfe-b7bd-ff4ca06f8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7699f302-2c19-4e45-9402-59f24fbee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516eb-0c25-4a3b-9b1c-af9181aec22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f065d2c-f984-4526-9dab-58e011819485}" ma:internalName="TaxCatchAll" ma:showField="CatchAllData" ma:web="bdf516eb-0c25-4a3b-9b1c-af9181aec2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2D17F8-9DE9-4834-98A0-0A722CAEA23C}">
  <ds:schemaRefs>
    <ds:schemaRef ds:uri="bd1df9fc-eee4-4bfe-b7bd-ff4ca06f87a6"/>
    <ds:schemaRef ds:uri="http://schemas.openxmlformats.org/package/2006/metadata/core-properties"/>
    <ds:schemaRef ds:uri="bdf516eb-0c25-4a3b-9b1c-af9181aec22c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623BE98-E345-4DA8-AA18-D3C94E979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df9fc-eee4-4bfe-b7bd-ff4ca06f87a6"/>
    <ds:schemaRef ds:uri="bdf516eb-0c25-4a3b-9b1c-af9181aec2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B8A970-0222-462E-87E4-6C2AE061F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558</Words>
  <Application>Microsoft Macintosh PowerPoint</Application>
  <PresentationFormat>Benutzerdefiniert</PresentationFormat>
  <Paragraphs>167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Menlo</vt:lpstr>
      <vt:lpstr>Miriam Fixed</vt:lpstr>
      <vt:lpstr>Open Sans</vt:lpstr>
      <vt:lpstr>Open Sans Semibold</vt:lpstr>
      <vt:lpstr>Symbol</vt:lpstr>
      <vt:lpstr>Tahoma</vt:lpstr>
      <vt:lpstr>Wingdings</vt:lpstr>
      <vt:lpstr>ADESSO Group 2019</vt:lpstr>
      <vt:lpstr>Docker Crashkurs – Containerorchestrierung</vt:lpstr>
      <vt:lpstr>Containerorchestrierung | Docker-Compose</vt:lpstr>
      <vt:lpstr>Wichtige Befehle</vt:lpstr>
      <vt:lpstr>Docker-Compose | Beispiel</vt:lpstr>
      <vt:lpstr>Docker-Compose | Beispiel (uebung-03)</vt:lpstr>
      <vt:lpstr>Docker-Compose | Übungsaufgabe (uebung-04) | 30 Minuten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Özdemir, Batur Yusa</cp:lastModifiedBy>
  <cp:revision>210</cp:revision>
  <dcterms:created xsi:type="dcterms:W3CDTF">2019-07-24T10:22:40Z</dcterms:created>
  <dcterms:modified xsi:type="dcterms:W3CDTF">2024-06-09T18:04:49Z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0x010100D023ED1A4533544EB0ECAE504F3476C3</vt:lpwstr>
  </property>
</Properties>
</file>