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9" r:id="rId4"/>
    <p:sldId id="268" r:id="rId5"/>
    <p:sldId id="265" r:id="rId6"/>
    <p:sldId id="261" r:id="rId7"/>
    <p:sldId id="269" r:id="rId8"/>
    <p:sldId id="262" r:id="rId9"/>
    <p:sldId id="263" r:id="rId10"/>
    <p:sldId id="275" r:id="rId11"/>
    <p:sldId id="260" r:id="rId12"/>
    <p:sldId id="273" r:id="rId13"/>
    <p:sldId id="270" r:id="rId14"/>
    <p:sldId id="271" r:id="rId15"/>
    <p:sldId id="272" r:id="rId16"/>
    <p:sldId id="274" r:id="rId17"/>
    <p:sldId id="27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6F2D38-7781-B44C-9365-985B3AB62257}" v="190" dt="2025-06-17T16:58:41.05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22"/>
    <p:restoredTop sz="86438"/>
  </p:normalViewPr>
  <p:slideViewPr>
    <p:cSldViewPr snapToGrid="0">
      <p:cViewPr varScale="1">
        <p:scale>
          <a:sx n="101" d="100"/>
          <a:sy n="101" d="100"/>
        </p:scale>
        <p:origin x="508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8" d="100"/>
          <a:sy n="98" d="100"/>
        </p:scale>
        <p:origin x="378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6222D872-6B76-0C45-D613-6BE5760011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A9531BFA-8345-1F67-77B1-33A852DDB0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F324B9-759E-3742-8C90-4628563C2717}" type="datetime1">
              <a:rPr lang="tr-TR" smtClean="0"/>
              <a:t>20.06.2025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612CD2E7-D135-7B6F-D21A-E61CEF1027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B4C3BF2-1AA8-7A77-8FA8-E05C4B22C8B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C2BC68-A8C7-9A46-AF84-3907BADD28B4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56911564"/>
      </p:ext>
    </p:extLst>
  </p:cSld>
  <p:clrMap bg1="lt1" tx1="dk1" bg2="lt2" tx2="dk2" accent1="accent1" accent2="accent2" accent3="accent3" accent4="accent4" accent5="accent5" accent6="accent6" hlink="hlink" folHlink="folHlink"/>
  <p:hf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68A4B-96C7-6946-960D-1A70C5D37630}" type="datetime1">
              <a:rPr lang="tr-TR" smtClean="0"/>
              <a:t>20.06.2025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45D3F2-D46C-9E45-9E92-CE27EEED64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2265905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Üst Bilgi Yer Tutucusu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CC68A4B-96C7-6946-960D-1A70C5D37630}" type="datetime1">
              <a:rPr lang="tr-TR" smtClean="0"/>
              <a:t>20.06.2025</a:t>
            </a:fld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5D3F2-D46C-9E45-9E92-CE27EEED648C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27538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CC68A4B-96C7-6946-960D-1A70C5D37630}" type="datetime1">
              <a:rPr lang="tr-TR" smtClean="0"/>
              <a:t>20.06.2025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5D3F2-D46C-9E45-9E92-CE27EEED648C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75347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CC68A4B-96C7-6946-960D-1A70C5D37630}" type="datetime1">
              <a:rPr lang="tr-TR" smtClean="0"/>
              <a:t>20.06.2025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5D3F2-D46C-9E45-9E92-CE27EEED648C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942654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CC68A4B-96C7-6946-960D-1A70C5D37630}" type="datetime1">
              <a:rPr lang="tr-TR" smtClean="0"/>
              <a:t>20.06.2025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5D3F2-D46C-9E45-9E92-CE27EEED648C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630330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CC68A4B-96C7-6946-960D-1A70C5D37630}" type="datetime1">
              <a:rPr lang="tr-TR" smtClean="0"/>
              <a:t>20.06.2025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5D3F2-D46C-9E45-9E92-CE27EEED648C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12231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CC68A4B-96C7-6946-960D-1A70C5D37630}" type="datetime1">
              <a:rPr lang="tr-TR" smtClean="0"/>
              <a:t>20.06.2025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5D3F2-D46C-9E45-9E92-CE27EEED648C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38216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CC68A4B-96C7-6946-960D-1A70C5D37630}" type="datetime1">
              <a:rPr lang="tr-TR" smtClean="0"/>
              <a:t>20.06.2025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5D3F2-D46C-9E45-9E92-CE27EEED648C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9751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5D3F2-D46C-9E45-9E92-CE27EEED648C}" type="slidenum">
              <a:rPr lang="tr-TR" smtClean="0"/>
              <a:t>2</a:t>
            </a:fld>
            <a:endParaRPr lang="tr-TR"/>
          </a:p>
        </p:txBody>
      </p:sp>
      <p:sp>
        <p:nvSpPr>
          <p:cNvPr id="6" name="Veri Yer Tutucusu 5">
            <a:extLst>
              <a:ext uri="{FF2B5EF4-FFF2-40B4-BE49-F238E27FC236}">
                <a16:creationId xmlns:a16="http://schemas.microsoft.com/office/drawing/2014/main" id="{F1B2E48E-5126-365A-888E-BE716D2A0605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A0A84AD-D630-6147-AB9E-F7D374C2E194}" type="datetime1">
              <a:rPr lang="tr-TR" smtClean="0"/>
              <a:t>20.06.2025</a:t>
            </a:fld>
            <a:endParaRPr lang="tr-TR"/>
          </a:p>
        </p:txBody>
      </p:sp>
      <p:sp>
        <p:nvSpPr>
          <p:cNvPr id="7" name="Üst Bilgi Yer Tutucusu 6">
            <a:extLst>
              <a:ext uri="{FF2B5EF4-FFF2-40B4-BE49-F238E27FC236}">
                <a16:creationId xmlns:a16="http://schemas.microsoft.com/office/drawing/2014/main" id="{254149B6-99F0-584B-7F5B-55E079713F5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88175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CC68A4B-96C7-6946-960D-1A70C5D37630}" type="datetime1">
              <a:rPr lang="tr-TR" smtClean="0"/>
              <a:t>20.06.2025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5D3F2-D46C-9E45-9E92-CE27EEED648C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05630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CC68A4B-96C7-6946-960D-1A70C5D37630}" type="datetime1">
              <a:rPr lang="tr-TR" smtClean="0"/>
              <a:t>20.06.2025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5D3F2-D46C-9E45-9E92-CE27EEED648C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2925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CC68A4B-96C7-6946-960D-1A70C5D37630}" type="datetime1">
              <a:rPr lang="tr-TR" smtClean="0"/>
              <a:t>20.06.2025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5D3F2-D46C-9E45-9E92-CE27EEED648C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635785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Üst Bilgi Yer Tutucusu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CC68A4B-96C7-6946-960D-1A70C5D37630}" type="datetime1">
              <a:rPr lang="tr-TR" smtClean="0"/>
              <a:t>20.06.2025</a:t>
            </a:fld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5D3F2-D46C-9E45-9E92-CE27EEED648C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75090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CC68A4B-96C7-6946-960D-1A70C5D37630}" type="datetime1">
              <a:rPr lang="tr-TR" smtClean="0"/>
              <a:t>20.06.2025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5D3F2-D46C-9E45-9E92-CE27EEED648C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62715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CC68A4B-96C7-6946-960D-1A70C5D37630}" type="datetime1">
              <a:rPr lang="tr-TR" smtClean="0"/>
              <a:t>20.06.2025</a:t>
            </a:fld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5D3F2-D46C-9E45-9E92-CE27EEED648C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368312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Üst Bilgi Yer Tutucusu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CC68A4B-96C7-6946-960D-1A70C5D37630}" type="datetime1">
              <a:rPr lang="tr-TR" smtClean="0"/>
              <a:t>20.06.2025</a:t>
            </a:fld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45D3F2-D46C-9E45-9E92-CE27EEED648C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5885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64A89B9-1AEB-1B45-8A34-653C6B4E05CB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BCCB186-4C05-BC45-8280-9127D36B204C}" type="slidenum">
              <a:rPr lang="tr-TR" smtClean="0"/>
              <a:t>‹#›</a:t>
            </a:fld>
            <a:endParaRPr lang="tr-TR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1053523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89B9-1AEB-1B45-8A34-653C6B4E05CB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B186-4C05-BC45-8280-9127D36B20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76852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89B9-1AEB-1B45-8A34-653C6B4E05CB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B186-4C05-BC45-8280-9127D36B20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2305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89B9-1AEB-1B45-8A34-653C6B4E05CB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B186-4C05-BC45-8280-9127D36B20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1326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4A89B9-1AEB-1B45-8A34-653C6B4E05CB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CCB186-4C05-BC45-8280-9127D36B204C}" type="slidenum">
              <a:rPr lang="tr-TR" smtClean="0"/>
              <a:t>‹#›</a:t>
            </a:fld>
            <a:endParaRPr lang="tr-TR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10039209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89B9-1AEB-1B45-8A34-653C6B4E05CB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B186-4C05-BC45-8280-9127D36B20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9118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89B9-1AEB-1B45-8A34-653C6B4E05CB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B186-4C05-BC45-8280-9127D36B20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57091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89B9-1AEB-1B45-8A34-653C6B4E05CB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B186-4C05-BC45-8280-9127D36B20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79990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89B9-1AEB-1B45-8A34-653C6B4E05CB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CB186-4C05-BC45-8280-9127D36B204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608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4A89B9-1AEB-1B45-8A34-653C6B4E05CB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CCB186-4C05-BC45-8280-9127D36B204C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73852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64A89B9-1AEB-1B45-8A34-653C6B4E05CB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CCB186-4C05-BC45-8280-9127D36B204C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51642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64A89B9-1AEB-1B45-8A34-653C6B4E05CB}" type="datetimeFigureOut">
              <a:rPr lang="tr-TR" smtClean="0"/>
              <a:t>20.06.2025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FBCCB186-4C05-BC45-8280-9127D36B204C}" type="slidenum">
              <a:rPr lang="tr-TR" smtClean="0"/>
              <a:t>‹#›</a:t>
            </a:fld>
            <a:endParaRPr lang="tr-TR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01457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DD301D-237B-C4D4-225A-B31A108E5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5655" y="1428369"/>
            <a:ext cx="9560689" cy="932911"/>
          </a:xfrm>
        </p:spPr>
        <p:txBody>
          <a:bodyPr/>
          <a:lstStyle/>
          <a:p>
            <a:pPr defTabSz="609630">
              <a:lnSpc>
                <a:spcPts val="5560"/>
              </a:lnSpc>
            </a:pPr>
            <a:r>
              <a:rPr lang="en-US" sz="5000" b="1" dirty="0">
                <a:solidFill>
                  <a:srgbClr val="051D40"/>
                </a:solidFill>
                <a:latin typeface="Open Sans Extra Bold"/>
              </a:rPr>
              <a:t>Udemy Testing Project</a:t>
            </a:r>
            <a:endParaRPr lang="tr-TR" sz="5000" b="1" dirty="0"/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F142C4D-9792-C8B9-DF7B-8165A3EB61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3899" y="2594508"/>
            <a:ext cx="6960475" cy="932911"/>
          </a:xfrm>
        </p:spPr>
        <p:txBody>
          <a:bodyPr>
            <a:noAutofit/>
          </a:bodyPr>
          <a:lstStyle/>
          <a:p>
            <a:pPr algn="l" defTabSz="609630">
              <a:lnSpc>
                <a:spcPts val="2570"/>
              </a:lnSpc>
            </a:pPr>
            <a:r>
              <a:rPr lang="en-US" sz="1700" b="1" spc="-37" dirty="0">
                <a:solidFill>
                  <a:srgbClr val="051D40"/>
                </a:solidFill>
                <a:latin typeface="Poppins"/>
              </a:rPr>
              <a:t>Course Code: </a:t>
            </a:r>
            <a:r>
              <a:rPr lang="en-US" sz="1700" spc="-37" dirty="0">
                <a:solidFill>
                  <a:srgbClr val="051D40"/>
                </a:solidFill>
                <a:latin typeface="Poppins"/>
              </a:rPr>
              <a:t>SE 2226-</a:t>
            </a:r>
            <a:r>
              <a:rPr lang="tr-TR" sz="1700" spc="-37" dirty="0">
                <a:solidFill>
                  <a:srgbClr val="051D40"/>
                </a:solidFill>
                <a:latin typeface="Poppins"/>
              </a:rPr>
              <a:t>Software </a:t>
            </a:r>
            <a:r>
              <a:rPr lang="tr-TR" sz="1700" spc="-37" dirty="0" err="1">
                <a:solidFill>
                  <a:srgbClr val="051D40"/>
                </a:solidFill>
                <a:latin typeface="Poppins"/>
              </a:rPr>
              <a:t>Quality</a:t>
            </a:r>
            <a:r>
              <a:rPr lang="tr-TR" sz="1700" spc="-37" dirty="0">
                <a:solidFill>
                  <a:srgbClr val="051D40"/>
                </a:solidFill>
                <a:latin typeface="Poppins"/>
              </a:rPr>
              <a:t> </a:t>
            </a:r>
            <a:r>
              <a:rPr lang="tr-TR" sz="1700" spc="-37" dirty="0" err="1">
                <a:solidFill>
                  <a:srgbClr val="051D40"/>
                </a:solidFill>
                <a:latin typeface="Poppins"/>
              </a:rPr>
              <a:t>Assurance</a:t>
            </a:r>
            <a:r>
              <a:rPr lang="tr-TR" sz="1700" spc="-37" dirty="0">
                <a:solidFill>
                  <a:srgbClr val="051D40"/>
                </a:solidFill>
                <a:latin typeface="Poppins"/>
              </a:rPr>
              <a:t> </a:t>
            </a:r>
            <a:r>
              <a:rPr lang="tr-TR" sz="1700" spc="-37" dirty="0" err="1">
                <a:solidFill>
                  <a:srgbClr val="051D40"/>
                </a:solidFill>
                <a:latin typeface="Poppins"/>
              </a:rPr>
              <a:t>and</a:t>
            </a:r>
            <a:r>
              <a:rPr lang="tr-TR" sz="1700" spc="-37" dirty="0">
                <a:solidFill>
                  <a:srgbClr val="051D40"/>
                </a:solidFill>
                <a:latin typeface="Poppins"/>
              </a:rPr>
              <a:t> </a:t>
            </a:r>
            <a:r>
              <a:rPr lang="tr-TR" sz="1700" spc="-37" dirty="0" err="1">
                <a:solidFill>
                  <a:srgbClr val="051D40"/>
                </a:solidFill>
                <a:latin typeface="Poppins"/>
              </a:rPr>
              <a:t>Testing</a:t>
            </a:r>
            <a:endParaRPr lang="en-US" sz="1700" spc="-37" dirty="0">
              <a:solidFill>
                <a:srgbClr val="051D40"/>
              </a:solidFill>
              <a:latin typeface="Poppins"/>
            </a:endParaRPr>
          </a:p>
          <a:p>
            <a:pPr algn="l" defTabSz="609630">
              <a:lnSpc>
                <a:spcPts val="2570"/>
              </a:lnSpc>
            </a:pPr>
            <a:r>
              <a:rPr lang="en-US" sz="1700" b="1" spc="-37" dirty="0">
                <a:solidFill>
                  <a:srgbClr val="051D40"/>
                </a:solidFill>
                <a:latin typeface="Poppins Bold"/>
              </a:rPr>
              <a:t>Lecturer: </a:t>
            </a:r>
            <a:r>
              <a:rPr lang="en-GB" sz="1700" spc="-37" dirty="0">
                <a:solidFill>
                  <a:srgbClr val="051D40"/>
                </a:solidFill>
                <a:latin typeface="Poppins"/>
              </a:rPr>
              <a:t>Assoc. Prof</a:t>
            </a:r>
            <a:r>
              <a:rPr lang="tr-TR" sz="1800" spc="-37" dirty="0">
                <a:solidFill>
                  <a:srgbClr val="051D40"/>
                </a:solidFill>
                <a:latin typeface="Poppins"/>
              </a:rPr>
              <a:t>. </a:t>
            </a:r>
            <a:r>
              <a:rPr lang="en-GB" sz="1700" spc="-37" dirty="0">
                <a:solidFill>
                  <a:srgbClr val="051D40"/>
                </a:solidFill>
                <a:latin typeface="Poppins"/>
              </a:rPr>
              <a:t>Dr</a:t>
            </a:r>
            <a:r>
              <a:rPr lang="tr-TR" sz="1800" spc="-37" dirty="0">
                <a:solidFill>
                  <a:srgbClr val="051D40"/>
                </a:solidFill>
                <a:latin typeface="Poppins"/>
              </a:rPr>
              <a:t>. </a:t>
            </a:r>
            <a:r>
              <a:rPr lang="en-US" sz="1700" spc="-37" dirty="0">
                <a:solidFill>
                  <a:srgbClr val="051D40"/>
                </a:solidFill>
                <a:latin typeface="Poppins"/>
              </a:rPr>
              <a:t>Korhan Karabulut</a:t>
            </a:r>
          </a:p>
          <a:p>
            <a:endParaRPr lang="tr-TR" sz="1700" dirty="0"/>
          </a:p>
        </p:txBody>
      </p:sp>
      <p:pic>
        <p:nvPicPr>
          <p:cNvPr id="5" name="Resim 4" descr="metin, logo, grafik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4477E98C-703C-9AE3-79F2-16402E3396C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11258693" y="146657"/>
            <a:ext cx="697955" cy="932910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31A86B1A-34C8-3CD2-A5BD-B298BD55C646}"/>
              </a:ext>
            </a:extLst>
          </p:cNvPr>
          <p:cNvSpPr txBox="1"/>
          <p:nvPr/>
        </p:nvSpPr>
        <p:spPr>
          <a:xfrm>
            <a:off x="11956648" y="1620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tr-TR" dirty="0"/>
          </a:p>
        </p:txBody>
      </p:sp>
      <p:sp>
        <p:nvSpPr>
          <p:cNvPr id="24" name="Metin kutusu 23">
            <a:extLst>
              <a:ext uri="{FF2B5EF4-FFF2-40B4-BE49-F238E27FC236}">
                <a16:creationId xmlns:a16="http://schemas.microsoft.com/office/drawing/2014/main" id="{E6C842F1-563D-1C1E-8A72-A7B2B9A18271}"/>
              </a:ext>
            </a:extLst>
          </p:cNvPr>
          <p:cNvSpPr txBox="1"/>
          <p:nvPr/>
        </p:nvSpPr>
        <p:spPr>
          <a:xfrm>
            <a:off x="0" y="0"/>
            <a:ext cx="3353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b="1" dirty="0">
                <a:latin typeface="Aptos" panose="020B0004020202020204" pitchFamily="34" charset="0"/>
              </a:rPr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3238C7-17CC-D1B6-319B-C3147A7283EA}"/>
              </a:ext>
            </a:extLst>
          </p:cNvPr>
          <p:cNvSpPr txBox="1"/>
          <p:nvPr/>
        </p:nvSpPr>
        <p:spPr>
          <a:xfrm>
            <a:off x="1243900" y="3429000"/>
            <a:ext cx="6094948" cy="18107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609630">
              <a:lnSpc>
                <a:spcPts val="2570"/>
              </a:lnSpc>
            </a:pPr>
            <a:r>
              <a:rPr lang="en-US" sz="1800" b="1" spc="-37" dirty="0">
                <a:solidFill>
                  <a:srgbClr val="051D40"/>
                </a:solidFill>
                <a:latin typeface="Aptos" panose="020B0004020202020204" pitchFamily="34" charset="0"/>
              </a:rPr>
              <a:t>Prepared By:</a:t>
            </a:r>
          </a:p>
          <a:p>
            <a:pPr algn="l"/>
            <a:r>
              <a:rPr lang="tr-TR" sz="1800" spc="-37" dirty="0">
                <a:solidFill>
                  <a:srgbClr val="051D40"/>
                </a:solidFill>
                <a:latin typeface="Aptos" panose="020B0004020202020204" pitchFamily="34" charset="0"/>
              </a:rPr>
              <a:t>Yağmur Pazı – 23070006066		     </a:t>
            </a:r>
          </a:p>
          <a:p>
            <a:pPr algn="l"/>
            <a:r>
              <a:rPr lang="tr-TR" sz="1800" spc="-37" dirty="0">
                <a:solidFill>
                  <a:srgbClr val="051D40"/>
                </a:solidFill>
                <a:latin typeface="Aptos" panose="020B0004020202020204" pitchFamily="34" charset="0"/>
              </a:rPr>
              <a:t>Demir </a:t>
            </a:r>
            <a:r>
              <a:rPr lang="tr-TR" sz="1800" spc="-37" dirty="0" err="1">
                <a:solidFill>
                  <a:srgbClr val="051D40"/>
                </a:solidFill>
                <a:latin typeface="Aptos" panose="020B0004020202020204" pitchFamily="34" charset="0"/>
              </a:rPr>
              <a:t>Demirdöğen</a:t>
            </a:r>
            <a:r>
              <a:rPr lang="tr-TR" sz="1800" spc="-37" dirty="0">
                <a:solidFill>
                  <a:srgbClr val="051D40"/>
                </a:solidFill>
                <a:latin typeface="Aptos" panose="020B0004020202020204" pitchFamily="34" charset="0"/>
              </a:rPr>
              <a:t> – 23070006036</a:t>
            </a:r>
          </a:p>
          <a:p>
            <a:pPr algn="l"/>
            <a:r>
              <a:rPr lang="tr-TR" sz="1800" spc="-37" dirty="0">
                <a:solidFill>
                  <a:srgbClr val="051D40"/>
                </a:solidFill>
                <a:latin typeface="Aptos" panose="020B0004020202020204" pitchFamily="34" charset="0"/>
              </a:rPr>
              <a:t>Batuhan </a:t>
            </a:r>
            <a:r>
              <a:rPr lang="tr-TR" sz="1800" spc="-37" dirty="0" err="1">
                <a:solidFill>
                  <a:srgbClr val="051D40"/>
                </a:solidFill>
                <a:latin typeface="Aptos" panose="020B0004020202020204" pitchFamily="34" charset="0"/>
              </a:rPr>
              <a:t>Salcan</a:t>
            </a:r>
            <a:r>
              <a:rPr lang="tr-TR" sz="1800" spc="-37" dirty="0">
                <a:solidFill>
                  <a:srgbClr val="051D40"/>
                </a:solidFill>
                <a:latin typeface="Aptos" panose="020B0004020202020204" pitchFamily="34" charset="0"/>
              </a:rPr>
              <a:t> – 22070006040	        	              </a:t>
            </a:r>
          </a:p>
          <a:p>
            <a:pPr algn="l"/>
            <a:r>
              <a:rPr lang="tr-TR" sz="1800" spc="-37" dirty="0">
                <a:solidFill>
                  <a:srgbClr val="051D40"/>
                </a:solidFill>
                <a:latin typeface="Aptos" panose="020B0004020202020204" pitchFamily="34" charset="0"/>
              </a:rPr>
              <a:t>Egemen Üner – 23070006051</a:t>
            </a:r>
          </a:p>
          <a:p>
            <a:pPr algn="l"/>
            <a:r>
              <a:rPr lang="tr-TR" sz="1800" spc="-37" dirty="0">
                <a:solidFill>
                  <a:srgbClr val="051D40"/>
                </a:solidFill>
                <a:latin typeface="Aptos" panose="020B0004020202020204" pitchFamily="34" charset="0"/>
              </a:rPr>
              <a:t>Efe </a:t>
            </a:r>
            <a:r>
              <a:rPr lang="tr-TR" sz="1800" spc="-37" dirty="0" err="1">
                <a:solidFill>
                  <a:srgbClr val="051D40"/>
                </a:solidFill>
                <a:latin typeface="Aptos" panose="020B0004020202020204" pitchFamily="34" charset="0"/>
              </a:rPr>
              <a:t>Bırık</a:t>
            </a:r>
            <a:r>
              <a:rPr lang="tr-TR" sz="1800" spc="-37" dirty="0">
                <a:solidFill>
                  <a:srgbClr val="051D40"/>
                </a:solidFill>
                <a:latin typeface="Aptos" panose="020B0004020202020204" pitchFamily="34" charset="0"/>
              </a:rPr>
              <a:t> – 22070006075</a:t>
            </a:r>
          </a:p>
        </p:txBody>
      </p:sp>
    </p:spTree>
    <p:extLst>
      <p:ext uri="{BB962C8B-B14F-4D97-AF65-F5344CB8AC3E}">
        <p14:creationId xmlns:p14="http://schemas.microsoft.com/office/powerpoint/2010/main" val="478573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E0EC9-7554-192B-800B-2B58C4C7A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679" y="214456"/>
            <a:ext cx="9601200" cy="797312"/>
          </a:xfrm>
        </p:spPr>
        <p:txBody>
          <a:bodyPr/>
          <a:lstStyle/>
          <a:p>
            <a:r>
              <a:rPr lang="tr-TR" b="1" dirty="0" err="1">
                <a:solidFill>
                  <a:schemeClr val="tx1"/>
                </a:solidFill>
                <a:latin typeface="Aptos" panose="020B0004020202020204" pitchFamily="34" charset="0"/>
              </a:rPr>
              <a:t>Overall</a:t>
            </a:r>
            <a:r>
              <a:rPr lang="tr-TR" b="1" dirty="0">
                <a:solidFill>
                  <a:schemeClr val="tx1"/>
                </a:solidFill>
                <a:latin typeface="Aptos" panose="020B0004020202020204" pitchFamily="34" charset="0"/>
              </a:rPr>
              <a:t> </a:t>
            </a:r>
            <a:r>
              <a:rPr lang="en-US" altLang="en-US" b="1" dirty="0">
                <a:solidFill>
                  <a:schemeClr val="tx1"/>
                </a:solidFill>
                <a:latin typeface="Aptos" panose="020B0004020202020204" pitchFamily="34" charset="0"/>
              </a:rPr>
              <a:t>Automated</a:t>
            </a:r>
            <a:r>
              <a:rPr lang="tr-TR" b="1" dirty="0">
                <a:solidFill>
                  <a:schemeClr val="tx1"/>
                </a:solidFill>
                <a:latin typeface="Aptos" panose="020B0004020202020204" pitchFamily="34" charset="0"/>
              </a:rPr>
              <a:t> Test </a:t>
            </a:r>
            <a:r>
              <a:rPr lang="tr-TR" b="1" dirty="0" err="1">
                <a:solidFill>
                  <a:schemeClr val="tx1"/>
                </a:solidFill>
                <a:latin typeface="Aptos" panose="020B0004020202020204" pitchFamily="34" charset="0"/>
              </a:rPr>
              <a:t>Results</a:t>
            </a:r>
            <a:endParaRPr lang="en-GB" b="1" dirty="0">
              <a:solidFill>
                <a:schemeClr val="tx1"/>
              </a:solidFill>
              <a:latin typeface="Aptos" panose="020B00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7B75487-F589-9B41-A83A-D53B3725E7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01336" y="1357071"/>
            <a:ext cx="9827941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3035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tr-TR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Total Test </a:t>
            </a:r>
            <a:r>
              <a:rPr kumimoji="0" lang="tr-TR" altLang="en-US" sz="4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Cases</a:t>
            </a:r>
            <a:r>
              <a:rPr kumimoji="0" lang="tr-TR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</a:t>
            </a:r>
            <a:r>
              <a:rPr kumimoji="0" lang="tr-TR" altLang="en-US" sz="4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47</a:t>
            </a:r>
          </a:p>
          <a:p>
            <a:pPr marL="53035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Automated </a:t>
            </a:r>
            <a:r>
              <a:rPr lang="tr-TR" altLang="en-US" sz="4000" b="1" i="0" dirty="0">
                <a:solidFill>
                  <a:schemeClr val="tx1"/>
                </a:solidFill>
                <a:latin typeface="Aptos" panose="020B0004020202020204" pitchFamily="34" charset="0"/>
              </a:rPr>
              <a:t>C</a:t>
            </a:r>
            <a:r>
              <a:rPr kumimoji="0" lang="en-US" altLang="en-US" sz="4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ases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20</a:t>
            </a:r>
          </a:p>
          <a:p>
            <a:pPr marL="53035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Coverage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≈ 4</a:t>
            </a:r>
            <a:r>
              <a:rPr kumimoji="0" lang="tr-T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5% 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of all test cases</a:t>
            </a:r>
          </a:p>
          <a:p>
            <a:pPr marL="53035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Automated executions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</a:t>
            </a:r>
            <a:r>
              <a:rPr kumimoji="0" lang="tr-T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6</a:t>
            </a:r>
            <a:r>
              <a:rPr lang="tr-TR" altLang="en-US" sz="4000" i="0" dirty="0">
                <a:solidFill>
                  <a:schemeClr val="tx1"/>
                </a:solidFill>
                <a:latin typeface="Aptos" panose="020B0004020202020204" pitchFamily="34" charset="0"/>
              </a:rPr>
              <a:t>5</a:t>
            </a:r>
          </a:p>
          <a:p>
            <a:pPr marL="53035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0" dirty="0">
                <a:solidFill>
                  <a:schemeClr val="tx1"/>
                </a:solidFill>
                <a:latin typeface="Aptos" panose="020B0004020202020204" pitchFamily="34" charset="0"/>
              </a:rPr>
              <a:t>Passed tests</a:t>
            </a:r>
            <a:r>
              <a:rPr lang="tr-TR" altLang="en-US" sz="4000" b="1" i="0" dirty="0">
                <a:solidFill>
                  <a:schemeClr val="tx1"/>
                </a:solidFill>
                <a:latin typeface="Aptos" panose="020B0004020202020204" pitchFamily="34" charset="0"/>
              </a:rPr>
              <a:t>: </a:t>
            </a:r>
            <a:r>
              <a:rPr lang="tr-TR" altLang="en-US" sz="4000" i="0" dirty="0">
                <a:solidFill>
                  <a:schemeClr val="tx1"/>
                </a:solidFill>
                <a:latin typeface="Aptos" panose="020B0004020202020204" pitchFamily="34" charset="0"/>
              </a:rPr>
              <a:t>49</a:t>
            </a:r>
          </a:p>
          <a:p>
            <a:pPr marL="53035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0" dirty="0">
                <a:solidFill>
                  <a:schemeClr val="tx1"/>
                </a:solidFill>
                <a:latin typeface="Aptos" panose="020B0004020202020204" pitchFamily="34" charset="0"/>
              </a:rPr>
              <a:t>Failed tests</a:t>
            </a:r>
            <a:r>
              <a:rPr lang="tr-TR" sz="4000" b="1" i="0" dirty="0">
                <a:solidFill>
                  <a:schemeClr val="tx1"/>
                </a:solidFill>
                <a:latin typeface="Aptos" panose="020B0004020202020204" pitchFamily="34" charset="0"/>
              </a:rPr>
              <a:t>: </a:t>
            </a:r>
            <a:r>
              <a:rPr kumimoji="0" lang="tr-TR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16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  <a:p>
            <a:pPr marL="53035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4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Pass rate</a:t>
            </a: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: 75.38 %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" panose="020B0004020202020204" pitchFamily="34" charset="0"/>
            </a:endParaRPr>
          </a:p>
        </p:txBody>
      </p:sp>
      <p:pic>
        <p:nvPicPr>
          <p:cNvPr id="7" name="Resim 3" descr="metin, logo, grafik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F09407CE-E972-A566-FB2B-E656FB3F5DF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11258693" y="146657"/>
            <a:ext cx="697955" cy="932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9812EAD-3ADC-9EAF-EDE6-F2FC28B7E12C}"/>
              </a:ext>
            </a:extLst>
          </p:cNvPr>
          <p:cNvSpPr txBox="1"/>
          <p:nvPr/>
        </p:nvSpPr>
        <p:spPr>
          <a:xfrm>
            <a:off x="0" y="0"/>
            <a:ext cx="62168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200" b="1" dirty="0">
                <a:solidFill>
                  <a:srgbClr val="00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10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003180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, logo, grafik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7CB33AD0-19D5-8973-1482-D70C13F9FA0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11258693" y="146657"/>
            <a:ext cx="697955" cy="93291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092B5553-9C58-D02B-3516-244C94E4E645}"/>
              </a:ext>
            </a:extLst>
          </p:cNvPr>
          <p:cNvSpPr txBox="1"/>
          <p:nvPr/>
        </p:nvSpPr>
        <p:spPr>
          <a:xfrm>
            <a:off x="1968190" y="2305615"/>
            <a:ext cx="847711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0" b="1" dirty="0"/>
              <a:t>THANK YOU FOR LISTENING </a:t>
            </a:r>
            <a:endParaRPr lang="tr-TR" sz="70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462979-8218-3076-D833-47041D652CE9}"/>
              </a:ext>
            </a:extLst>
          </p:cNvPr>
          <p:cNvSpPr txBox="1"/>
          <p:nvPr/>
        </p:nvSpPr>
        <p:spPr>
          <a:xfrm>
            <a:off x="0" y="0"/>
            <a:ext cx="55967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200" b="1" dirty="0">
                <a:solidFill>
                  <a:srgbClr val="00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25571688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17D4-19C9-1E92-9FB3-B1204E54E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9005" y="2686050"/>
            <a:ext cx="8980770" cy="1485900"/>
          </a:xfrm>
        </p:spPr>
        <p:txBody>
          <a:bodyPr/>
          <a:lstStyle/>
          <a:p>
            <a:pPr defTabSz="457200"/>
            <a:r>
              <a:rPr lang="tr-TR" sz="70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</a:t>
            </a:r>
            <a:r>
              <a:rPr lang="tr-TR" sz="7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Information</a:t>
            </a:r>
            <a:endParaRPr lang="en-GB" sz="70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Resim 3" descr="metin, logo, grafik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AA2CF656-7558-9054-E275-386569B627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</a:blip>
          <a:stretch>
            <a:fillRect/>
          </a:stretch>
        </p:blipFill>
        <p:spPr>
          <a:xfrm>
            <a:off x="11258693" y="146657"/>
            <a:ext cx="697955" cy="932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098CAD-C48D-DD6F-4B15-A1854BAE0083}"/>
              </a:ext>
            </a:extLst>
          </p:cNvPr>
          <p:cNvSpPr txBox="1"/>
          <p:nvPr/>
        </p:nvSpPr>
        <p:spPr>
          <a:xfrm>
            <a:off x="0" y="0"/>
            <a:ext cx="62168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200" b="1" dirty="0">
                <a:solidFill>
                  <a:srgbClr val="00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12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2048510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20701-C721-AB74-F9CD-16D96A983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367" y="200055"/>
            <a:ext cx="9378579" cy="638503"/>
          </a:xfrm>
        </p:spPr>
        <p:txBody>
          <a:bodyPr>
            <a:normAutofit fontScale="90000"/>
          </a:bodyPr>
          <a:lstStyle/>
          <a:p>
            <a:r>
              <a:rPr lang="tr-TR" sz="4000" b="1" dirty="0" err="1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+mn-cs"/>
              </a:rPr>
              <a:t>Lighthouse</a:t>
            </a:r>
            <a:r>
              <a:rPr lang="tr-TR" sz="4000" b="1" dirty="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tr-TR" sz="4000" b="1" dirty="0" err="1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+mn-cs"/>
              </a:rPr>
              <a:t>Timespan</a:t>
            </a:r>
            <a:r>
              <a:rPr lang="tr-TR" sz="4000" b="1" dirty="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+mn-cs"/>
              </a:rPr>
              <a:t> </a:t>
            </a:r>
            <a:r>
              <a:rPr lang="tr-TR" sz="4000" b="1" dirty="0" err="1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+mn-cs"/>
              </a:rPr>
              <a:t>Performance</a:t>
            </a:r>
            <a:r>
              <a:rPr lang="tr-TR" sz="4000" b="1" dirty="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+mn-cs"/>
              </a:rPr>
              <a:t> Te</a:t>
            </a:r>
            <a:r>
              <a:rPr lang="tr-TR" sz="4000" b="1" dirty="0">
                <a:latin typeface="Aptos" panose="020B0004020202020204" pitchFamily="34" charset="0"/>
              </a:rPr>
              <a:t>st</a:t>
            </a:r>
            <a:endParaRPr lang="en-GB" sz="4000" b="1" dirty="0">
              <a:latin typeface="Aptos" panose="020B0004020202020204" pitchFamily="34" charset="0"/>
            </a:endParaRPr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0A3A68C-C746-498E-CACF-3200156D0A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27153" y="1343025"/>
            <a:ext cx="8129495" cy="4721714"/>
          </a:xfrm>
        </p:spPr>
      </p:pic>
      <p:pic>
        <p:nvPicPr>
          <p:cNvPr id="12" name="Resim 3" descr="metin, logo, grafik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22C5D80A-FD2F-49F7-9CB9-FA3C37F6D00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11258693" y="146657"/>
            <a:ext cx="697955" cy="93291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A796379-355F-F004-8E22-767D7707AB7A}"/>
              </a:ext>
            </a:extLst>
          </p:cNvPr>
          <p:cNvSpPr txBox="1"/>
          <p:nvPr/>
        </p:nvSpPr>
        <p:spPr>
          <a:xfrm>
            <a:off x="911211" y="1343025"/>
            <a:ext cx="278449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dirty="0"/>
              <a:t>Lighthouse Timespan mode records every scroll and click after a page loads to reveal how the site performs during real user interactions.</a:t>
            </a:r>
            <a:endParaRPr lang="en-GB" sz="25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D01C49-8EF9-3F8E-BC83-BFC78D31839B}"/>
              </a:ext>
            </a:extLst>
          </p:cNvPr>
          <p:cNvSpPr txBox="1"/>
          <p:nvPr/>
        </p:nvSpPr>
        <p:spPr>
          <a:xfrm>
            <a:off x="0" y="4563"/>
            <a:ext cx="62168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200" b="1" dirty="0">
                <a:solidFill>
                  <a:srgbClr val="00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13</a:t>
            </a:r>
            <a:endParaRPr lang="en-GB" sz="2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7B6146-4EE4-5DD4-6B81-3342F03D63CB}"/>
              </a:ext>
            </a:extLst>
          </p:cNvPr>
          <p:cNvSpPr txBox="1"/>
          <p:nvPr/>
        </p:nvSpPr>
        <p:spPr>
          <a:xfrm>
            <a:off x="5018049" y="6106895"/>
            <a:ext cx="62406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/>
              <a:t>Udemy</a:t>
            </a:r>
            <a:r>
              <a:rPr lang="tr-TR" dirty="0"/>
              <a:t> Home </a:t>
            </a:r>
            <a:r>
              <a:rPr lang="tr-TR" dirty="0" err="1"/>
              <a:t>Page</a:t>
            </a:r>
            <a:r>
              <a:rPr lang="tr-TR" dirty="0"/>
              <a:t> </a:t>
            </a:r>
            <a:r>
              <a:rPr lang="tr-TR" dirty="0" err="1"/>
              <a:t>Screenshot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Google </a:t>
            </a:r>
            <a:r>
              <a:rPr lang="tr-TR" dirty="0" err="1"/>
              <a:t>Lighthouse</a:t>
            </a:r>
            <a:endParaRPr lang="tr-TR" dirty="0"/>
          </a:p>
          <a:p>
            <a:pPr algn="ctr"/>
            <a:r>
              <a:rPr lang="en-GB" sz="1200" dirty="0"/>
              <a:t>https://www.udemy.com</a:t>
            </a:r>
          </a:p>
        </p:txBody>
      </p:sp>
    </p:spTree>
    <p:extLst>
      <p:ext uri="{BB962C8B-B14F-4D97-AF65-F5344CB8AC3E}">
        <p14:creationId xmlns:p14="http://schemas.microsoft.com/office/powerpoint/2010/main" val="40868366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19CE1-409B-6595-8436-DFA89C7C1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71437"/>
            <a:ext cx="9601200" cy="790575"/>
          </a:xfrm>
        </p:spPr>
        <p:txBody>
          <a:bodyPr/>
          <a:lstStyle/>
          <a:p>
            <a:r>
              <a:rPr lang="en-GB" b="1" dirty="0"/>
              <a:t>Network Load Time Analysis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7D36DC7-B9D1-8BE6-8E71-21EFD3753B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5400" y="1128712"/>
            <a:ext cx="7448550" cy="4844092"/>
          </a:xfrm>
        </p:spPr>
      </p:pic>
      <p:pic>
        <p:nvPicPr>
          <p:cNvPr id="9" name="Picture 8" descr="A screenshot of a device&#10;&#10;AI-generated content may be incorrect.">
            <a:extLst>
              <a:ext uri="{FF2B5EF4-FFF2-40B4-BE49-F238E27FC236}">
                <a16:creationId xmlns:a16="http://schemas.microsoft.com/office/drawing/2014/main" id="{47C66126-DA59-58DE-A8C9-382F8F4B2A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275" r="23957"/>
          <a:stretch>
            <a:fillRect/>
          </a:stretch>
        </p:blipFill>
        <p:spPr>
          <a:xfrm>
            <a:off x="8953499" y="3429000"/>
            <a:ext cx="3067051" cy="1105262"/>
          </a:xfrm>
          <a:prstGeom prst="rect">
            <a:avLst/>
          </a:prstGeom>
        </p:spPr>
      </p:pic>
      <p:pic>
        <p:nvPicPr>
          <p:cNvPr id="10" name="Resim 3" descr="metin, logo, grafik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C6C88D1D-AF4F-46E0-87B3-0DA8BC7985A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85000"/>
          </a:blip>
          <a:stretch>
            <a:fillRect/>
          </a:stretch>
        </p:blipFill>
        <p:spPr>
          <a:xfrm>
            <a:off x="11258693" y="146657"/>
            <a:ext cx="697955" cy="93291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643BF15-6EDD-3507-6930-3B7BDF0BEF80}"/>
              </a:ext>
            </a:extLst>
          </p:cNvPr>
          <p:cNvSpPr txBox="1"/>
          <p:nvPr/>
        </p:nvSpPr>
        <p:spPr>
          <a:xfrm>
            <a:off x="-75489" y="0"/>
            <a:ext cx="62168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200" b="1" dirty="0">
                <a:solidFill>
                  <a:srgbClr val="00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14</a:t>
            </a:r>
            <a:endParaRPr lang="en-GB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37E60-633B-CBB3-B639-24DBF2B0185E}"/>
              </a:ext>
            </a:extLst>
          </p:cNvPr>
          <p:cNvSpPr txBox="1"/>
          <p:nvPr/>
        </p:nvSpPr>
        <p:spPr>
          <a:xfrm>
            <a:off x="2488916" y="5916338"/>
            <a:ext cx="442268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/>
              <a:t>Udemy</a:t>
            </a:r>
            <a:r>
              <a:rPr lang="tr-TR" dirty="0"/>
              <a:t> </a:t>
            </a:r>
            <a:r>
              <a:rPr lang="tr-TR" dirty="0" err="1"/>
              <a:t>Search</a:t>
            </a:r>
            <a:r>
              <a:rPr lang="tr-TR" dirty="0"/>
              <a:t> </a:t>
            </a:r>
            <a:r>
              <a:rPr lang="tr-TR" dirty="0" err="1"/>
              <a:t>Result</a:t>
            </a:r>
            <a:r>
              <a:rPr lang="tr-TR" dirty="0"/>
              <a:t> </a:t>
            </a:r>
            <a:r>
              <a:rPr lang="tr-TR" dirty="0" err="1"/>
              <a:t>Page</a:t>
            </a:r>
            <a:r>
              <a:rPr lang="tr-TR" dirty="0"/>
              <a:t> </a:t>
            </a:r>
            <a:r>
              <a:rPr lang="tr-TR" dirty="0" err="1"/>
              <a:t>Screenshot</a:t>
            </a:r>
            <a:endParaRPr lang="tr-TR" dirty="0"/>
          </a:p>
          <a:p>
            <a:r>
              <a:rPr lang="en-GB" sz="1200" dirty="0"/>
              <a:t>https://www.udemy.com/courses/search/?src=ukw&amp;q=java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06BC3F-110F-0867-4A9C-AB88B4B11AA9}"/>
              </a:ext>
            </a:extLst>
          </p:cNvPr>
          <p:cNvSpPr txBox="1"/>
          <p:nvPr/>
        </p:nvSpPr>
        <p:spPr>
          <a:xfrm>
            <a:off x="9085404" y="3121223"/>
            <a:ext cx="294775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Our connection stats during the test</a:t>
            </a:r>
            <a:endParaRPr lang="tr-TR" sz="13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FD6E4E-60F9-E92E-5CCC-5EEDD6B59D39}"/>
              </a:ext>
            </a:extLst>
          </p:cNvPr>
          <p:cNvSpPr txBox="1"/>
          <p:nvPr/>
        </p:nvSpPr>
        <p:spPr>
          <a:xfrm>
            <a:off x="9298897" y="4534262"/>
            <a:ext cx="216578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200" dirty="0"/>
              <a:t>www.speedtest.net/</a:t>
            </a:r>
          </a:p>
        </p:txBody>
      </p:sp>
    </p:spTree>
    <p:extLst>
      <p:ext uri="{BB962C8B-B14F-4D97-AF65-F5344CB8AC3E}">
        <p14:creationId xmlns:p14="http://schemas.microsoft.com/office/powerpoint/2010/main" val="3004128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8C87F-5807-9FC9-32E8-1EBF3FE40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673" y="184487"/>
            <a:ext cx="3495675" cy="857250"/>
          </a:xfrm>
        </p:spPr>
        <p:txBody>
          <a:bodyPr>
            <a:normAutofit fontScale="90000"/>
          </a:bodyPr>
          <a:lstStyle/>
          <a:p>
            <a:r>
              <a:rPr lang="tr-TR" b="1" dirty="0" err="1">
                <a:latin typeface="Aptos" panose="020B0004020202020204" pitchFamily="34" charset="0"/>
              </a:rPr>
              <a:t>Our</a:t>
            </a:r>
            <a:r>
              <a:rPr lang="tr-TR" b="1" dirty="0">
                <a:latin typeface="Aptos" panose="020B0004020202020204" pitchFamily="34" charset="0"/>
              </a:rPr>
              <a:t> Test </a:t>
            </a:r>
            <a:r>
              <a:rPr lang="tr-TR" b="1" dirty="0" err="1">
                <a:latin typeface="Aptos" panose="020B0004020202020204" pitchFamily="34" charset="0"/>
              </a:rPr>
              <a:t>Bots</a:t>
            </a:r>
            <a:endParaRPr lang="en-GB" b="1" dirty="0">
              <a:latin typeface="Aptos" panose="020B0004020202020204" pitchFamily="34" charset="0"/>
            </a:endParaRPr>
          </a:p>
        </p:txBody>
      </p:sp>
      <p:pic>
        <p:nvPicPr>
          <p:cNvPr id="4" name="Resim 3" descr="metin, logo, grafik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9586BE7B-9B05-0EE3-35F1-85AB929A213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11258693" y="146657"/>
            <a:ext cx="697955" cy="9329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6E2A641-F513-7C60-44BB-1A05B915006B}"/>
              </a:ext>
            </a:extLst>
          </p:cNvPr>
          <p:cNvSpPr txBox="1"/>
          <p:nvPr/>
        </p:nvSpPr>
        <p:spPr>
          <a:xfrm>
            <a:off x="1047750" y="1776708"/>
            <a:ext cx="3571875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3000" b="1" dirty="0" err="1"/>
              <a:t>DiscUdemyTestBot</a:t>
            </a:r>
            <a:endParaRPr lang="tr-TR" sz="3000" b="1" dirty="0"/>
          </a:p>
          <a:p>
            <a:pPr algn="ctr"/>
            <a:br>
              <a:rPr lang="en-GB" sz="3000" dirty="0"/>
            </a:br>
            <a:r>
              <a:rPr lang="en-GB" sz="3000" dirty="0"/>
              <a:t>Keyword-searches </a:t>
            </a:r>
            <a:r>
              <a:rPr lang="en-GB" sz="3000" dirty="0" err="1"/>
              <a:t>DiscUdemy</a:t>
            </a:r>
            <a:r>
              <a:rPr lang="en-GB" sz="3000" dirty="0"/>
              <a:t>, scrapes course titles, and prints how many it found.</a:t>
            </a:r>
            <a:endParaRPr lang="tr-TR" sz="3000" dirty="0"/>
          </a:p>
          <a:p>
            <a:pPr algn="ctr"/>
            <a:endParaRPr lang="en-GB" sz="3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B9F5DE-7350-A380-EB1A-B47DB5AC5625}"/>
              </a:ext>
            </a:extLst>
          </p:cNvPr>
          <p:cNvSpPr txBox="1"/>
          <p:nvPr/>
        </p:nvSpPr>
        <p:spPr>
          <a:xfrm>
            <a:off x="4791075" y="1776710"/>
            <a:ext cx="3409950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3000" b="1" dirty="0" err="1"/>
              <a:t>SauceDemoTestBot</a:t>
            </a:r>
            <a:endParaRPr lang="tr-TR" sz="3000" b="1" dirty="0"/>
          </a:p>
          <a:p>
            <a:pPr algn="ctr"/>
            <a:br>
              <a:rPr lang="en-GB" sz="3000" dirty="0"/>
            </a:br>
            <a:r>
              <a:rPr lang="en-GB" sz="3000" dirty="0"/>
              <a:t>Logs into </a:t>
            </a:r>
            <a:r>
              <a:rPr lang="en-GB" sz="3000" dirty="0" err="1"/>
              <a:t>SauceDemo</a:t>
            </a:r>
            <a:r>
              <a:rPr lang="en-GB" sz="3000" dirty="0"/>
              <a:t>, walks through add-to-cart and checkout, then verifies item + tax totals.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35AF995-C3EC-C8D5-9459-68A687F8A7D0}"/>
              </a:ext>
            </a:extLst>
          </p:cNvPr>
          <p:cNvSpPr txBox="1"/>
          <p:nvPr/>
        </p:nvSpPr>
        <p:spPr>
          <a:xfrm>
            <a:off x="8372475" y="1776710"/>
            <a:ext cx="3314700" cy="37856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GB" sz="3000" b="1" dirty="0" err="1"/>
              <a:t>UdemyTestBot</a:t>
            </a:r>
            <a:endParaRPr lang="tr-TR" sz="3000" b="1" dirty="0"/>
          </a:p>
          <a:p>
            <a:pPr algn="ctr"/>
            <a:br>
              <a:rPr lang="en-GB" sz="3000" dirty="0"/>
            </a:br>
            <a:r>
              <a:rPr lang="en-GB" sz="3000" dirty="0"/>
              <a:t>Runs the same keyword-search/title-scrape on Udemy, but can be stopped by Cloudflare.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82A775-CC7D-6F88-433F-0A6323C6C350}"/>
              </a:ext>
            </a:extLst>
          </p:cNvPr>
          <p:cNvSpPr txBox="1"/>
          <p:nvPr/>
        </p:nvSpPr>
        <p:spPr>
          <a:xfrm>
            <a:off x="0" y="0"/>
            <a:ext cx="62168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200" b="1" dirty="0">
                <a:solidFill>
                  <a:srgbClr val="00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15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3758561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176C-A810-BBF2-C84A-19061BD51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28" y="146657"/>
            <a:ext cx="9601200" cy="790575"/>
          </a:xfrm>
        </p:spPr>
        <p:txBody>
          <a:bodyPr/>
          <a:lstStyle/>
          <a:p>
            <a:r>
              <a:rPr lang="en-GB" b="1" dirty="0">
                <a:latin typeface="Aptos" panose="020B0004020202020204" pitchFamily="34" charset="0"/>
              </a:rPr>
              <a:t>Automated JUnit Bot Test Classes</a:t>
            </a:r>
            <a:endParaRPr lang="en-GB" dirty="0">
              <a:latin typeface="Aptos" panose="020B0004020202020204" pitchFamily="34" charset="0"/>
            </a:endParaRPr>
          </a:p>
        </p:txBody>
      </p:sp>
      <p:pic>
        <p:nvPicPr>
          <p:cNvPr id="4" name="Resim 3" descr="metin, logo, grafik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83E32B23-8F26-948D-726A-D11F39F74FF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11258693" y="146657"/>
            <a:ext cx="697955" cy="932910"/>
          </a:xfrm>
          <a:prstGeom prst="rect">
            <a:avLst/>
          </a:prstGeom>
        </p:spPr>
      </p:pic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816854A4-D822-0B5F-97F4-EDB2D4DEAF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7096844"/>
              </p:ext>
            </p:extLst>
          </p:nvPr>
        </p:nvGraphicFramePr>
        <p:xfrm>
          <a:off x="1379963" y="1079567"/>
          <a:ext cx="9682047" cy="5516725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89665">
                  <a:extLst>
                    <a:ext uri="{9D8B030D-6E8A-4147-A177-3AD203B41FA5}">
                      <a16:colId xmlns:a16="http://schemas.microsoft.com/office/drawing/2014/main" val="2565380169"/>
                    </a:ext>
                  </a:extLst>
                </a:gridCol>
                <a:gridCol w="2145180">
                  <a:extLst>
                    <a:ext uri="{9D8B030D-6E8A-4147-A177-3AD203B41FA5}">
                      <a16:colId xmlns:a16="http://schemas.microsoft.com/office/drawing/2014/main" val="2907537507"/>
                    </a:ext>
                  </a:extLst>
                </a:gridCol>
                <a:gridCol w="5947202">
                  <a:extLst>
                    <a:ext uri="{9D8B030D-6E8A-4147-A177-3AD203B41FA5}">
                      <a16:colId xmlns:a16="http://schemas.microsoft.com/office/drawing/2014/main" val="3828469613"/>
                    </a:ext>
                  </a:extLst>
                </a:gridCol>
              </a:tblGrid>
              <a:tr h="243373">
                <a:tc>
                  <a:txBody>
                    <a:bodyPr/>
                    <a:lstStyle/>
                    <a:p>
                      <a:pPr algn="ctr"/>
                      <a:r>
                        <a:rPr lang="en-GB" sz="1600" b="1"/>
                        <a:t>Test ID</a:t>
                      </a:r>
                    </a:p>
                  </a:txBody>
                  <a:tcPr marL="26529" marR="26529" marT="13264" marB="13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/>
                        <a:t>Test Technique</a:t>
                      </a:r>
                    </a:p>
                  </a:txBody>
                  <a:tcPr marL="26529" marR="26529" marT="13264" marB="13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/>
                        <a:t>Description</a:t>
                      </a:r>
                    </a:p>
                  </a:txBody>
                  <a:tcPr marL="26529" marR="26529" marT="13264" marB="13264" anchor="ctr"/>
                </a:tc>
                <a:extLst>
                  <a:ext uri="{0D108BD9-81ED-4DB2-BD59-A6C34878D82A}">
                    <a16:rowId xmlns:a16="http://schemas.microsoft.com/office/drawing/2014/main" val="856680779"/>
                  </a:ext>
                </a:extLst>
              </a:tr>
              <a:tr h="379622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TC-EP-S1</a:t>
                      </a:r>
                      <a:endParaRPr lang="en-GB" sz="1400" dirty="0"/>
                    </a:p>
                  </a:txBody>
                  <a:tcPr marL="26529" marR="26529" marT="13264" marB="13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Equivalence Partitioning</a:t>
                      </a:r>
                    </a:p>
                  </a:txBody>
                  <a:tcPr marL="26529" marR="26529" marT="13264" marB="13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Valid / invalid keywords checked for relevance in course search results.</a:t>
                      </a:r>
                    </a:p>
                  </a:txBody>
                  <a:tcPr marL="26529" marR="26529" marT="13264" marB="13264" anchor="ctr"/>
                </a:tc>
                <a:extLst>
                  <a:ext uri="{0D108BD9-81ED-4DB2-BD59-A6C34878D82A}">
                    <a16:rowId xmlns:a16="http://schemas.microsoft.com/office/drawing/2014/main" val="1944697823"/>
                  </a:ext>
                </a:extLst>
              </a:tr>
              <a:tr h="379622">
                <a:tc>
                  <a:txBody>
                    <a:bodyPr/>
                    <a:lstStyle/>
                    <a:p>
                      <a:pPr algn="ctr"/>
                      <a:r>
                        <a:rPr lang="en-GB" sz="1400" b="1"/>
                        <a:t>TC-BVA-S1</a:t>
                      </a:r>
                      <a:endParaRPr lang="en-GB" sz="1400"/>
                    </a:p>
                  </a:txBody>
                  <a:tcPr marL="26529" marR="26529" marT="13264" marB="13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Boundary Value Analysis</a:t>
                      </a:r>
                    </a:p>
                  </a:txBody>
                  <a:tcPr marL="26529" marR="26529" marT="13264" marB="13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Verifies keyword length: 0, 1, 100, 101 characters.</a:t>
                      </a:r>
                    </a:p>
                  </a:txBody>
                  <a:tcPr marL="26529" marR="26529" marT="13264" marB="13264" anchor="ctr"/>
                </a:tc>
                <a:extLst>
                  <a:ext uri="{0D108BD9-81ED-4DB2-BD59-A6C34878D82A}">
                    <a16:rowId xmlns:a16="http://schemas.microsoft.com/office/drawing/2014/main" val="749822988"/>
                  </a:ext>
                </a:extLst>
              </a:tr>
              <a:tr h="379622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TC-BVA-TITLE1</a:t>
                      </a:r>
                      <a:endParaRPr lang="en-GB" sz="1400" dirty="0"/>
                    </a:p>
                  </a:txBody>
                  <a:tcPr marL="26529" marR="26529" marT="13264" marB="13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Boundary Value Analysis</a:t>
                      </a:r>
                    </a:p>
                  </a:txBody>
                  <a:tcPr marL="26529" marR="26529" marT="13264" marB="13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Tests course-title length boundaries: 0 (invalid), 1–100 (valid), 101.</a:t>
                      </a:r>
                    </a:p>
                  </a:txBody>
                  <a:tcPr marL="26529" marR="26529" marT="13264" marB="13264" anchor="ctr"/>
                </a:tc>
                <a:extLst>
                  <a:ext uri="{0D108BD9-81ED-4DB2-BD59-A6C34878D82A}">
                    <a16:rowId xmlns:a16="http://schemas.microsoft.com/office/drawing/2014/main" val="1519755624"/>
                  </a:ext>
                </a:extLst>
              </a:tr>
              <a:tr h="379622">
                <a:tc>
                  <a:txBody>
                    <a:bodyPr/>
                    <a:lstStyle/>
                    <a:p>
                      <a:pPr algn="ctr"/>
                      <a:r>
                        <a:rPr lang="en-GB" sz="1400" b="1"/>
                        <a:t>TC-EP-TITLE1</a:t>
                      </a:r>
                      <a:endParaRPr lang="en-GB" sz="1400"/>
                    </a:p>
                  </a:txBody>
                  <a:tcPr marL="26529" marR="26529" marT="13264" marB="13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Equivalence Partitioning</a:t>
                      </a:r>
                    </a:p>
                  </a:txBody>
                  <a:tcPr marL="26529" marR="26529" marT="13264" marB="13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Ensures course titles contain only valid characters (letters / spaces).</a:t>
                      </a:r>
                    </a:p>
                  </a:txBody>
                  <a:tcPr marL="26529" marR="26529" marT="13264" marB="13264" anchor="ctr"/>
                </a:tc>
                <a:extLst>
                  <a:ext uri="{0D108BD9-81ED-4DB2-BD59-A6C34878D82A}">
                    <a16:rowId xmlns:a16="http://schemas.microsoft.com/office/drawing/2014/main" val="1908110209"/>
                  </a:ext>
                </a:extLst>
              </a:tr>
              <a:tr h="379622">
                <a:tc>
                  <a:txBody>
                    <a:bodyPr/>
                    <a:lstStyle/>
                    <a:p>
                      <a:pPr algn="ctr"/>
                      <a:r>
                        <a:rPr lang="en-GB" sz="1400" b="1"/>
                        <a:t>TC-EP-TITLE2</a:t>
                      </a:r>
                      <a:endParaRPr lang="en-GB" sz="1400"/>
                    </a:p>
                  </a:txBody>
                  <a:tcPr marL="26529" marR="26529" marT="13264" marB="13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Equivalence Partitioning</a:t>
                      </a:r>
                    </a:p>
                  </a:txBody>
                  <a:tcPr marL="26529" marR="26529" marT="13264" marB="13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Searches with forbidden characters (! @ # $ % *) must return no results.</a:t>
                      </a:r>
                    </a:p>
                  </a:txBody>
                  <a:tcPr marL="26529" marR="26529" marT="13264" marB="13264" anchor="ctr"/>
                </a:tc>
                <a:extLst>
                  <a:ext uri="{0D108BD9-81ED-4DB2-BD59-A6C34878D82A}">
                    <a16:rowId xmlns:a16="http://schemas.microsoft.com/office/drawing/2014/main" val="334987770"/>
                  </a:ext>
                </a:extLst>
              </a:tr>
              <a:tr h="379622">
                <a:tc>
                  <a:txBody>
                    <a:bodyPr/>
                    <a:lstStyle/>
                    <a:p>
                      <a:pPr algn="ctr"/>
                      <a:r>
                        <a:rPr lang="en-GB" sz="1400" b="1"/>
                        <a:t>TC-UC-CAT1</a:t>
                      </a:r>
                      <a:endParaRPr lang="en-GB" sz="1400"/>
                    </a:p>
                  </a:txBody>
                  <a:tcPr marL="26529" marR="26529" marT="13264" marB="13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Use-Case Testing</a:t>
                      </a:r>
                    </a:p>
                  </a:txBody>
                  <a:tcPr marL="26529" marR="26529" marT="13264" marB="13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Navigates through multiple category buttons successfully.</a:t>
                      </a:r>
                    </a:p>
                  </a:txBody>
                  <a:tcPr marL="26529" marR="26529" marT="13264" marB="13264" anchor="ctr"/>
                </a:tc>
                <a:extLst>
                  <a:ext uri="{0D108BD9-81ED-4DB2-BD59-A6C34878D82A}">
                    <a16:rowId xmlns:a16="http://schemas.microsoft.com/office/drawing/2014/main" val="3515507968"/>
                  </a:ext>
                </a:extLst>
              </a:tr>
              <a:tr h="379622">
                <a:tc>
                  <a:txBody>
                    <a:bodyPr/>
                    <a:lstStyle/>
                    <a:p>
                      <a:pPr algn="ctr"/>
                      <a:r>
                        <a:rPr lang="en-GB" sz="1400" b="1"/>
                        <a:t>TC-SC-01</a:t>
                      </a:r>
                      <a:endParaRPr lang="en-GB" sz="1400"/>
                    </a:p>
                  </a:txBody>
                  <a:tcPr marL="26529" marR="26529" marT="13264" marB="13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Use-Case Testing</a:t>
                      </a:r>
                    </a:p>
                  </a:txBody>
                  <a:tcPr marL="26529" marR="26529" marT="13264" marB="13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Adds item to cart; tests login-required and duplicate adds.</a:t>
                      </a:r>
                    </a:p>
                  </a:txBody>
                  <a:tcPr marL="26529" marR="26529" marT="13264" marB="13264" anchor="ctr"/>
                </a:tc>
                <a:extLst>
                  <a:ext uri="{0D108BD9-81ED-4DB2-BD59-A6C34878D82A}">
                    <a16:rowId xmlns:a16="http://schemas.microsoft.com/office/drawing/2014/main" val="4037624765"/>
                  </a:ext>
                </a:extLst>
              </a:tr>
              <a:tr h="379622">
                <a:tc>
                  <a:txBody>
                    <a:bodyPr/>
                    <a:lstStyle/>
                    <a:p>
                      <a:pPr algn="ctr"/>
                      <a:r>
                        <a:rPr lang="en-GB" sz="1400" b="1"/>
                        <a:t>TC-SC-02</a:t>
                      </a:r>
                      <a:endParaRPr lang="en-GB" sz="1400"/>
                    </a:p>
                  </a:txBody>
                  <a:tcPr marL="26529" marR="26529" marT="13264" marB="13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Use-Case Testing</a:t>
                      </a:r>
                    </a:p>
                  </a:txBody>
                  <a:tcPr marL="26529" marR="26529" marT="13264" marB="13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Removes courses under various scenarios: normal, guest, multi-remove.</a:t>
                      </a:r>
                    </a:p>
                  </a:txBody>
                  <a:tcPr marL="26529" marR="26529" marT="13264" marB="13264" anchor="ctr"/>
                </a:tc>
                <a:extLst>
                  <a:ext uri="{0D108BD9-81ED-4DB2-BD59-A6C34878D82A}">
                    <a16:rowId xmlns:a16="http://schemas.microsoft.com/office/drawing/2014/main" val="2777362231"/>
                  </a:ext>
                </a:extLst>
              </a:tr>
              <a:tr h="379622">
                <a:tc>
                  <a:txBody>
                    <a:bodyPr/>
                    <a:lstStyle/>
                    <a:p>
                      <a:pPr algn="ctr"/>
                      <a:r>
                        <a:rPr lang="en-GB" sz="1400" b="1"/>
                        <a:t>TC-SC-03</a:t>
                      </a:r>
                      <a:endParaRPr lang="en-GB" sz="1400"/>
                    </a:p>
                  </a:txBody>
                  <a:tcPr marL="26529" marR="26529" marT="13264" marB="13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Equivalence Partitioning</a:t>
                      </a:r>
                    </a:p>
                  </a:txBody>
                  <a:tcPr marL="26529" marR="26529" marT="13264" marB="13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Tests adding valid, duplicate, invalid, and guest-course scenarios.</a:t>
                      </a:r>
                    </a:p>
                  </a:txBody>
                  <a:tcPr marL="26529" marR="26529" marT="13264" marB="13264" anchor="ctr"/>
                </a:tc>
                <a:extLst>
                  <a:ext uri="{0D108BD9-81ED-4DB2-BD59-A6C34878D82A}">
                    <a16:rowId xmlns:a16="http://schemas.microsoft.com/office/drawing/2014/main" val="4137760370"/>
                  </a:ext>
                </a:extLst>
              </a:tr>
              <a:tr h="379622">
                <a:tc>
                  <a:txBody>
                    <a:bodyPr/>
                    <a:lstStyle/>
                    <a:p>
                      <a:pPr algn="ctr"/>
                      <a:r>
                        <a:rPr lang="en-GB" sz="1400" b="1"/>
                        <a:t>TC-SC-04</a:t>
                      </a:r>
                      <a:endParaRPr lang="en-GB" sz="1400"/>
                    </a:p>
                  </a:txBody>
                  <a:tcPr marL="26529" marR="26529" marT="13264" marB="13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Boundary Value Analysis</a:t>
                      </a:r>
                    </a:p>
                  </a:txBody>
                  <a:tcPr marL="26529" marR="26529" marT="13264" marB="13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Validates cart </a:t>
                      </a:r>
                      <a:r>
                        <a:rPr lang="en-GB" sz="1400" dirty="0" err="1"/>
                        <a:t>behavior</a:t>
                      </a:r>
                      <a:r>
                        <a:rPr lang="en-GB" sz="1400" dirty="0"/>
                        <a:t> at limits: empty → full → overflow.</a:t>
                      </a:r>
                    </a:p>
                  </a:txBody>
                  <a:tcPr marL="26529" marR="26529" marT="13264" marB="13264" anchor="ctr"/>
                </a:tc>
                <a:extLst>
                  <a:ext uri="{0D108BD9-81ED-4DB2-BD59-A6C34878D82A}">
                    <a16:rowId xmlns:a16="http://schemas.microsoft.com/office/drawing/2014/main" val="1789026867"/>
                  </a:ext>
                </a:extLst>
              </a:tr>
              <a:tr h="379622">
                <a:tc>
                  <a:txBody>
                    <a:bodyPr/>
                    <a:lstStyle/>
                    <a:p>
                      <a:pPr algn="ctr"/>
                      <a:r>
                        <a:rPr lang="en-GB" sz="1400" b="1"/>
                        <a:t>TC-EP-CHECK1</a:t>
                      </a:r>
                      <a:endParaRPr lang="en-GB" sz="1400"/>
                    </a:p>
                  </a:txBody>
                  <a:tcPr marL="26529" marR="26529" marT="13264" marB="13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Equivalence Partitioning</a:t>
                      </a:r>
                    </a:p>
                  </a:txBody>
                  <a:tcPr marL="26529" marR="26529" marT="13264" marB="13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Verifies cart and checkout contents match (valid / invalid partitions).</a:t>
                      </a:r>
                    </a:p>
                  </a:txBody>
                  <a:tcPr marL="26529" marR="26529" marT="13264" marB="13264" anchor="ctr"/>
                </a:tc>
                <a:extLst>
                  <a:ext uri="{0D108BD9-81ED-4DB2-BD59-A6C34878D82A}">
                    <a16:rowId xmlns:a16="http://schemas.microsoft.com/office/drawing/2014/main" val="976711132"/>
                  </a:ext>
                </a:extLst>
              </a:tr>
              <a:tr h="379622">
                <a:tc>
                  <a:txBody>
                    <a:bodyPr/>
                    <a:lstStyle/>
                    <a:p>
                      <a:pPr algn="ctr"/>
                      <a:r>
                        <a:rPr lang="en-GB" sz="1400" b="1"/>
                        <a:t>TC-EP-CHECK2</a:t>
                      </a:r>
                      <a:endParaRPr lang="en-GB" sz="1400"/>
                    </a:p>
                  </a:txBody>
                  <a:tcPr marL="26529" marR="26529" marT="13264" marB="13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Equivalence Partitioning</a:t>
                      </a:r>
                    </a:p>
                  </a:txBody>
                  <a:tcPr marL="26529" marR="26529" marT="13264" marB="13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Ensures total = item total + tax; checks unexpected-total or zero-tax cases.</a:t>
                      </a:r>
                    </a:p>
                  </a:txBody>
                  <a:tcPr marL="26529" marR="26529" marT="13264" marB="13264" anchor="ctr"/>
                </a:tc>
                <a:extLst>
                  <a:ext uri="{0D108BD9-81ED-4DB2-BD59-A6C34878D82A}">
                    <a16:rowId xmlns:a16="http://schemas.microsoft.com/office/drawing/2014/main" val="2571869841"/>
                  </a:ext>
                </a:extLst>
              </a:tr>
              <a:tr h="379622">
                <a:tc>
                  <a:txBody>
                    <a:bodyPr/>
                    <a:lstStyle/>
                    <a:p>
                      <a:pPr algn="ctr"/>
                      <a:r>
                        <a:rPr lang="en-GB" sz="1400" b="1"/>
                        <a:t>TC-DT-CHECK3</a:t>
                      </a:r>
                      <a:endParaRPr lang="en-GB" sz="1400"/>
                    </a:p>
                  </a:txBody>
                  <a:tcPr marL="26529" marR="26529" marT="13264" marB="13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Decision-Table Testing</a:t>
                      </a:r>
                    </a:p>
                  </a:txBody>
                  <a:tcPr marL="26529" marR="26529" marT="13264" marB="13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Tests 8 rules combining cart / checkout mismatch and total errors.</a:t>
                      </a:r>
                    </a:p>
                  </a:txBody>
                  <a:tcPr marL="26529" marR="26529" marT="13264" marB="13264" anchor="ctr"/>
                </a:tc>
                <a:extLst>
                  <a:ext uri="{0D108BD9-81ED-4DB2-BD59-A6C34878D82A}">
                    <a16:rowId xmlns:a16="http://schemas.microsoft.com/office/drawing/2014/main" val="70029054"/>
                  </a:ext>
                </a:extLst>
              </a:tr>
              <a:tr h="311271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/>
                        <a:t>TC-UC-F1</a:t>
                      </a:r>
                      <a:endParaRPr lang="en-GB" sz="1400" dirty="0"/>
                    </a:p>
                  </a:txBody>
                  <a:tcPr marL="26529" marR="26529" marT="13264" marB="13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/>
                        <a:t>Use-Case Testing</a:t>
                      </a:r>
                    </a:p>
                  </a:txBody>
                  <a:tcPr marL="26529" marR="26529" marT="13264" marB="1326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dirty="0"/>
                        <a:t>Simulates full purchase flow: login → select → cart → checkout.</a:t>
                      </a:r>
                    </a:p>
                  </a:txBody>
                  <a:tcPr marL="26529" marR="26529" marT="13264" marB="13264" anchor="ctr"/>
                </a:tc>
                <a:extLst>
                  <a:ext uri="{0D108BD9-81ED-4DB2-BD59-A6C34878D82A}">
                    <a16:rowId xmlns:a16="http://schemas.microsoft.com/office/drawing/2014/main" val="33257341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61D028F-96C3-EBF4-766D-D943732B56A8}"/>
              </a:ext>
            </a:extLst>
          </p:cNvPr>
          <p:cNvSpPr txBox="1"/>
          <p:nvPr/>
        </p:nvSpPr>
        <p:spPr>
          <a:xfrm>
            <a:off x="-17495" y="0"/>
            <a:ext cx="62168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200" b="1" dirty="0">
                <a:solidFill>
                  <a:srgbClr val="00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16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1684659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6843F-8834-32E1-ED40-BAF8D9407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077A6-060D-1D7D-5C48-270F8E4C0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6842" y="1820720"/>
            <a:ext cx="9241632" cy="3216559"/>
          </a:xfrm>
        </p:spPr>
        <p:txBody>
          <a:bodyPr>
            <a:normAutofit/>
          </a:bodyPr>
          <a:lstStyle/>
          <a:p>
            <a:pPr defTabSz="457200"/>
            <a:r>
              <a:rPr lang="tr-TR" sz="70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End</a:t>
            </a:r>
            <a:r>
              <a:rPr lang="tr-TR" sz="7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</a:t>
            </a:r>
            <a:br>
              <a:rPr lang="tr-TR" sz="7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tr-TR" sz="70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Additional</a:t>
            </a:r>
            <a:r>
              <a:rPr lang="tr-TR" sz="7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Information </a:t>
            </a:r>
            <a:br>
              <a:rPr lang="tr-TR" sz="7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tr-TR" sz="7000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</a:t>
            </a:r>
            <a:r>
              <a:rPr lang="en-GB" sz="7000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ection</a:t>
            </a:r>
            <a:endParaRPr lang="en-GB" sz="7000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Resim 3" descr="metin, logo, grafik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D0A198AE-E524-0D5A-849C-B130CFE9CD6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11258693" y="146657"/>
            <a:ext cx="697955" cy="932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29DC92-2EBD-16B5-466B-840881D30B2F}"/>
              </a:ext>
            </a:extLst>
          </p:cNvPr>
          <p:cNvSpPr txBox="1"/>
          <p:nvPr/>
        </p:nvSpPr>
        <p:spPr>
          <a:xfrm>
            <a:off x="0" y="0"/>
            <a:ext cx="62168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200" b="1" dirty="0">
                <a:solidFill>
                  <a:srgbClr val="00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17</a:t>
            </a:r>
            <a:endParaRPr lang="en-GB" sz="2200" dirty="0"/>
          </a:p>
        </p:txBody>
      </p:sp>
    </p:spTree>
    <p:extLst>
      <p:ext uri="{BB962C8B-B14F-4D97-AF65-F5344CB8AC3E}">
        <p14:creationId xmlns:p14="http://schemas.microsoft.com/office/powerpoint/2010/main" val="426267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 descr="Pano düz dolguyla">
            <a:extLst>
              <a:ext uri="{FF2B5EF4-FFF2-40B4-BE49-F238E27FC236}">
                <a16:creationId xmlns:a16="http://schemas.microsoft.com/office/drawing/2014/main" id="{DF825152-8E55-418E-C37B-5A74A7C1F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63841" y="500416"/>
            <a:ext cx="917186" cy="917186"/>
          </a:xfrm>
          <a:prstGeom prst="rect">
            <a:avLst/>
          </a:prstGeom>
        </p:spPr>
      </p:pic>
      <p:pic>
        <p:nvPicPr>
          <p:cNvPr id="14" name="Grafik 13" descr="Programcı dişi düz dolguyla">
            <a:extLst>
              <a:ext uri="{FF2B5EF4-FFF2-40B4-BE49-F238E27FC236}">
                <a16:creationId xmlns:a16="http://schemas.microsoft.com/office/drawing/2014/main" id="{48E78FC9-B711-3F27-445C-2C802A2220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38321" y="3512347"/>
            <a:ext cx="917186" cy="917186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5" name="Grafik 14" descr="Kutu düz dolguyla">
            <a:extLst>
              <a:ext uri="{FF2B5EF4-FFF2-40B4-BE49-F238E27FC236}">
                <a16:creationId xmlns:a16="http://schemas.microsoft.com/office/drawing/2014/main" id="{C0C26793-77B1-12D5-D47F-3F4DC0FD2A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43637" y="2007159"/>
            <a:ext cx="825550" cy="825550"/>
          </a:xfrm>
          <a:prstGeom prst="rect">
            <a:avLst/>
          </a:prstGeom>
        </p:spPr>
      </p:pic>
      <p:cxnSp>
        <p:nvCxnSpPr>
          <p:cNvPr id="17" name="Düz Ok Bağlayıcısı 16">
            <a:extLst>
              <a:ext uri="{FF2B5EF4-FFF2-40B4-BE49-F238E27FC236}">
                <a16:creationId xmlns:a16="http://schemas.microsoft.com/office/drawing/2014/main" id="{D06C9B60-C367-698E-1765-0ED888DDCDAA}"/>
              </a:ext>
            </a:extLst>
          </p:cNvPr>
          <p:cNvCxnSpPr>
            <a:cxnSpLocks/>
          </p:cNvCxnSpPr>
          <p:nvPr/>
        </p:nvCxnSpPr>
        <p:spPr>
          <a:xfrm>
            <a:off x="3097970" y="2419934"/>
            <a:ext cx="31147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fik 17" descr="Braille alfabesi düz dolguyla">
            <a:extLst>
              <a:ext uri="{FF2B5EF4-FFF2-40B4-BE49-F238E27FC236}">
                <a16:creationId xmlns:a16="http://schemas.microsoft.com/office/drawing/2014/main" id="{699284E2-9484-12E2-99EA-E838801451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518695" y="5173348"/>
            <a:ext cx="956752" cy="956752"/>
          </a:xfrm>
          <a:prstGeom prst="rect">
            <a:avLst/>
          </a:prstGeom>
          <a:ln>
            <a:noFill/>
          </a:ln>
          <a:effectLst/>
        </p:spPr>
      </p:pic>
      <p:sp>
        <p:nvSpPr>
          <p:cNvPr id="19" name="Metin kutusu 18">
            <a:extLst>
              <a:ext uri="{FF2B5EF4-FFF2-40B4-BE49-F238E27FC236}">
                <a16:creationId xmlns:a16="http://schemas.microsoft.com/office/drawing/2014/main" id="{D2766B3A-68DA-7F54-5B94-7B0B7DBE480C}"/>
              </a:ext>
            </a:extLst>
          </p:cNvPr>
          <p:cNvSpPr txBox="1"/>
          <p:nvPr/>
        </p:nvSpPr>
        <p:spPr>
          <a:xfrm>
            <a:off x="3492500" y="648409"/>
            <a:ext cx="5207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tr-TR" sz="3200" b="1" dirty="0"/>
              <a:t>Test Application Analysis</a:t>
            </a:r>
            <a:endParaRPr lang="tr-TR" sz="3200" dirty="0"/>
          </a:p>
          <a:p>
            <a:endParaRPr lang="tr-TR" dirty="0"/>
          </a:p>
        </p:txBody>
      </p:sp>
      <p:sp>
        <p:nvSpPr>
          <p:cNvPr id="20" name="Metin kutusu 19">
            <a:extLst>
              <a:ext uri="{FF2B5EF4-FFF2-40B4-BE49-F238E27FC236}">
                <a16:creationId xmlns:a16="http://schemas.microsoft.com/office/drawing/2014/main" id="{127758CF-CE06-6BAD-8AB2-03C789D7A8F5}"/>
              </a:ext>
            </a:extLst>
          </p:cNvPr>
          <p:cNvSpPr txBox="1"/>
          <p:nvPr/>
        </p:nvSpPr>
        <p:spPr>
          <a:xfrm>
            <a:off x="3492500" y="5280366"/>
            <a:ext cx="555632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/>
              <a:t>4.	</a:t>
            </a:r>
            <a:r>
              <a:rPr lang="tr-TR" sz="3200" b="1" dirty="0" err="1"/>
              <a:t>Errors</a:t>
            </a:r>
            <a:r>
              <a:rPr lang="tr-TR" sz="3200" b="1" dirty="0"/>
              <a:t> </a:t>
            </a:r>
            <a:r>
              <a:rPr lang="tr-TR" sz="3200" b="1" dirty="0" err="1"/>
              <a:t>and</a:t>
            </a:r>
            <a:r>
              <a:rPr lang="tr-TR" sz="3200" b="1" dirty="0"/>
              <a:t> </a:t>
            </a:r>
            <a:r>
              <a:rPr lang="tr-TR" sz="3200" b="1" dirty="0" err="1"/>
              <a:t>Result</a:t>
            </a:r>
            <a:r>
              <a:rPr lang="tr-TR" sz="3200" b="1" dirty="0"/>
              <a:t> Evaluation</a:t>
            </a:r>
          </a:p>
          <a:p>
            <a:endParaRPr lang="tr-TR" sz="3200" dirty="0"/>
          </a:p>
        </p:txBody>
      </p:sp>
      <p:sp>
        <p:nvSpPr>
          <p:cNvPr id="21" name="Metin kutusu 20">
            <a:extLst>
              <a:ext uri="{FF2B5EF4-FFF2-40B4-BE49-F238E27FC236}">
                <a16:creationId xmlns:a16="http://schemas.microsoft.com/office/drawing/2014/main" id="{AE85924D-DD53-5CE0-53D8-4B36DF0A576B}"/>
              </a:ext>
            </a:extLst>
          </p:cNvPr>
          <p:cNvSpPr txBox="1"/>
          <p:nvPr/>
        </p:nvSpPr>
        <p:spPr>
          <a:xfrm>
            <a:off x="3492500" y="3785839"/>
            <a:ext cx="3950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/>
              <a:t>3.	 </a:t>
            </a:r>
            <a:r>
              <a:rPr lang="en-GB" sz="3200" b="1" dirty="0"/>
              <a:t>Automated Testing</a:t>
            </a:r>
            <a:endParaRPr lang="tr-TR" sz="3200" b="1" dirty="0"/>
          </a:p>
        </p:txBody>
      </p:sp>
      <p:sp>
        <p:nvSpPr>
          <p:cNvPr id="22" name="Metin kutusu 21">
            <a:extLst>
              <a:ext uri="{FF2B5EF4-FFF2-40B4-BE49-F238E27FC236}">
                <a16:creationId xmlns:a16="http://schemas.microsoft.com/office/drawing/2014/main" id="{44823226-8EDB-4BC0-4BD1-E41ED25D4998}"/>
              </a:ext>
            </a:extLst>
          </p:cNvPr>
          <p:cNvSpPr txBox="1"/>
          <p:nvPr/>
        </p:nvSpPr>
        <p:spPr>
          <a:xfrm>
            <a:off x="3492500" y="2127547"/>
            <a:ext cx="5361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200" b="1" dirty="0"/>
              <a:t>2.</a:t>
            </a:r>
            <a:r>
              <a:rPr lang="tr-TR" sz="3200" b="1" i="1" dirty="0"/>
              <a:t> Black-</a:t>
            </a:r>
            <a:r>
              <a:rPr lang="tr-TR" sz="3200" b="1" i="1" dirty="0" err="1"/>
              <a:t>box</a:t>
            </a:r>
            <a:r>
              <a:rPr lang="tr-TR" sz="3200" b="1" dirty="0"/>
              <a:t> </a:t>
            </a:r>
            <a:r>
              <a:rPr lang="tr-TR" sz="3200" b="1" dirty="0" err="1"/>
              <a:t>Testing</a:t>
            </a:r>
            <a:r>
              <a:rPr lang="tr-TR" sz="3200" b="1" dirty="0"/>
              <a:t> </a:t>
            </a:r>
            <a:r>
              <a:rPr lang="tr-TR" sz="3200" b="1" i="1" dirty="0" err="1"/>
              <a:t>Methods</a:t>
            </a:r>
            <a:endParaRPr lang="tr-TR" sz="3200" b="1" i="1" dirty="0"/>
          </a:p>
        </p:txBody>
      </p:sp>
      <p:sp>
        <p:nvSpPr>
          <p:cNvPr id="23" name="Metin kutusu 22">
            <a:extLst>
              <a:ext uri="{FF2B5EF4-FFF2-40B4-BE49-F238E27FC236}">
                <a16:creationId xmlns:a16="http://schemas.microsoft.com/office/drawing/2014/main" id="{FEB1DE7E-AC3F-B18E-4BDE-2CF50B7A4797}"/>
              </a:ext>
            </a:extLst>
          </p:cNvPr>
          <p:cNvSpPr txBox="1"/>
          <p:nvPr/>
        </p:nvSpPr>
        <p:spPr>
          <a:xfrm rot="16200000">
            <a:off x="-887170" y="2982724"/>
            <a:ext cx="4445448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5200" b="1" dirty="0"/>
              <a:t>O V E R V I E W</a:t>
            </a:r>
          </a:p>
        </p:txBody>
      </p:sp>
      <p:cxnSp>
        <p:nvCxnSpPr>
          <p:cNvPr id="26" name="Düz Ok Bağlayıcısı 25">
            <a:extLst>
              <a:ext uri="{FF2B5EF4-FFF2-40B4-BE49-F238E27FC236}">
                <a16:creationId xmlns:a16="http://schemas.microsoft.com/office/drawing/2014/main" id="{D45510C4-9463-3B1E-4830-1ACE0F8C47F2}"/>
              </a:ext>
            </a:extLst>
          </p:cNvPr>
          <p:cNvCxnSpPr>
            <a:cxnSpLocks/>
          </p:cNvCxnSpPr>
          <p:nvPr/>
        </p:nvCxnSpPr>
        <p:spPr>
          <a:xfrm>
            <a:off x="2126848" y="2419934"/>
            <a:ext cx="311473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Resim 26" descr="metin, logo, grafik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7AD756F0-CAD2-F18C-B209-CD13D3F49241}"/>
              </a:ext>
            </a:extLst>
          </p:cNvPr>
          <p:cNvPicPr>
            <a:picLocks noChangeAspect="1"/>
          </p:cNvPicPr>
          <p:nvPr/>
        </p:nvPicPr>
        <p:blipFill>
          <a:blip r:embed="rId11">
            <a:alphaModFix amt="85000"/>
          </a:blip>
          <a:stretch>
            <a:fillRect/>
          </a:stretch>
        </p:blipFill>
        <p:spPr>
          <a:xfrm>
            <a:off x="11258693" y="146657"/>
            <a:ext cx="697955" cy="932910"/>
          </a:xfrm>
          <a:prstGeom prst="rect">
            <a:avLst/>
          </a:prstGeom>
        </p:spPr>
      </p:pic>
      <p:sp>
        <p:nvSpPr>
          <p:cNvPr id="31" name="Metin kutusu 30">
            <a:extLst>
              <a:ext uri="{FF2B5EF4-FFF2-40B4-BE49-F238E27FC236}">
                <a16:creationId xmlns:a16="http://schemas.microsoft.com/office/drawing/2014/main" id="{29AD480B-8286-F191-7D04-65462689DC7A}"/>
              </a:ext>
            </a:extLst>
          </p:cNvPr>
          <p:cNvSpPr txBox="1"/>
          <p:nvPr/>
        </p:nvSpPr>
        <p:spPr>
          <a:xfrm>
            <a:off x="0" y="0"/>
            <a:ext cx="41344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>
                <a:latin typeface="Aptos" panose="020B000402020202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68032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8095615-2A88-AE84-0AFE-242AD0AFA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47741" y="1790964"/>
            <a:ext cx="4414345" cy="3506250"/>
          </a:xfrm>
        </p:spPr>
        <p:txBody>
          <a:bodyPr>
            <a:noAutofit/>
          </a:bodyPr>
          <a:lstStyle/>
          <a:p>
            <a:r>
              <a:rPr lang="en-US" sz="4000" b="1" noProof="0" dirty="0">
                <a:solidFill>
                  <a:schemeClr val="bg1"/>
                </a:solidFill>
              </a:rPr>
              <a:t>Udemy</a:t>
            </a:r>
            <a:r>
              <a:rPr lang="en-US" sz="4000" noProof="0" dirty="0">
                <a:solidFill>
                  <a:schemeClr val="bg1"/>
                </a:solidFill>
              </a:rPr>
              <a:t> is an online learning platform offering a wide range of courses. </a:t>
            </a:r>
          </a:p>
        </p:txBody>
      </p:sp>
      <p:pic>
        <p:nvPicPr>
          <p:cNvPr id="8" name="Resim 7" descr="grafik, grafik tasarım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4FFCA883-0379-098E-3A98-F717145DB6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2699" y="2199159"/>
            <a:ext cx="5225751" cy="1949450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BAF796A2-4E12-24BA-4FB8-642837B18D68}"/>
              </a:ext>
            </a:extLst>
          </p:cNvPr>
          <p:cNvSpPr txBox="1"/>
          <p:nvPr/>
        </p:nvSpPr>
        <p:spPr>
          <a:xfrm>
            <a:off x="6698304" y="4148609"/>
            <a:ext cx="4560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 err="1">
                <a:solidFill>
                  <a:schemeClr val="accent1">
                    <a:lumMod val="75000"/>
                  </a:schemeClr>
                </a:solidFill>
              </a:rPr>
              <a:t>https</a:t>
            </a:r>
            <a:r>
              <a:rPr lang="tr-TR" sz="1400" dirty="0">
                <a:solidFill>
                  <a:schemeClr val="accent1">
                    <a:lumMod val="75000"/>
                  </a:schemeClr>
                </a:solidFill>
              </a:rPr>
              <a:t>://</a:t>
            </a:r>
            <a:r>
              <a:rPr lang="tr-TR" sz="1400" dirty="0" err="1">
                <a:solidFill>
                  <a:schemeClr val="accent1">
                    <a:lumMod val="75000"/>
                  </a:schemeClr>
                </a:solidFill>
              </a:rPr>
              <a:t>tr.m.wikipedia.org</a:t>
            </a:r>
            <a:r>
              <a:rPr lang="tr-TR" sz="1400" dirty="0">
                <a:solidFill>
                  <a:schemeClr val="accent1">
                    <a:lumMod val="75000"/>
                  </a:schemeClr>
                </a:solidFill>
              </a:rPr>
              <a:t>/wiki/</a:t>
            </a:r>
            <a:r>
              <a:rPr lang="tr-TR" sz="1400" dirty="0" err="1">
                <a:solidFill>
                  <a:schemeClr val="accent1">
                    <a:lumMod val="75000"/>
                  </a:schemeClr>
                </a:solidFill>
              </a:rPr>
              <a:t>Dosya:Udemy_logo.svg</a:t>
            </a:r>
            <a:endParaRPr lang="tr-TR" sz="1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" name="Resim 9" descr="metin, logo, grafik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470133F6-DB6A-D597-5428-D240BA031DC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11258693" y="146657"/>
            <a:ext cx="697955" cy="932910"/>
          </a:xfrm>
          <a:prstGeom prst="rect">
            <a:avLst/>
          </a:prstGeom>
        </p:spPr>
      </p:pic>
      <p:sp>
        <p:nvSpPr>
          <p:cNvPr id="13" name="Metin kutusu 12">
            <a:extLst>
              <a:ext uri="{FF2B5EF4-FFF2-40B4-BE49-F238E27FC236}">
                <a16:creationId xmlns:a16="http://schemas.microsoft.com/office/drawing/2014/main" id="{DCDE65C3-7F47-7A94-1086-00DB6B8E7535}"/>
              </a:ext>
            </a:extLst>
          </p:cNvPr>
          <p:cNvSpPr txBox="1"/>
          <p:nvPr/>
        </p:nvSpPr>
        <p:spPr>
          <a:xfrm>
            <a:off x="34347" y="0"/>
            <a:ext cx="375557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>
                <a:latin typeface="Aptos" panose="020B00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84292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0BBD29-0420-97AE-2DDB-D82CBB0DDEED}"/>
              </a:ext>
            </a:extLst>
          </p:cNvPr>
          <p:cNvSpPr txBox="1"/>
          <p:nvPr/>
        </p:nvSpPr>
        <p:spPr>
          <a:xfrm>
            <a:off x="672904" y="146657"/>
            <a:ext cx="6094948" cy="7653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Boundary Value</a:t>
            </a:r>
            <a:r>
              <a:rPr lang="tr-TR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4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Analysis</a:t>
            </a:r>
            <a:endParaRPr lang="en-GB" sz="4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Resim 9" descr="metin, logo, grafik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7362EDB8-D4B6-BE60-E560-6553B69E99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11258693" y="146657"/>
            <a:ext cx="697955" cy="93291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3DA8FC5-99E0-BCDE-D8E0-BD12B6FAB7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62298"/>
              </p:ext>
            </p:extLst>
          </p:nvPr>
        </p:nvGraphicFramePr>
        <p:xfrm>
          <a:off x="1324570" y="1487592"/>
          <a:ext cx="9749392" cy="4942337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588733">
                  <a:extLst>
                    <a:ext uri="{9D8B030D-6E8A-4147-A177-3AD203B41FA5}">
                      <a16:colId xmlns:a16="http://schemas.microsoft.com/office/drawing/2014/main" val="3920208131"/>
                    </a:ext>
                  </a:extLst>
                </a:gridCol>
                <a:gridCol w="1185312">
                  <a:extLst>
                    <a:ext uri="{9D8B030D-6E8A-4147-A177-3AD203B41FA5}">
                      <a16:colId xmlns:a16="http://schemas.microsoft.com/office/drawing/2014/main" val="185967243"/>
                    </a:ext>
                  </a:extLst>
                </a:gridCol>
                <a:gridCol w="1530701">
                  <a:extLst>
                    <a:ext uri="{9D8B030D-6E8A-4147-A177-3AD203B41FA5}">
                      <a16:colId xmlns:a16="http://schemas.microsoft.com/office/drawing/2014/main" val="3531235871"/>
                    </a:ext>
                  </a:extLst>
                </a:gridCol>
                <a:gridCol w="4254564">
                  <a:extLst>
                    <a:ext uri="{9D8B030D-6E8A-4147-A177-3AD203B41FA5}">
                      <a16:colId xmlns:a16="http://schemas.microsoft.com/office/drawing/2014/main" val="1882155019"/>
                    </a:ext>
                  </a:extLst>
                </a:gridCol>
                <a:gridCol w="2190082">
                  <a:extLst>
                    <a:ext uri="{9D8B030D-6E8A-4147-A177-3AD203B41FA5}">
                      <a16:colId xmlns:a16="http://schemas.microsoft.com/office/drawing/2014/main" val="2776838123"/>
                    </a:ext>
                  </a:extLst>
                </a:gridCol>
              </a:tblGrid>
              <a:tr h="6568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#</a:t>
                      </a:r>
                      <a:endParaRPr lang="en-GB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66" marR="52866" marT="80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Classes Covered</a:t>
                      </a:r>
                      <a:endParaRPr lang="en-GB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66" marR="52866" marT="809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Input (Title Length)</a:t>
                      </a:r>
                      <a:endParaRPr lang="en-GB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66" marR="52866" marT="809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Input Example</a:t>
                      </a:r>
                      <a:endParaRPr lang="en-GB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66" marR="52866" marT="8092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Expected Output</a:t>
                      </a:r>
                      <a:endParaRPr lang="en-GB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66" marR="52866" marT="809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51856773"/>
                  </a:ext>
                </a:extLst>
              </a:tr>
              <a:tr h="99055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en-GB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66" marR="52866" marT="80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U1</a:t>
                      </a:r>
                      <a:endParaRPr lang="en-GB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66" marR="52866" marT="8092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-1</a:t>
                      </a:r>
                      <a:endParaRPr lang="en-GB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66" marR="52866" marT="8092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null / undefined</a:t>
                      </a:r>
                      <a:endParaRPr lang="en-GB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66" marR="52866" marT="8092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Invalid – System error or empty input</a:t>
                      </a:r>
                      <a:endParaRPr lang="en-GB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66" marR="52866" marT="809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535159129"/>
                  </a:ext>
                </a:extLst>
              </a:tr>
              <a:tr h="6568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2</a:t>
                      </a:r>
                      <a:endParaRPr lang="en-GB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66" marR="52866" marT="80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U1</a:t>
                      </a:r>
                      <a:endParaRPr lang="en-GB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66" marR="52866" marT="8092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0</a:t>
                      </a:r>
                      <a:endParaRPr lang="en-GB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66" marR="52866" marT="8092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"" (empty string)</a:t>
                      </a:r>
                      <a:endParaRPr lang="en-GB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66" marR="52866" marT="8092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Invalid – Title required</a:t>
                      </a:r>
                      <a:endParaRPr lang="en-GB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66" marR="52866" marT="809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807077356"/>
                  </a:ext>
                </a:extLst>
              </a:tr>
              <a:tr h="6568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3</a:t>
                      </a:r>
                      <a:endParaRPr lang="en-GB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66" marR="52866" marT="80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E1</a:t>
                      </a:r>
                      <a:endParaRPr lang="en-GB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66" marR="52866" marT="8092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</a:t>
                      </a:r>
                      <a:endParaRPr lang="en-GB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66" marR="52866" marT="8092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"J"</a:t>
                      </a:r>
                      <a:endParaRPr lang="en-GB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66" marR="52866" marT="8092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Valid – Title accepted</a:t>
                      </a:r>
                      <a:endParaRPr lang="en-GB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66" marR="52866" marT="809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425815107"/>
                  </a:ext>
                </a:extLst>
              </a:tr>
              <a:tr h="132422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4</a:t>
                      </a:r>
                      <a:endParaRPr lang="en-GB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66" marR="52866" marT="80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E1</a:t>
                      </a:r>
                      <a:endParaRPr lang="en-GB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66" marR="52866" marT="8092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100</a:t>
                      </a:r>
                      <a:endParaRPr lang="en-GB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66" marR="52866" marT="8092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"Java Programming Language Complete Beginner to Advanced Full Stack Masterclass With Real Projects"</a:t>
                      </a:r>
                      <a:endParaRPr lang="en-GB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66" marR="52866" marT="8092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Valid – Title accepted</a:t>
                      </a:r>
                      <a:endParaRPr lang="en-GB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66" marR="52866" marT="809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84051911"/>
                  </a:ext>
                </a:extLst>
              </a:tr>
              <a:tr h="65688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5</a:t>
                      </a:r>
                      <a:endParaRPr lang="en-GB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66" marR="52866" marT="809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U2</a:t>
                      </a:r>
                      <a:endParaRPr lang="en-GB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66" marR="52866" marT="8092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>
                          <a:effectLst/>
                        </a:rPr>
                        <a:t>101</a:t>
                      </a:r>
                      <a:endParaRPr lang="en-GB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66" marR="52866" marT="8092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100-char title + "X"</a:t>
                      </a:r>
                      <a:endParaRPr lang="en-GB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66" marR="52866" marT="8092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kern="100" dirty="0">
                          <a:effectLst/>
                        </a:rPr>
                        <a:t>Invalid – Title too long</a:t>
                      </a:r>
                      <a:endParaRPr lang="en-GB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2866" marR="52866" marT="8092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10336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F4C1BD1-CC11-D930-EC78-99ED24A3E2CE}"/>
              </a:ext>
            </a:extLst>
          </p:cNvPr>
          <p:cNvSpPr txBox="1"/>
          <p:nvPr/>
        </p:nvSpPr>
        <p:spPr>
          <a:xfrm>
            <a:off x="1203962" y="1025093"/>
            <a:ext cx="9990608" cy="462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E1: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1 ≤ length(title) ≤ 100 </a:t>
            </a:r>
            <a:r>
              <a:rPr lang="tr-TR" sz="2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U1: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length(title) = 0 or negative </a:t>
            </a:r>
            <a:r>
              <a:rPr lang="tr-TR" sz="2200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U2:</a:t>
            </a:r>
            <a:r>
              <a:rPr lang="en-US" sz="2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 length(title) &gt; 100 </a:t>
            </a:r>
            <a:endParaRPr lang="en-GB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Metin kutusu 12">
            <a:extLst>
              <a:ext uri="{FF2B5EF4-FFF2-40B4-BE49-F238E27FC236}">
                <a16:creationId xmlns:a16="http://schemas.microsoft.com/office/drawing/2014/main" id="{CB2B6D90-32AB-52FD-DBBD-BA98775E4BD0}"/>
              </a:ext>
            </a:extLst>
          </p:cNvPr>
          <p:cNvSpPr txBox="1"/>
          <p:nvPr/>
        </p:nvSpPr>
        <p:spPr>
          <a:xfrm>
            <a:off x="-15436" y="0"/>
            <a:ext cx="5015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200" b="1" dirty="0">
                <a:latin typeface="Aptos" panose="020B0004020202020204" pitchFamily="34" charset="0"/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A49FB7-14BA-28A8-45A5-9C41F8BA6861}"/>
              </a:ext>
            </a:extLst>
          </p:cNvPr>
          <p:cNvSpPr txBox="1"/>
          <p:nvPr/>
        </p:nvSpPr>
        <p:spPr>
          <a:xfrm>
            <a:off x="1262817" y="6429929"/>
            <a:ext cx="94388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b="1" dirty="0">
                <a:latin typeface="Arial" panose="020B0604020202020204" pitchFamily="34" charset="0"/>
              </a:rPr>
              <a:t>4 out of 5 tests passed (80 % success rate) </a:t>
            </a:r>
            <a:r>
              <a:rPr lang="tr-TR" altLang="en-US" b="1" dirty="0">
                <a:latin typeface="Arial" panose="020B0604020202020204" pitchFamily="34" charset="0"/>
              </a:rPr>
              <a:t>-</a:t>
            </a:r>
            <a:r>
              <a:rPr lang="en-US" altLang="en-US" b="1" dirty="0">
                <a:latin typeface="Arial" panose="020B0604020202020204" pitchFamily="34" charset="0"/>
              </a:rPr>
              <a:t> tested with </a:t>
            </a:r>
            <a:r>
              <a:rPr lang="en-US" altLang="en-US" b="1" dirty="0" err="1">
                <a:latin typeface="Arial" panose="020B0604020202020204" pitchFamily="34" charset="0"/>
              </a:rPr>
              <a:t>DiscUdemyTestBot</a:t>
            </a:r>
            <a:r>
              <a:rPr lang="en-US" altLang="en-US" b="1" dirty="0">
                <a:latin typeface="Arial" panose="020B0604020202020204" pitchFamily="34" charset="0"/>
              </a:rPr>
              <a:t>.</a:t>
            </a:r>
          </a:p>
          <a:p>
            <a:endParaRPr lang="tr-T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75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86FE79-752D-C2A9-9C77-B0574785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330" y="452470"/>
            <a:ext cx="4115061" cy="1508760"/>
          </a:xfrm>
        </p:spPr>
        <p:txBody>
          <a:bodyPr>
            <a:noAutofit/>
          </a:bodyPr>
          <a:lstStyle/>
          <a:p>
            <a:r>
              <a:rPr lang="en-US" sz="4000" b="1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Equivalence Partitioning</a:t>
            </a:r>
            <a:r>
              <a:rPr lang="tr-TR" sz="4000" b="1" kern="100" dirty="0">
                <a:solidFill>
                  <a:schemeClr val="tx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9FF1A496-DA5D-42B0-6973-7FBD0188C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3008" y="2935276"/>
            <a:ext cx="3855720" cy="3623870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0EDE3"/>
                </a:solidFill>
              </a:rPr>
              <a:t>N</a:t>
            </a:r>
            <a:r>
              <a:rPr lang="en-US" sz="2400" noProof="0" dirty="0" err="1">
                <a:solidFill>
                  <a:srgbClr val="F0EDE3"/>
                </a:solidFill>
              </a:rPr>
              <a:t>ormal</a:t>
            </a:r>
            <a:r>
              <a:rPr lang="en-US" sz="2400" noProof="0" dirty="0">
                <a:solidFill>
                  <a:srgbClr val="F0EDE3"/>
                </a:solidFill>
              </a:rPr>
              <a:t> keywords</a:t>
            </a:r>
            <a:endParaRPr lang="tr-TR" sz="2400" noProof="0" dirty="0">
              <a:solidFill>
                <a:srgbClr val="F0EDE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0" dirty="0">
                <a:solidFill>
                  <a:srgbClr val="F0EDE3"/>
                </a:solidFill>
              </a:rPr>
              <a:t> Multi-word terms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noProof="0" dirty="0">
                <a:solidFill>
                  <a:srgbClr val="F0EDE3"/>
                </a:solidFill>
              </a:rPr>
              <a:t> Empty input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0EDE3"/>
                </a:solidFill>
              </a:rPr>
              <a:t>R</a:t>
            </a:r>
            <a:r>
              <a:rPr lang="en-US" sz="2400" noProof="0" dirty="0" err="1">
                <a:solidFill>
                  <a:srgbClr val="F0EDE3"/>
                </a:solidFill>
              </a:rPr>
              <a:t>andom</a:t>
            </a:r>
            <a:r>
              <a:rPr lang="en-US" sz="2400" noProof="0" dirty="0">
                <a:solidFill>
                  <a:srgbClr val="F0EDE3"/>
                </a:solidFill>
              </a:rPr>
              <a:t> symbols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0EDE3"/>
                </a:solidFill>
              </a:rPr>
              <a:t>V</a:t>
            </a:r>
            <a:r>
              <a:rPr lang="en-US" sz="2400" noProof="0" dirty="0" err="1">
                <a:solidFill>
                  <a:srgbClr val="F0EDE3"/>
                </a:solidFill>
              </a:rPr>
              <a:t>ery</a:t>
            </a:r>
            <a:r>
              <a:rPr lang="en-US" sz="2400" noProof="0" dirty="0">
                <a:solidFill>
                  <a:srgbClr val="F0EDE3"/>
                </a:solidFill>
              </a:rPr>
              <a:t> short or long text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0EDE3"/>
                </a:solidFill>
              </a:rPr>
              <a:t>S</a:t>
            </a:r>
            <a:r>
              <a:rPr lang="en-US" sz="2400" noProof="0" dirty="0" err="1">
                <a:solidFill>
                  <a:srgbClr val="F0EDE3"/>
                </a:solidFill>
              </a:rPr>
              <a:t>pammy</a:t>
            </a:r>
            <a:r>
              <a:rPr lang="en-US" sz="2400" noProof="0" dirty="0">
                <a:solidFill>
                  <a:srgbClr val="F0EDE3"/>
                </a:solidFill>
              </a:rPr>
              <a:t> phrases</a:t>
            </a:r>
          </a:p>
        </p:txBody>
      </p:sp>
      <p:graphicFrame>
        <p:nvGraphicFramePr>
          <p:cNvPr id="6" name="Tablo 5">
            <a:extLst>
              <a:ext uri="{FF2B5EF4-FFF2-40B4-BE49-F238E27FC236}">
                <a16:creationId xmlns:a16="http://schemas.microsoft.com/office/drawing/2014/main" id="{2D8ECE62-B8DA-6036-FDF7-FC170687C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827813"/>
              </p:ext>
            </p:extLst>
          </p:nvPr>
        </p:nvGraphicFramePr>
        <p:xfrm>
          <a:off x="5700106" y="1492190"/>
          <a:ext cx="6309013" cy="38736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85278">
                  <a:extLst>
                    <a:ext uri="{9D8B030D-6E8A-4147-A177-3AD203B41FA5}">
                      <a16:colId xmlns:a16="http://schemas.microsoft.com/office/drawing/2014/main" val="3795606274"/>
                    </a:ext>
                  </a:extLst>
                </a:gridCol>
                <a:gridCol w="734417">
                  <a:extLst>
                    <a:ext uri="{9D8B030D-6E8A-4147-A177-3AD203B41FA5}">
                      <a16:colId xmlns:a16="http://schemas.microsoft.com/office/drawing/2014/main" val="1015773428"/>
                    </a:ext>
                  </a:extLst>
                </a:gridCol>
                <a:gridCol w="2170337">
                  <a:extLst>
                    <a:ext uri="{9D8B030D-6E8A-4147-A177-3AD203B41FA5}">
                      <a16:colId xmlns:a16="http://schemas.microsoft.com/office/drawing/2014/main" val="2688483242"/>
                    </a:ext>
                  </a:extLst>
                </a:gridCol>
                <a:gridCol w="3018981">
                  <a:extLst>
                    <a:ext uri="{9D8B030D-6E8A-4147-A177-3AD203B41FA5}">
                      <a16:colId xmlns:a16="http://schemas.microsoft.com/office/drawing/2014/main" val="960047727"/>
                    </a:ext>
                  </a:extLst>
                </a:gridCol>
              </a:tblGrid>
              <a:tr h="55520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0">
                          <a:effectLst/>
                        </a:rPr>
                        <a:t>#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5" marR="66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0">
                          <a:effectLst/>
                        </a:rPr>
                        <a:t>Classes Covered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5" marR="66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0" dirty="0">
                          <a:effectLst/>
                        </a:rPr>
                        <a:t>Input</a:t>
                      </a:r>
                      <a:endParaRPr lang="tr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5" marR="66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0" dirty="0">
                          <a:effectLst/>
                        </a:rPr>
                        <a:t>Expected Result</a:t>
                      </a:r>
                      <a:endParaRPr lang="tr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5" marR="66135" marT="0" marB="0" anchor="ctr"/>
                </a:tc>
                <a:extLst>
                  <a:ext uri="{0D108BD9-81ED-4DB2-BD59-A6C34878D82A}">
                    <a16:rowId xmlns:a16="http://schemas.microsoft.com/office/drawing/2014/main" val="2030552725"/>
                  </a:ext>
                </a:extLst>
              </a:tr>
              <a:tr h="3820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0">
                          <a:effectLst/>
                        </a:rPr>
                        <a:t>1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5" marR="66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0">
                          <a:effectLst/>
                        </a:rPr>
                        <a:t>E1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5" marR="66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0">
                          <a:effectLst/>
                        </a:rPr>
                        <a:t>"python"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5" marR="66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0">
                          <a:effectLst/>
                        </a:rPr>
                        <a:t>Courses related to Python are shown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5" marR="66135" marT="0" marB="0" anchor="ctr"/>
                </a:tc>
                <a:extLst>
                  <a:ext uri="{0D108BD9-81ED-4DB2-BD59-A6C34878D82A}">
                    <a16:rowId xmlns:a16="http://schemas.microsoft.com/office/drawing/2014/main" val="1046269543"/>
                  </a:ext>
                </a:extLst>
              </a:tr>
              <a:tr h="29777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0">
                          <a:effectLst/>
                        </a:rPr>
                        <a:t>2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5" marR="66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0">
                          <a:effectLst/>
                        </a:rPr>
                        <a:t>E1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5" marR="66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0">
                          <a:effectLst/>
                        </a:rPr>
                        <a:t>"excel"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5" marR="66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0">
                          <a:effectLst/>
                        </a:rPr>
                        <a:t>Courses related to Excel are shown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5" marR="66135" marT="0" marB="0" anchor="ctr"/>
                </a:tc>
                <a:extLst>
                  <a:ext uri="{0D108BD9-81ED-4DB2-BD59-A6C34878D82A}">
                    <a16:rowId xmlns:a16="http://schemas.microsoft.com/office/drawing/2014/main" val="1309117748"/>
                  </a:ext>
                </a:extLst>
              </a:tr>
              <a:tr h="5552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0">
                          <a:effectLst/>
                        </a:rPr>
                        <a:t>3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5" marR="66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0">
                          <a:effectLst/>
                        </a:rPr>
                        <a:t>E2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5" marR="66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0">
                          <a:effectLst/>
                        </a:rPr>
                        <a:t>"web development"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5" marR="66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0">
                          <a:effectLst/>
                        </a:rPr>
                        <a:t>Courses about web development are shown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5" marR="66135" marT="0" marB="0" anchor="ctr"/>
                </a:tc>
                <a:extLst>
                  <a:ext uri="{0D108BD9-81ED-4DB2-BD59-A6C34878D82A}">
                    <a16:rowId xmlns:a16="http://schemas.microsoft.com/office/drawing/2014/main" val="655684508"/>
                  </a:ext>
                </a:extLst>
              </a:tr>
              <a:tr h="3820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0">
                          <a:effectLst/>
                        </a:rPr>
                        <a:t>4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5" marR="66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0" dirty="0">
                          <a:effectLst/>
                        </a:rPr>
                        <a:t>U1</a:t>
                      </a:r>
                      <a:endParaRPr lang="tr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5" marR="66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0" dirty="0">
                          <a:effectLst/>
                        </a:rPr>
                        <a:t>""</a:t>
                      </a:r>
                      <a:endParaRPr lang="tr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5" marR="66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0">
                          <a:effectLst/>
                        </a:rPr>
                        <a:t>No results or error message shown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5" marR="66135" marT="0" marB="0" anchor="ctr"/>
                </a:tc>
                <a:extLst>
                  <a:ext uri="{0D108BD9-81ED-4DB2-BD59-A6C34878D82A}">
                    <a16:rowId xmlns:a16="http://schemas.microsoft.com/office/drawing/2014/main" val="3999999908"/>
                  </a:ext>
                </a:extLst>
              </a:tr>
              <a:tr h="3820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0">
                          <a:effectLst/>
                        </a:rPr>
                        <a:t>5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5" marR="66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0">
                          <a:effectLst/>
                        </a:rPr>
                        <a:t>U2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5" marR="66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0">
                          <a:effectLst/>
                        </a:rPr>
                        <a:t>"@#$"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5" marR="66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0">
                          <a:effectLst/>
                        </a:rPr>
                        <a:t>No results or error message shown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5" marR="66135" marT="0" marB="0" anchor="ctr"/>
                </a:tc>
                <a:extLst>
                  <a:ext uri="{0D108BD9-81ED-4DB2-BD59-A6C34878D82A}">
                    <a16:rowId xmlns:a16="http://schemas.microsoft.com/office/drawing/2014/main" val="4070091238"/>
                  </a:ext>
                </a:extLst>
              </a:tr>
              <a:tr h="3820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0">
                          <a:effectLst/>
                        </a:rPr>
                        <a:t>6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5" marR="66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0">
                          <a:effectLst/>
                        </a:rPr>
                        <a:t>U3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5" marR="66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0">
                          <a:effectLst/>
                        </a:rPr>
                        <a:t>"x"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5" marR="66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0">
                          <a:effectLst/>
                        </a:rPr>
                        <a:t>No or very few results displayed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5" marR="66135" marT="0" marB="0" anchor="ctr"/>
                </a:tc>
                <a:extLst>
                  <a:ext uri="{0D108BD9-81ED-4DB2-BD59-A6C34878D82A}">
                    <a16:rowId xmlns:a16="http://schemas.microsoft.com/office/drawing/2014/main" val="2413897084"/>
                  </a:ext>
                </a:extLst>
              </a:tr>
              <a:tr h="38201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0">
                          <a:effectLst/>
                        </a:rPr>
                        <a:t>7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5" marR="66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0">
                          <a:effectLst/>
                        </a:rPr>
                        <a:t>U4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5" marR="66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0">
                          <a:effectLst/>
                        </a:rPr>
                        <a:t>"a".repat(50)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5" marR="66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0">
                          <a:effectLst/>
                        </a:rPr>
                        <a:t>No results or system limit warning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5" marR="66135" marT="0" marB="0" anchor="ctr"/>
                </a:tc>
                <a:extLst>
                  <a:ext uri="{0D108BD9-81ED-4DB2-BD59-A6C34878D82A}">
                    <a16:rowId xmlns:a16="http://schemas.microsoft.com/office/drawing/2014/main" val="430633977"/>
                  </a:ext>
                </a:extLst>
              </a:tr>
              <a:tr h="55527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0">
                          <a:effectLst/>
                        </a:rPr>
                        <a:t>8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5" marR="66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0">
                          <a:effectLst/>
                        </a:rPr>
                        <a:t>U5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5" marR="66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0" dirty="0">
                          <a:effectLst/>
                        </a:rPr>
                        <a:t>"buy now click here free course"</a:t>
                      </a:r>
                      <a:endParaRPr lang="tr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5" marR="6613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0" dirty="0">
                          <a:effectLst/>
                        </a:rPr>
                        <a:t>No results or flagged as spam</a:t>
                      </a:r>
                      <a:endParaRPr lang="tr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6135" marR="66135" marT="0" marB="0" anchor="ctr"/>
                </a:tc>
                <a:extLst>
                  <a:ext uri="{0D108BD9-81ED-4DB2-BD59-A6C34878D82A}">
                    <a16:rowId xmlns:a16="http://schemas.microsoft.com/office/drawing/2014/main" val="2947208470"/>
                  </a:ext>
                </a:extLst>
              </a:tr>
            </a:tbl>
          </a:graphicData>
        </a:graphic>
      </p:graphicFrame>
      <p:sp>
        <p:nvSpPr>
          <p:cNvPr id="7" name="Metin kutusu 6">
            <a:extLst>
              <a:ext uri="{FF2B5EF4-FFF2-40B4-BE49-F238E27FC236}">
                <a16:creationId xmlns:a16="http://schemas.microsoft.com/office/drawing/2014/main" id="{BA7A63F8-A31F-B588-4D80-01148F75D26B}"/>
              </a:ext>
            </a:extLst>
          </p:cNvPr>
          <p:cNvSpPr txBox="1"/>
          <p:nvPr/>
        </p:nvSpPr>
        <p:spPr>
          <a:xfrm>
            <a:off x="773008" y="1868213"/>
            <a:ext cx="381636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Valid keywords </a:t>
            </a:r>
            <a:r>
              <a:rPr lang="en-US" sz="2200" dirty="0"/>
              <a:t>return relevant </a:t>
            </a:r>
          </a:p>
          <a:p>
            <a:r>
              <a:rPr lang="en-US" sz="2200" dirty="0"/>
              <a:t>courses </a:t>
            </a:r>
            <a:r>
              <a:rPr lang="tr-TR" sz="2200" dirty="0"/>
              <a:t>in </a:t>
            </a:r>
            <a:r>
              <a:rPr lang="tr-TR" sz="2200" dirty="0" err="1"/>
              <a:t>search</a:t>
            </a:r>
            <a:r>
              <a:rPr lang="tr-TR" sz="2200" dirty="0"/>
              <a:t> bar</a:t>
            </a:r>
            <a:endParaRPr lang="en-US" sz="2200" b="1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94476AE4-1A8C-2316-FFAA-15C5C83D40BF}"/>
              </a:ext>
            </a:extLst>
          </p:cNvPr>
          <p:cNvSpPr txBox="1"/>
          <p:nvPr/>
        </p:nvSpPr>
        <p:spPr>
          <a:xfrm>
            <a:off x="57258" y="0"/>
            <a:ext cx="3353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b="1" dirty="0">
                <a:latin typeface="Aptos" panose="020B0004020202020204" pitchFamily="34" charset="0"/>
              </a:rPr>
              <a:t>5</a:t>
            </a:r>
          </a:p>
        </p:txBody>
      </p:sp>
      <p:pic>
        <p:nvPicPr>
          <p:cNvPr id="9" name="Resim 8" descr="metin, logo, grafik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20AFFBB4-A604-87EE-24A9-AED614F9355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11258693" y="146657"/>
            <a:ext cx="697955" cy="93291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E9CD3A3-7D6C-A2B3-4E42-29BF40A419FC}"/>
              </a:ext>
            </a:extLst>
          </p:cNvPr>
          <p:cNvSpPr txBox="1"/>
          <p:nvPr/>
        </p:nvSpPr>
        <p:spPr>
          <a:xfrm>
            <a:off x="5700106" y="5316768"/>
            <a:ext cx="583642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altLang="en-US" b="1" dirty="0">
                <a:latin typeface="Arial" panose="020B0604020202020204" pitchFamily="34" charset="0"/>
              </a:rPr>
              <a:t>6 </a:t>
            </a:r>
            <a:r>
              <a:rPr lang="en-US" altLang="en-US" b="1" dirty="0">
                <a:latin typeface="Arial" panose="020B0604020202020204" pitchFamily="34" charset="0"/>
              </a:rPr>
              <a:t>out of </a:t>
            </a:r>
            <a:r>
              <a:rPr lang="tr-TR" altLang="en-US" b="1" dirty="0">
                <a:latin typeface="Arial" panose="020B0604020202020204" pitchFamily="34" charset="0"/>
              </a:rPr>
              <a:t>6</a:t>
            </a:r>
            <a:r>
              <a:rPr lang="en-US" altLang="en-US" b="1" dirty="0">
                <a:latin typeface="Arial" panose="020B0604020202020204" pitchFamily="34" charset="0"/>
              </a:rPr>
              <a:t> tests passed (</a:t>
            </a:r>
            <a:r>
              <a:rPr lang="tr-TR" altLang="en-US" b="1" dirty="0">
                <a:latin typeface="Arial" panose="020B0604020202020204" pitchFamily="34" charset="0"/>
              </a:rPr>
              <a:t>10</a:t>
            </a:r>
            <a:r>
              <a:rPr lang="en-US" altLang="en-US" b="1" dirty="0">
                <a:latin typeface="Arial" panose="020B0604020202020204" pitchFamily="34" charset="0"/>
              </a:rPr>
              <a:t>0 % success rate)</a:t>
            </a:r>
            <a:endParaRPr lang="tr-TR" altLang="en-US" b="1" dirty="0">
              <a:latin typeface="Arial" panose="020B0604020202020204" pitchFamily="34" charset="0"/>
            </a:endParaRPr>
          </a:p>
          <a:p>
            <a:r>
              <a:rPr lang="en-US" altLang="en-US" b="1" dirty="0">
                <a:latin typeface="Arial" panose="020B0604020202020204" pitchFamily="34" charset="0"/>
              </a:rPr>
              <a:t> tested with </a:t>
            </a:r>
            <a:r>
              <a:rPr lang="en-US" altLang="en-US" b="1" dirty="0" err="1">
                <a:latin typeface="Arial" panose="020B0604020202020204" pitchFamily="34" charset="0"/>
              </a:rPr>
              <a:t>DiscUdemyTestBot</a:t>
            </a:r>
            <a:r>
              <a:rPr lang="en-US" altLang="en-US" b="1" dirty="0">
                <a:latin typeface="Arial" panose="020B0604020202020204" pitchFamily="34" charset="0"/>
              </a:rPr>
              <a:t>.</a:t>
            </a:r>
          </a:p>
          <a:p>
            <a:endParaRPr lang="tr-T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484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 descr="metin, logo, grafik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B1528BCA-64EA-FF3C-2E45-884C9E16B80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tretch>
            <a:fillRect/>
          </a:stretch>
        </p:blipFill>
        <p:spPr>
          <a:xfrm>
            <a:off x="11258693" y="146657"/>
            <a:ext cx="697955" cy="932910"/>
          </a:xfrm>
          <a:prstGeom prst="rect">
            <a:avLst/>
          </a:prstGeom>
        </p:spPr>
      </p:pic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id="{A1229D53-1734-9AAE-DD7A-5936DC726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131494"/>
              </p:ext>
            </p:extLst>
          </p:nvPr>
        </p:nvGraphicFramePr>
        <p:xfrm>
          <a:off x="1076159" y="1493593"/>
          <a:ext cx="10182534" cy="49249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0479">
                  <a:extLst>
                    <a:ext uri="{9D8B030D-6E8A-4147-A177-3AD203B41FA5}">
                      <a16:colId xmlns:a16="http://schemas.microsoft.com/office/drawing/2014/main" val="3676895123"/>
                    </a:ext>
                  </a:extLst>
                </a:gridCol>
                <a:gridCol w="1965263">
                  <a:extLst>
                    <a:ext uri="{9D8B030D-6E8A-4147-A177-3AD203B41FA5}">
                      <a16:colId xmlns:a16="http://schemas.microsoft.com/office/drawing/2014/main" val="3570447768"/>
                    </a:ext>
                  </a:extLst>
                </a:gridCol>
                <a:gridCol w="712597">
                  <a:extLst>
                    <a:ext uri="{9D8B030D-6E8A-4147-A177-3AD203B41FA5}">
                      <a16:colId xmlns:a16="http://schemas.microsoft.com/office/drawing/2014/main" val="3521717100"/>
                    </a:ext>
                  </a:extLst>
                </a:gridCol>
                <a:gridCol w="936287">
                  <a:extLst>
                    <a:ext uri="{9D8B030D-6E8A-4147-A177-3AD203B41FA5}">
                      <a16:colId xmlns:a16="http://schemas.microsoft.com/office/drawing/2014/main" val="788053475"/>
                    </a:ext>
                  </a:extLst>
                </a:gridCol>
                <a:gridCol w="1041741">
                  <a:extLst>
                    <a:ext uri="{9D8B030D-6E8A-4147-A177-3AD203B41FA5}">
                      <a16:colId xmlns:a16="http://schemas.microsoft.com/office/drawing/2014/main" val="734824509"/>
                    </a:ext>
                  </a:extLst>
                </a:gridCol>
                <a:gridCol w="1119608">
                  <a:extLst>
                    <a:ext uri="{9D8B030D-6E8A-4147-A177-3AD203B41FA5}">
                      <a16:colId xmlns:a16="http://schemas.microsoft.com/office/drawing/2014/main" val="1692471951"/>
                    </a:ext>
                  </a:extLst>
                </a:gridCol>
                <a:gridCol w="375887">
                  <a:extLst>
                    <a:ext uri="{9D8B030D-6E8A-4147-A177-3AD203B41FA5}">
                      <a16:colId xmlns:a16="http://schemas.microsoft.com/office/drawing/2014/main" val="335169961"/>
                    </a:ext>
                  </a:extLst>
                </a:gridCol>
                <a:gridCol w="584773">
                  <a:extLst>
                    <a:ext uri="{9D8B030D-6E8A-4147-A177-3AD203B41FA5}">
                      <a16:colId xmlns:a16="http://schemas.microsoft.com/office/drawing/2014/main" val="322648227"/>
                    </a:ext>
                  </a:extLst>
                </a:gridCol>
                <a:gridCol w="519263">
                  <a:extLst>
                    <a:ext uri="{9D8B030D-6E8A-4147-A177-3AD203B41FA5}">
                      <a16:colId xmlns:a16="http://schemas.microsoft.com/office/drawing/2014/main" val="1540122728"/>
                    </a:ext>
                  </a:extLst>
                </a:gridCol>
                <a:gridCol w="2706636">
                  <a:extLst>
                    <a:ext uri="{9D8B030D-6E8A-4147-A177-3AD203B41FA5}">
                      <a16:colId xmlns:a16="http://schemas.microsoft.com/office/drawing/2014/main" val="2811072737"/>
                    </a:ext>
                  </a:extLst>
                </a:gridCol>
              </a:tblGrid>
              <a:tr h="10133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#</a:t>
                      </a:r>
                      <a:endParaRPr lang="tr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Scenario</a:t>
                      </a:r>
                      <a:endParaRPr lang="tr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User Logged In</a:t>
                      </a:r>
                      <a:endParaRPr lang="tr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Navigate to “My Learning”</a:t>
                      </a:r>
                      <a:endParaRPr lang="tr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Select a course which has been started</a:t>
                      </a:r>
                      <a:endParaRPr lang="tr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Submit review</a:t>
                      </a:r>
                      <a:endParaRPr lang="tr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Rate</a:t>
                      </a:r>
                      <a:endParaRPr lang="tr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System</a:t>
                      </a:r>
                      <a:endParaRPr lang="tr-TR" sz="1200" kern="100" dirty="0">
                        <a:effectLst/>
                      </a:endParaRPr>
                    </a:p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Display the review.</a:t>
                      </a:r>
                      <a:endParaRPr lang="tr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Edit review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Expected output</a:t>
                      </a:r>
                      <a:endParaRPr lang="tr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extLst>
                  <a:ext uri="{0D108BD9-81ED-4DB2-BD59-A6C34878D82A}">
                    <a16:rowId xmlns:a16="http://schemas.microsoft.com/office/drawing/2014/main" val="1527483976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N1-user submit a review.</a:t>
                      </a:r>
                      <a:endParaRPr lang="tr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Yes</a:t>
                      </a:r>
                      <a:endParaRPr lang="tr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“python”</a:t>
                      </a:r>
                      <a:endParaRPr lang="tr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>
                          <a:effectLst/>
                        </a:rPr>
                        <a:t>“</a:t>
                      </a:r>
                      <a:r>
                        <a:rPr lang="en-US" sz="12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Very understandable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en-US" sz="1200" kern="100" dirty="0">
                          <a:effectLst/>
                        </a:rPr>
                        <a:t>”</a:t>
                      </a:r>
                      <a:endParaRPr lang="tr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tr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No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System displays a confirmation message.</a:t>
                      </a:r>
                      <a:endParaRPr lang="tr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extLst>
                  <a:ext uri="{0D108BD9-81ED-4DB2-BD59-A6C34878D82A}">
                    <a16:rowId xmlns:a16="http://schemas.microsoft.com/office/drawing/2014/main" val="2623618333"/>
                  </a:ext>
                </a:extLst>
              </a:tr>
              <a:tr h="36085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A1- User gives only star rating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Yes</a:t>
                      </a:r>
                      <a:endParaRPr lang="tr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“python”</a:t>
                      </a:r>
                      <a:endParaRPr lang="tr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“”</a:t>
                      </a:r>
                      <a:endParaRPr lang="tr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tr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No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System displays a confirmation message.</a:t>
                      </a:r>
                      <a:endParaRPr lang="tr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extLst>
                  <a:ext uri="{0D108BD9-81ED-4DB2-BD59-A6C34878D82A}">
                    <a16:rowId xmlns:a16="http://schemas.microsoft.com/office/drawing/2014/main" val="777505664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A2- User changes rating and rewrites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“python”</a:t>
                      </a:r>
                      <a:endParaRPr lang="tr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>
                          <a:effectLst/>
                        </a:rPr>
                        <a:t>“</a:t>
                      </a: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sz="12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elped my learning!</a:t>
                      </a:r>
                      <a:r>
                        <a:rPr lang="en-US" sz="1200" kern="100" dirty="0">
                          <a:effectLst/>
                        </a:rPr>
                        <a:t>”</a:t>
                      </a:r>
                      <a:endParaRPr lang="tr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tr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Yes</a:t>
                      </a:r>
                      <a:endParaRPr lang="tr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System changes the review.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extLst>
                  <a:ext uri="{0D108BD9-81ED-4DB2-BD59-A6C34878D82A}">
                    <a16:rowId xmlns:a16="http://schemas.microsoft.com/office/drawing/2014/main" val="2682519500"/>
                  </a:ext>
                </a:extLst>
              </a:tr>
              <a:tr h="70199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E1-User tries to submit a review without choosing a star rating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“python”</a:t>
                      </a:r>
                      <a:endParaRPr lang="tr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>
                          <a:effectLst/>
                        </a:rPr>
                        <a:t>“</a:t>
                      </a: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2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ery understandable </a:t>
                      </a:r>
                      <a:r>
                        <a:rPr lang="en-US" sz="1200" kern="100" dirty="0">
                          <a:effectLst/>
                        </a:rPr>
                        <a:t>”</a:t>
                      </a:r>
                      <a:endParaRPr lang="tr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No</a:t>
                      </a:r>
                      <a:endParaRPr lang="tr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No</a:t>
                      </a:r>
                      <a:endParaRPr lang="tr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No</a:t>
                      </a:r>
                      <a:endParaRPr lang="tr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System sends an error message.</a:t>
                      </a:r>
                      <a:endParaRPr lang="tr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extLst>
                  <a:ext uri="{0D108BD9-81ED-4DB2-BD59-A6C34878D82A}">
                    <a16:rowId xmlns:a16="http://schemas.microsoft.com/office/drawing/2014/main" val="2864009467"/>
                  </a:ext>
                </a:extLst>
              </a:tr>
              <a:tr h="104313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E2-User attempts to submit a second review</a:t>
                      </a:r>
                      <a:endParaRPr lang="tr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“python”</a:t>
                      </a:r>
                      <a:endParaRPr lang="tr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kern="100" dirty="0">
                          <a:effectLst/>
                        </a:rPr>
                        <a:t>“</a:t>
                      </a: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lang="en-US" sz="12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ery good lesson</a:t>
                      </a:r>
                      <a:r>
                        <a:rPr lang="tr-TR" sz="1200" dirty="0">
                          <a:effectLst/>
                        </a:rPr>
                        <a:t> </a:t>
                      </a:r>
                      <a:r>
                        <a:rPr lang="en-US" sz="1200" kern="100" dirty="0">
                          <a:effectLst/>
                        </a:rPr>
                        <a:t>”</a:t>
                      </a:r>
                      <a:endParaRPr lang="tr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 dirty="0">
                          <a:effectLst/>
                          <a:latin typeface="Aptos" panose="020B0004020202020204" pitchFamily="34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tr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Yes</a:t>
                      </a:r>
                      <a:endParaRPr lang="tr-TR" sz="12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No</a:t>
                      </a:r>
                      <a:endParaRPr lang="tr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The system blocks duplicate reviews and guides the user to edit their existing feedback instead.</a:t>
                      </a:r>
                      <a:endParaRPr lang="tr-TR" sz="12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6068" marR="26068" marT="0" marB="0" anchor="ctr"/>
                </a:tc>
                <a:extLst>
                  <a:ext uri="{0D108BD9-81ED-4DB2-BD59-A6C34878D82A}">
                    <a16:rowId xmlns:a16="http://schemas.microsoft.com/office/drawing/2014/main" val="4068196171"/>
                  </a:ext>
                </a:extLst>
              </a:tr>
            </a:tbl>
          </a:graphicData>
        </a:graphic>
      </p:graphicFrame>
      <p:sp>
        <p:nvSpPr>
          <p:cNvPr id="17" name="Metin kutusu 16">
            <a:extLst>
              <a:ext uri="{FF2B5EF4-FFF2-40B4-BE49-F238E27FC236}">
                <a16:creationId xmlns:a16="http://schemas.microsoft.com/office/drawing/2014/main" id="{13F90928-5FF1-14B7-B17E-0D76BBE4C493}"/>
              </a:ext>
            </a:extLst>
          </p:cNvPr>
          <p:cNvSpPr txBox="1"/>
          <p:nvPr/>
        </p:nvSpPr>
        <p:spPr>
          <a:xfrm>
            <a:off x="696013" y="-44144"/>
            <a:ext cx="8946178" cy="147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tr-TR" sz="4000" b="1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Use</a:t>
            </a:r>
            <a:r>
              <a:rPr lang="tr-TR" sz="4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Case </a:t>
            </a:r>
            <a:r>
              <a:rPr lang="tr-TR" sz="4000" b="1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Testing</a:t>
            </a:r>
            <a:r>
              <a:rPr lang="tr-TR" sz="4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: </a:t>
            </a:r>
            <a:r>
              <a:rPr lang="en-US" sz="4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Submit a Course Rating and Review</a:t>
            </a:r>
            <a:r>
              <a:rPr lang="tr-TR" sz="4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9" name="Metin kutusu 18">
            <a:extLst>
              <a:ext uri="{FF2B5EF4-FFF2-40B4-BE49-F238E27FC236}">
                <a16:creationId xmlns:a16="http://schemas.microsoft.com/office/drawing/2014/main" id="{AF8414CD-2333-BA0C-D1A6-65269909F3CF}"/>
              </a:ext>
            </a:extLst>
          </p:cNvPr>
          <p:cNvSpPr txBox="1"/>
          <p:nvPr/>
        </p:nvSpPr>
        <p:spPr>
          <a:xfrm>
            <a:off x="0" y="0"/>
            <a:ext cx="33534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200" b="1" dirty="0">
                <a:latin typeface="Aptos" panose="020B0004020202020204" pitchFamily="34" charset="0"/>
              </a:rPr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E5F525-2AD9-D658-B587-FF0ABD8BCFF6}"/>
              </a:ext>
            </a:extLst>
          </p:cNvPr>
          <p:cNvSpPr txBox="1"/>
          <p:nvPr/>
        </p:nvSpPr>
        <p:spPr>
          <a:xfrm>
            <a:off x="1076158" y="6364567"/>
            <a:ext cx="8856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b="1" dirty="0">
                <a:latin typeface="Aptos" panose="020B0004020202020204" pitchFamily="34" charset="0"/>
              </a:rPr>
              <a:t>5</a:t>
            </a:r>
            <a:r>
              <a:rPr lang="en-GB" b="1" dirty="0">
                <a:latin typeface="Aptos" panose="020B0004020202020204" pitchFamily="34" charset="0"/>
              </a:rPr>
              <a:t> out of </a:t>
            </a:r>
            <a:r>
              <a:rPr lang="tr-TR" b="1" dirty="0">
                <a:latin typeface="Aptos" panose="020B0004020202020204" pitchFamily="34" charset="0"/>
              </a:rPr>
              <a:t>5</a:t>
            </a:r>
            <a:r>
              <a:rPr lang="en-GB" b="1" dirty="0">
                <a:latin typeface="Aptos" panose="020B0004020202020204" pitchFamily="34" charset="0"/>
              </a:rPr>
              <a:t> tests passed (</a:t>
            </a:r>
            <a:r>
              <a:rPr lang="tr-TR" b="1" dirty="0">
                <a:latin typeface="Aptos" panose="020B0004020202020204" pitchFamily="34" charset="0"/>
              </a:rPr>
              <a:t>100</a:t>
            </a:r>
            <a:r>
              <a:rPr lang="en-GB" b="1" dirty="0">
                <a:latin typeface="Aptos" panose="020B0004020202020204" pitchFamily="34" charset="0"/>
              </a:rPr>
              <a:t> % success rate) </a:t>
            </a:r>
            <a:endParaRPr lang="tr-TR" b="1" dirty="0"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848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0F1A2-FB7E-D7C9-1906-05C00CCF0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203" y="146657"/>
            <a:ext cx="3851516" cy="650323"/>
          </a:xfrm>
        </p:spPr>
        <p:txBody>
          <a:bodyPr>
            <a:normAutofit/>
          </a:bodyPr>
          <a:lstStyle/>
          <a:p>
            <a:pPr fontAlgn="base"/>
            <a:r>
              <a:rPr lang="en-US" sz="4000" b="1" kern="100" dirty="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Decision Table</a:t>
            </a:r>
            <a:endParaRPr lang="en-GB" sz="4000" b="1" kern="100" dirty="0">
              <a:solidFill>
                <a:schemeClr val="tx1"/>
              </a:solidFill>
              <a:latin typeface="Aptos" panose="020B00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3595C3-C797-13E5-CCBE-A62FD9418CC4}"/>
              </a:ext>
            </a:extLst>
          </p:cNvPr>
          <p:cNvSpPr txBox="1"/>
          <p:nvPr/>
        </p:nvSpPr>
        <p:spPr>
          <a:xfrm>
            <a:off x="0" y="0"/>
            <a:ext cx="372066" cy="4624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tr-TR" sz="2200" b="1" kern="1200" dirty="0">
                <a:solidFill>
                  <a:srgbClr val="00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7</a:t>
            </a:r>
            <a:endParaRPr lang="en-GB" sz="2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table">
            <a:extLst>
              <a:ext uri="{FF2B5EF4-FFF2-40B4-BE49-F238E27FC236}">
                <a16:creationId xmlns:a16="http://schemas.microsoft.com/office/drawing/2014/main" id="{003D2221-5E0F-4C8C-A521-33FCBC957A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7245" y="1545021"/>
            <a:ext cx="9117510" cy="47105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FC9549E-AC73-0504-1ACE-2061E53B5AFC}"/>
              </a:ext>
            </a:extLst>
          </p:cNvPr>
          <p:cNvSpPr txBox="1"/>
          <p:nvPr/>
        </p:nvSpPr>
        <p:spPr>
          <a:xfrm>
            <a:off x="1537245" y="1079567"/>
            <a:ext cx="609494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3000" b="1" dirty="0"/>
              <a:t>Course </a:t>
            </a:r>
            <a:r>
              <a:rPr lang="tr-TR" sz="3000" b="1" dirty="0" err="1"/>
              <a:t>Duration</a:t>
            </a:r>
            <a:r>
              <a:rPr lang="tr-TR" sz="3000" b="1" dirty="0"/>
              <a:t>+ </a:t>
            </a:r>
            <a:r>
              <a:rPr lang="tr-TR" sz="3000" b="1" dirty="0" err="1"/>
              <a:t>Practice</a:t>
            </a:r>
            <a:r>
              <a:rPr lang="tr-TR" sz="3000" b="1" dirty="0"/>
              <a:t> Test  </a:t>
            </a:r>
            <a:endParaRPr lang="en-GB" sz="3000" dirty="0"/>
          </a:p>
        </p:txBody>
      </p:sp>
      <p:pic>
        <p:nvPicPr>
          <p:cNvPr id="4" name="Resim 3" descr="metin, logo, grafik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E2D4E3C6-961C-2CC3-1532-8D4F5A08A86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11258693" y="146657"/>
            <a:ext cx="697955" cy="9329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F1225D-C35F-E6CC-43EB-3D0A498B0DEE}"/>
              </a:ext>
            </a:extLst>
          </p:cNvPr>
          <p:cNvSpPr txBox="1"/>
          <p:nvPr/>
        </p:nvSpPr>
        <p:spPr>
          <a:xfrm>
            <a:off x="1537244" y="6200368"/>
            <a:ext cx="75310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latin typeface="Aptos" panose="020B0004020202020204" pitchFamily="34" charset="0"/>
              </a:rPr>
              <a:t>3 out of 4 tests passed (75 % success rate) </a:t>
            </a:r>
            <a:r>
              <a:rPr lang="tr-TR" b="1" dirty="0">
                <a:latin typeface="Aptos" panose="020B0004020202020204" pitchFamily="34" charset="0"/>
              </a:rPr>
              <a:t>-</a:t>
            </a:r>
            <a:r>
              <a:rPr lang="en-GB" b="1" dirty="0">
                <a:latin typeface="Aptos" panose="020B0004020202020204" pitchFamily="34" charset="0"/>
              </a:rPr>
              <a:t> an error was found.</a:t>
            </a:r>
            <a:endParaRPr lang="tr-TR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8D47BE1-03F6-A0AB-A2C6-034746BD01B5}"/>
              </a:ext>
            </a:extLst>
          </p:cNvPr>
          <p:cNvSpPr txBox="1"/>
          <p:nvPr/>
        </p:nvSpPr>
        <p:spPr>
          <a:xfrm>
            <a:off x="5902610" y="5271989"/>
            <a:ext cx="611702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tr-TR" dirty="0"/>
              <a:t>X</a:t>
            </a:r>
            <a:endParaRPr lang="en-GB" dirty="0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04524965-611F-D3E8-8D69-9E0068DB6294}"/>
              </a:ext>
            </a:extLst>
          </p:cNvPr>
          <p:cNvSpPr/>
          <p:nvPr/>
        </p:nvSpPr>
        <p:spPr>
          <a:xfrm>
            <a:off x="6056061" y="4845898"/>
            <a:ext cx="264861" cy="369333"/>
          </a:xfrm>
          <a:prstGeom prst="down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8884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266779-2476-DCB4-743E-2BD6B7100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896" y="285157"/>
            <a:ext cx="6715125" cy="932910"/>
          </a:xfrm>
        </p:spPr>
        <p:txBody>
          <a:bodyPr/>
          <a:lstStyle/>
          <a:p>
            <a:r>
              <a:rPr lang="tr-TR" sz="4000" b="1" kern="100" dirty="0" err="1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Filtering</a:t>
            </a:r>
            <a:r>
              <a:rPr lang="tr-TR" sz="4000" b="1" kern="100" dirty="0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 </a:t>
            </a:r>
            <a:r>
              <a:rPr lang="tr-TR" sz="4000" b="1" kern="100" dirty="0" err="1">
                <a:solidFill>
                  <a:schemeClr val="tx1"/>
                </a:solidFill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Error</a:t>
            </a:r>
            <a:endParaRPr lang="en-GB" sz="4000" b="1" kern="100" dirty="0">
              <a:solidFill>
                <a:schemeClr val="tx1"/>
              </a:solidFill>
              <a:latin typeface="Aptos" panose="020B0004020202020204" pitchFamily="34" charset="0"/>
              <a:ea typeface="+mn-ea"/>
              <a:cs typeface="Times New Roman" panose="02020603050405020304" pitchFamily="18" charset="0"/>
            </a:endParaRPr>
          </a:p>
        </p:txBody>
      </p:sp>
      <p:pic>
        <p:nvPicPr>
          <p:cNvPr id="6" name="İçerik Yer Tutucusu 5" descr="metin, web sitesi, web sayfası, çevrimiçi reklamcılık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380E5962-195F-2E8D-4CB5-22A49682C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4242"/>
          <a:stretch>
            <a:fillRect/>
          </a:stretch>
        </p:blipFill>
        <p:spPr>
          <a:xfrm>
            <a:off x="1089921" y="1387662"/>
            <a:ext cx="10517749" cy="46978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Resim 3" descr="metin, logo, grafik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0B82A2D7-C30D-766D-2AF9-9EFCF03899A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11258693" y="146657"/>
            <a:ext cx="697955" cy="9329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F4188-A371-D20A-8FCA-E489C30D39DE}"/>
              </a:ext>
            </a:extLst>
          </p:cNvPr>
          <p:cNvSpPr txBox="1"/>
          <p:nvPr/>
        </p:nvSpPr>
        <p:spPr>
          <a:xfrm>
            <a:off x="0" y="0"/>
            <a:ext cx="35314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200" b="1" dirty="0">
                <a:solidFill>
                  <a:srgbClr val="00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C4AD06-B73F-1288-B3AD-E5C7F56F5501}"/>
              </a:ext>
            </a:extLst>
          </p:cNvPr>
          <p:cNvSpPr txBox="1"/>
          <p:nvPr/>
        </p:nvSpPr>
        <p:spPr>
          <a:xfrm>
            <a:off x="1950961" y="6393585"/>
            <a:ext cx="930773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/>
              <a:t>https://www.udemy.com/courses/search/?src=ukw&amp;q=python+programming+for+beginners&amp;features=has_practice_test&amp;duration=medium </a:t>
            </a:r>
          </a:p>
        </p:txBody>
      </p:sp>
    </p:spTree>
    <p:extLst>
      <p:ext uri="{BB962C8B-B14F-4D97-AF65-F5344CB8AC3E}">
        <p14:creationId xmlns:p14="http://schemas.microsoft.com/office/powerpoint/2010/main" val="1276381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Resim 11" descr="metin, ekran görüntüsü, web sitesi, web sayfası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AC713844-8F8D-8501-A4AC-B721F2675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751" y="1244196"/>
            <a:ext cx="4907363" cy="4922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Resim 3" descr="metin, logo, grafik, yazı tipi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EFEB6A6F-9D09-D3D1-6F0D-23AA885022F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tretch>
            <a:fillRect/>
          </a:stretch>
        </p:blipFill>
        <p:spPr>
          <a:xfrm>
            <a:off x="11258693" y="146657"/>
            <a:ext cx="697955" cy="932910"/>
          </a:xfrm>
          <a:prstGeom prst="rect">
            <a:avLst/>
          </a:prstGeom>
        </p:spPr>
      </p:pic>
      <p:pic>
        <p:nvPicPr>
          <p:cNvPr id="16" name="Resim 15" descr="metin, ekran görüntüsü, web sitesi, çevrimiçi reklamcılık içeren bir resim&#10;&#10;Yapay zeka tarafından oluşturulmuş içerik yanlış olabilir.">
            <a:extLst>
              <a:ext uri="{FF2B5EF4-FFF2-40B4-BE49-F238E27FC236}">
                <a16:creationId xmlns:a16="http://schemas.microsoft.com/office/drawing/2014/main" id="{FD64E71D-ABB5-906A-E749-1C395A661E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9400" y="1203646"/>
            <a:ext cx="5158449" cy="4962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3" name="Dikdörtgen 32">
            <a:extLst>
              <a:ext uri="{FF2B5EF4-FFF2-40B4-BE49-F238E27FC236}">
                <a16:creationId xmlns:a16="http://schemas.microsoft.com/office/drawing/2014/main" id="{C2B7649D-C159-7CC4-0D7B-EA6AC2F1E3AA}"/>
              </a:ext>
            </a:extLst>
          </p:cNvPr>
          <p:cNvSpPr/>
          <p:nvPr/>
        </p:nvSpPr>
        <p:spPr>
          <a:xfrm>
            <a:off x="5826935" y="0"/>
            <a:ext cx="225667" cy="6858000"/>
          </a:xfrm>
          <a:prstGeom prst="rect">
            <a:avLst/>
          </a:prstGeom>
          <a:solidFill>
            <a:srgbClr val="F0ED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057AAF-E702-4C43-2D5E-933C2C39D322}"/>
              </a:ext>
            </a:extLst>
          </p:cNvPr>
          <p:cNvSpPr txBox="1"/>
          <p:nvPr/>
        </p:nvSpPr>
        <p:spPr>
          <a:xfrm>
            <a:off x="731790" y="141965"/>
            <a:ext cx="60949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4000" b="1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Filtering</a:t>
            </a:r>
            <a:r>
              <a:rPr lang="tr-TR" sz="4000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tr-TR" sz="4000" b="1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Error</a:t>
            </a:r>
            <a:endParaRPr lang="en-GB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E3197F-3D61-432E-572C-E8E1B3A80BEF}"/>
              </a:ext>
            </a:extLst>
          </p:cNvPr>
          <p:cNvSpPr txBox="1"/>
          <p:nvPr/>
        </p:nvSpPr>
        <p:spPr>
          <a:xfrm>
            <a:off x="0" y="-60606"/>
            <a:ext cx="42601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2200" b="1" dirty="0">
                <a:solidFill>
                  <a:srgbClr val="000000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9</a:t>
            </a:r>
            <a:endParaRPr lang="en-GB" sz="2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F2DE7B-AE43-CBCD-A6DA-14BA93B89C6E}"/>
              </a:ext>
            </a:extLst>
          </p:cNvPr>
          <p:cNvSpPr txBox="1"/>
          <p:nvPr/>
        </p:nvSpPr>
        <p:spPr>
          <a:xfrm>
            <a:off x="6626496" y="6253689"/>
            <a:ext cx="533015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https://www.udemy.com/course/mastering-python-basics-a-beginners-guide/?couponCode=LOCLZDOFFPTRCTRL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5E112F-1D7A-684A-85A3-486092979A44}"/>
              </a:ext>
            </a:extLst>
          </p:cNvPr>
          <p:cNvSpPr txBox="1"/>
          <p:nvPr/>
        </p:nvSpPr>
        <p:spPr>
          <a:xfrm>
            <a:off x="1120322" y="6286785"/>
            <a:ext cx="461981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https://www.udemy.com/course/python-programming-for-beginners-learn-to-code-with-python/?couponCode=LOCLZDOFFPTRCTRL </a:t>
            </a:r>
          </a:p>
        </p:txBody>
      </p:sp>
    </p:spTree>
    <p:extLst>
      <p:ext uri="{BB962C8B-B14F-4D97-AF65-F5344CB8AC3E}">
        <p14:creationId xmlns:p14="http://schemas.microsoft.com/office/powerpoint/2010/main" val="3005079495"/>
      </p:ext>
    </p:extLst>
  </p:cSld>
  <p:clrMapOvr>
    <a:masterClrMapping/>
  </p:clrMapOvr>
</p:sld>
</file>

<file path=ppt/theme/theme1.xml><?xml version="1.0" encoding="utf-8"?>
<a:theme xmlns:a="http://schemas.openxmlformats.org/drawingml/2006/main" name="Kırpma">
  <a:themeElements>
    <a:clrScheme name="Kırpma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Kırpma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ırpma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</TotalTime>
  <Words>1144</Words>
  <Application>Microsoft Office PowerPoint</Application>
  <PresentationFormat>Widescreen</PresentationFormat>
  <Paragraphs>288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Aptos</vt:lpstr>
      <vt:lpstr>Arial</vt:lpstr>
      <vt:lpstr>Franklin Gothic Book</vt:lpstr>
      <vt:lpstr>Open Sans Extra Bold</vt:lpstr>
      <vt:lpstr>Poppins</vt:lpstr>
      <vt:lpstr>Poppins Bold</vt:lpstr>
      <vt:lpstr>Kırpma</vt:lpstr>
      <vt:lpstr>Udemy Testing Project</vt:lpstr>
      <vt:lpstr>PowerPoint Presentation</vt:lpstr>
      <vt:lpstr>PowerPoint Presentation</vt:lpstr>
      <vt:lpstr>PowerPoint Presentation</vt:lpstr>
      <vt:lpstr>Equivalence Partitioning </vt:lpstr>
      <vt:lpstr>PowerPoint Presentation</vt:lpstr>
      <vt:lpstr>Decision Table</vt:lpstr>
      <vt:lpstr>Filtering Error</vt:lpstr>
      <vt:lpstr>PowerPoint Presentation</vt:lpstr>
      <vt:lpstr>Overall Automated Test Results</vt:lpstr>
      <vt:lpstr>PowerPoint Presentation</vt:lpstr>
      <vt:lpstr>Additional Information</vt:lpstr>
      <vt:lpstr>Lighthouse Timespan Performance Test</vt:lpstr>
      <vt:lpstr>Network Load Time Analysis</vt:lpstr>
      <vt:lpstr>Our Test Bots</vt:lpstr>
      <vt:lpstr>Automated JUnit Bot Test Classes</vt:lpstr>
      <vt:lpstr>End Of  Additional Information  Section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YAĞMUR PAZI</dc:creator>
  <cp:lastModifiedBy>Demir D.</cp:lastModifiedBy>
  <cp:revision>15</cp:revision>
  <dcterms:created xsi:type="dcterms:W3CDTF">2025-06-17T12:01:52Z</dcterms:created>
  <dcterms:modified xsi:type="dcterms:W3CDTF">2025-06-20T09:16:02Z</dcterms:modified>
</cp:coreProperties>
</file>