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9"/>
    <p:restoredTop sz="94624"/>
  </p:normalViewPr>
  <p:slideViewPr>
    <p:cSldViewPr snapToGrid="0" snapToObjects="1" showGuides="1">
      <p:cViewPr varScale="1">
        <p:scale>
          <a:sx n="144" d="100"/>
          <a:sy n="144" d="100"/>
        </p:scale>
        <p:origin x="21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1541-5731-B240-B87C-74CF2EEC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EB523-BE77-EF44-A4E7-1674BD0D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414F-5D90-CB49-947F-9E0C2C20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C3B7B-00BC-504E-A1F7-74E20704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05A3-501A-B446-B965-FB9BA3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5AA7-9B0C-F541-AC13-9B0C5C8E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B14CF-7086-6049-A1D3-5F4B3B107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EBAC-E662-0348-99C0-2FF6B98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E784-4BD5-954D-91D7-91B70120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4336-3BA2-DF49-BD3C-3FA30CE8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CDB01-D65E-C04A-9544-8A4B0C4FC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EC3F8-1547-3645-AFEB-38A911A0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D365-1C73-BD46-B082-D6DB5F41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6690-E377-E547-8A26-9E1BBC19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E63C-050A-C746-BB38-98856A4D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D797-720F-8A44-BB14-26CCF57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6B9D-A84C-274D-BDDE-C03B5AD4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7460-7D25-5A4A-901B-C935ADD1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BFA1-71D4-DC45-8A4B-F1ED4146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C762-D84F-E744-926B-89A1C008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3798-7384-8444-AE54-0F03CA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2BCC6-8CE7-8E40-822B-B7B65168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CE91-41E8-3E4F-8A2B-5D6FB5E8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6A9A-51A6-F34D-9889-0BC53228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5767-E533-9749-B406-962F0622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394-7876-E04F-B921-00F5C324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5B2FD-A225-F44C-9FCA-10D82B0AC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5392D-3026-7544-9F00-214E2BBE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11E4E-3214-D34F-9191-241EA161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F0A76-7A76-A84B-9711-64A8E2B9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4A5DA-522C-304A-86C6-72D73ED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9473-A4FA-9E4F-B7BC-636480D9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973B4-C0DC-334E-B14E-85E848227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06C5-9D6A-B04C-91F4-342AA6119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40F06-EFE7-D64E-8BA9-13BFD0BA8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12789-AA59-5244-9133-18B2FD6AC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3F6AD-9F23-2B49-94F6-F2108896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63E7C-950E-DF4D-B0A4-BD9301E8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71CC4-8252-7F4D-9243-B45542B2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7AF1-312D-504E-B6CA-C32BB6B5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0BBFC-3935-BE4C-962B-B63AD635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868E1-CFFD-BF4E-A9D5-071112DC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F926-541D-BB48-8F66-7B7D839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B215C-9A2E-8F4B-A957-24E3C22E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BD1EB-99CE-8F47-B3C7-58F13B81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D30E-F8F4-654A-BEF5-C9D713E0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7C5D-1C86-0C4D-AF64-48027308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3E99-FBD8-9D43-9DAA-71AB0193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12080-5B94-034D-9D09-E23D7F686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C8F9-94D7-3F4C-B47B-934F7779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19176-8D22-3744-A5FC-CC0DEAA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94136-7A51-6A42-B7B7-FAAFF7AD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D83E-09BA-5E4E-8B85-1F50D2DF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3A5CD-2B2D-924C-BAD5-2E4F3D2BD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48F9F-768D-ED46-83F6-0754F24D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5D884-565D-B546-831E-236CE614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66D73-93B1-1744-9F8E-DB904CC3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9BBFA-42D1-744D-95F0-9848E0B1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0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6E27E-3671-CE4D-A519-2E1CD957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5F1D-FEA8-6146-9EDF-22F57DD9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2A74-B313-1048-9420-20952672D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3642-A847-6A46-A82A-C968AB9FEB6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06EB-A803-234E-8AB9-60AEC53ED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C5CE7-6A21-474A-A284-F90A1168D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034C-9A49-B945-ACF1-EE089455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4455D66-02B8-5E4E-B0A9-0251E34D52AC}"/>
              </a:ext>
            </a:extLst>
          </p:cNvPr>
          <p:cNvSpPr txBox="1"/>
          <p:nvPr/>
        </p:nvSpPr>
        <p:spPr>
          <a:xfrm>
            <a:off x="8476752" y="6341251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Checking Account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9E506-D56C-444D-B675-B85C40BE9954}"/>
              </a:ext>
            </a:extLst>
          </p:cNvPr>
          <p:cNvSpPr txBox="1"/>
          <p:nvPr/>
        </p:nvSpPr>
        <p:spPr>
          <a:xfrm>
            <a:off x="10343946" y="6138020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Savings Accounts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5DCFA-BE4F-C844-8803-300235EF62E3}"/>
              </a:ext>
            </a:extLst>
          </p:cNvPr>
          <p:cNvSpPr txBox="1"/>
          <p:nvPr/>
        </p:nvSpPr>
        <p:spPr>
          <a:xfrm>
            <a:off x="8767861" y="6063520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Credit Accounts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42D32-9E13-654F-A01B-33B834E8E4F2}"/>
              </a:ext>
            </a:extLst>
          </p:cNvPr>
          <p:cNvSpPr/>
          <p:nvPr/>
        </p:nvSpPr>
        <p:spPr>
          <a:xfrm>
            <a:off x="0" y="5269042"/>
            <a:ext cx="12192000" cy="15889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44F83-36F5-CE40-B2E7-EDEA4F3F2166}"/>
              </a:ext>
            </a:extLst>
          </p:cNvPr>
          <p:cNvSpPr txBox="1"/>
          <p:nvPr/>
        </p:nvSpPr>
        <p:spPr>
          <a:xfrm>
            <a:off x="-5000" y="523531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595215-A904-3F46-8BF7-196FE625D583}"/>
              </a:ext>
            </a:extLst>
          </p:cNvPr>
          <p:cNvGrpSpPr/>
          <p:nvPr/>
        </p:nvGrpSpPr>
        <p:grpSpPr>
          <a:xfrm>
            <a:off x="32477" y="5576340"/>
            <a:ext cx="4029857" cy="1254178"/>
            <a:chOff x="32477" y="5576340"/>
            <a:chExt cx="4089817" cy="12541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6133E8-AFC9-7A40-8A60-329831CF8F73}"/>
                </a:ext>
              </a:extLst>
            </p:cNvPr>
            <p:cNvSpPr/>
            <p:nvPr/>
          </p:nvSpPr>
          <p:spPr>
            <a:xfrm>
              <a:off x="32477" y="5576341"/>
              <a:ext cx="4089817" cy="1254177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394EAE-D8D9-614B-BD95-D602ED3083EE}"/>
                </a:ext>
              </a:extLst>
            </p:cNvPr>
            <p:cNvSpPr txBox="1"/>
            <p:nvPr/>
          </p:nvSpPr>
          <p:spPr>
            <a:xfrm>
              <a:off x="32477" y="5576340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Budget State Navigation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18008-529D-E743-9BEA-31ADCE36B974}"/>
              </a:ext>
            </a:extLst>
          </p:cNvPr>
          <p:cNvGrpSpPr/>
          <p:nvPr/>
        </p:nvGrpSpPr>
        <p:grpSpPr>
          <a:xfrm>
            <a:off x="4099811" y="5576340"/>
            <a:ext cx="3967546" cy="1254178"/>
            <a:chOff x="32477" y="5576340"/>
            <a:chExt cx="4089817" cy="12541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85D38C-5C28-6842-A626-0025D9B85424}"/>
                </a:ext>
              </a:extLst>
            </p:cNvPr>
            <p:cNvSpPr/>
            <p:nvPr/>
          </p:nvSpPr>
          <p:spPr>
            <a:xfrm>
              <a:off x="32477" y="5576341"/>
              <a:ext cx="4089817" cy="1254177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A9D0DE-BA94-6346-84C6-FC389425DFC3}"/>
                </a:ext>
              </a:extLst>
            </p:cNvPr>
            <p:cNvSpPr txBox="1"/>
            <p:nvPr/>
          </p:nvSpPr>
          <p:spPr>
            <a:xfrm>
              <a:off x="32477" y="5576340"/>
              <a:ext cx="2648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Budget Item Management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CC8748-700B-0B46-8D2B-E089748888E9}"/>
              </a:ext>
            </a:extLst>
          </p:cNvPr>
          <p:cNvGrpSpPr/>
          <p:nvPr/>
        </p:nvGrpSpPr>
        <p:grpSpPr>
          <a:xfrm>
            <a:off x="8099833" y="5574668"/>
            <a:ext cx="4057340" cy="1254178"/>
            <a:chOff x="32477" y="5576340"/>
            <a:chExt cx="4089817" cy="12541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02F66C-BE0D-E649-BE05-41A0EB227AC5}"/>
                </a:ext>
              </a:extLst>
            </p:cNvPr>
            <p:cNvSpPr/>
            <p:nvPr/>
          </p:nvSpPr>
          <p:spPr>
            <a:xfrm>
              <a:off x="32477" y="5576341"/>
              <a:ext cx="4089817" cy="1254177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1A4249-FE0A-8441-96B7-D82E0DACE63C}"/>
                </a:ext>
              </a:extLst>
            </p:cNvPr>
            <p:cNvSpPr txBox="1"/>
            <p:nvPr/>
          </p:nvSpPr>
          <p:spPr>
            <a:xfrm>
              <a:off x="32477" y="5576340"/>
              <a:ext cx="2281817" cy="3693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Account Management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145A946-C4C9-E14C-BA3F-A61C0B2F5CB8}"/>
              </a:ext>
            </a:extLst>
          </p:cNvPr>
          <p:cNvSpPr txBox="1"/>
          <p:nvPr/>
        </p:nvSpPr>
        <p:spPr>
          <a:xfrm>
            <a:off x="4062334" y="5235314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 Section: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C75909-E403-6F4A-8E76-1F55010C3C4F}"/>
              </a:ext>
            </a:extLst>
          </p:cNvPr>
          <p:cNvSpPr txBox="1"/>
          <p:nvPr/>
        </p:nvSpPr>
        <p:spPr>
          <a:xfrm>
            <a:off x="-35273" y="-9901"/>
            <a:ext cx="88031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$$$$$$$$$$$$$$$$$$$$$$$$$$$$$$$$$$$$$$$$$$$$$$$$$$$$$$$$$$$$$$$$$$$$$$$$$$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Budget State                                                           			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                                                                    				  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                                                                    				  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                                                                    				  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                                                                    				  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                                                                    				  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                                                                    				  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                                                                    				  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                                                                    				  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                                                                    				  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									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$$$$$$$$$$$$$$$$$$$$$$$$$$$$$$$$$$$$$$$$$$$$$$$$$$$$$$$$$$$$$$$$$$$$$$$$$$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20661-36D1-E14B-B1FD-ACE19ED91789}"/>
              </a:ext>
            </a:extLst>
          </p:cNvPr>
          <p:cNvSpPr txBox="1"/>
          <p:nvPr/>
        </p:nvSpPr>
        <p:spPr>
          <a:xfrm>
            <a:off x="8593589" y="-9901"/>
            <a:ext cx="3731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$$$$$$$$$$$$$$$$$$$$$$$$$$$$$$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 Accounts                                        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$$$$$$$$$$$$$$$$$$$$$$$$$$$$$$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rgbClr val="0070C0"/>
                </a:solidFill>
                <a:latin typeface="STIXSizeFourSym-Regular" pitchFamily="2" charset="2"/>
              </a:rPr>
              <a:t>$$$$$$$$$$$$$$$$$$$$$$$$$$$$</a:t>
            </a:r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rgbClr val="0070C0"/>
                </a:solidFill>
                <a:latin typeface="STIXSizeFourSym-Regular" pitchFamily="2" charset="2"/>
              </a:rPr>
              <a:t>$ Checking Account                     $</a:t>
            </a:r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rgbClr val="0070C0"/>
                </a:solidFill>
                <a:latin typeface="STIXSizeFourSym-Regular" pitchFamily="2" charset="2"/>
              </a:rPr>
              <a:t>$$$$$$$$$$$$$$$$$$$$$$$$$$$$</a:t>
            </a:r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4"/>
                </a:solidFill>
                <a:latin typeface="STIXSizeFourSym-Regular" pitchFamily="2" charset="2"/>
              </a:rPr>
              <a:t>$$$$$$$$$$$$$$$$$$$$$$$$$$$$</a:t>
            </a:r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4"/>
                </a:solidFill>
                <a:latin typeface="STIXSizeFourSym-Regular" pitchFamily="2" charset="2"/>
              </a:rPr>
              <a:t>$ Savings Account                        $</a:t>
            </a:r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4"/>
                </a:solidFill>
                <a:latin typeface="STIXSizeFourSym-Regular" pitchFamily="2" charset="2"/>
              </a:rPr>
              <a:t>$$$$$$$$$$$$$$$$$$$$$$$$$$$$</a:t>
            </a:r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rgbClr val="C00000"/>
                </a:solidFill>
                <a:latin typeface="STIXSizeFourSym-Regular" pitchFamily="2" charset="2"/>
              </a:rPr>
              <a:t>$$$$$$$$$$$$$$$$$$$$$$$$$$$$</a:t>
            </a:r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rgbClr val="C00000"/>
                </a:solidFill>
                <a:latin typeface="STIXSizeFourSym-Regular" pitchFamily="2" charset="2"/>
              </a:rPr>
              <a:t>$ Checking Account                     $</a:t>
            </a:r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rgbClr val="C00000"/>
                </a:solidFill>
                <a:latin typeface="STIXSizeFourSym-Regular" pitchFamily="2" charset="2"/>
              </a:rPr>
              <a:t>$$$$$$$$$$$$$$$$$$$$$$$$$$$$</a:t>
            </a:r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dirty="0">
                <a:solidFill>
                  <a:srgbClr val="7030A0"/>
                </a:solidFill>
                <a:latin typeface="STIXSizeFourSym-Regular" pitchFamily="2" charset="2"/>
              </a:rPr>
              <a:t>$$$$$$$$$$$$$$$$$$$$$$$$$$$$$$</a:t>
            </a:r>
          </a:p>
          <a:p>
            <a:endParaRPr lang="en-US" dirty="0">
              <a:solidFill>
                <a:srgbClr val="7030A0"/>
              </a:solidFill>
              <a:latin typeface="STIXSizeFourSym-Regular" pitchFamily="2" charset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8F8FD-D436-A04A-88D7-F2B05375CEF8}"/>
              </a:ext>
            </a:extLst>
          </p:cNvPr>
          <p:cNvSpPr txBox="1"/>
          <p:nvPr/>
        </p:nvSpPr>
        <p:spPr>
          <a:xfrm>
            <a:off x="-35273" y="3523091"/>
            <a:ext cx="621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$$$$$$$$$$$$$$$$$$$$$$$$$$$$$$$$$$$$$$$$$$$$$$$$$$$$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Unreconciled Items:                                                         	       $ $$$$$$$$$$$$$$$$$$$$$$$$$$$$$$$$$$$$$$$$$$$$$$$$$$$$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9A4882-B602-A849-92C7-F477AA99A492}"/>
              </a:ext>
            </a:extLst>
          </p:cNvPr>
          <p:cNvSpPr txBox="1"/>
          <p:nvPr/>
        </p:nvSpPr>
        <p:spPr>
          <a:xfrm>
            <a:off x="6031016" y="3524666"/>
            <a:ext cx="6303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$$$$$$$$$$$$$$$$$$$$$$$$$$$$$$$$$$$$$$$$$$$$$$$$$$$$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$  Future Items:                                                         	        $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$$$$$$$$$$$$$$$$$$$$$$$$$$$$$$$$$$$$$$$$$$$$$$$$$$$$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BE0DD8-94CE-BD4D-8998-4B9A0110B0F7}"/>
              </a:ext>
            </a:extLst>
          </p:cNvPr>
          <p:cNvSpPr txBox="1"/>
          <p:nvPr/>
        </p:nvSpPr>
        <p:spPr>
          <a:xfrm>
            <a:off x="-35274" y="4318231"/>
            <a:ext cx="12280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TIXSizeFourSym-Regular" pitchFamily="2" charset="2"/>
              </a:rPr>
              <a:t>$$$$$$$$$$$$$$$$$$$$$$$$$$$$$$$$$$$$$$$$$$$$$$$$$$$$$$$$$$$$$$$$$$$$$$$$$$$$$$$$$$$$$$$$$$$$$$$$$$$$$$$$</a:t>
            </a:r>
          </a:p>
          <a:p>
            <a:r>
              <a:rPr lang="en-US" dirty="0">
                <a:solidFill>
                  <a:srgbClr val="FF0000"/>
                </a:solidFill>
                <a:latin typeface="STIXSizeFourSym-Regular" pitchFamily="2" charset="2"/>
              </a:rPr>
              <a:t>$ Current Item:                                                         	       						                 $ $$$$$$$$$$$$$$$$$$$$$$$$$$$$$$$$$$$$$$$$$$$$$$$$$$$$$$$$$$$$$$$$$$$$$$$$$$$$$$$$$$$$$$$$$$$$$$$$$$$$$$$$</a:t>
            </a:r>
          </a:p>
          <a:p>
            <a:endParaRPr lang="en-US" dirty="0">
              <a:solidFill>
                <a:srgbClr val="FF0000"/>
              </a:solidFill>
              <a:latin typeface="STIXSizeFourSym-Regular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598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4E881-8474-114F-9BFE-C3B5709B587C}"/>
              </a:ext>
            </a:extLst>
          </p:cNvPr>
          <p:cNvSpPr txBox="1"/>
          <p:nvPr/>
        </p:nvSpPr>
        <p:spPr>
          <a:xfrm>
            <a:off x="-62144" y="0"/>
            <a:ext cx="1225414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$$$$$$$$$$$$$$$$$$$$$$$$$$$$$$$$$$$$$$$$$$$$$$$$$$$$$$$$$$$$$$$$$$$$$$$$$$$$$$$$$$$$$$$$$$$$$$$$$$$$$$$$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Budget State		 	Start Date:			End Date:                                                           	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$$$$$$$$$$$$$$$$$$$$$$$$$$$$$$$$$$$$$$$$$$$$$$$$$$$$$$$$$$$$$$$$$$$$$$$$$$$$$$$$$$$$$$$$$$$$$$$$$$$$$$$$$   Friday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MM-DD-YYYY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                                                                     				  	    	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0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]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1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2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Saturday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MM-DD-YYYY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                                                                     				  	    	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3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4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5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6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Sunday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MM-DD-YYYY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                                                                     				  	    	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7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Monday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MM-DD-YYYY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                                                                     				  	    	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8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9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10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Tuesday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MM-DD-YYYY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                                                                     				  	    	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11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Wednesday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MM-DD-YYYY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                                                                     				  	    	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12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Thursday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MM-DD-YYYY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 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                                                                     				  	    	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   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rgbClr val="70AD47">
                    <a:lumMod val="60000"/>
                    <a:lumOff val="40000"/>
                  </a:srgbClr>
                </a:solidFill>
                <a:latin typeface="STIXSizeFourSym-Regular" pitchFamily="2" charset="2"/>
              </a:rPr>
              <a:t>13</a:t>
            </a:r>
            <a:r>
              <a:rPr lang="en-US" sz="800" dirty="0">
                <a:solidFill>
                  <a:srgbClr val="70AD47">
                    <a:lumMod val="60000"/>
                    <a:lumOff val="40000"/>
                  </a:srgb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	To:			Balance:                                                 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$$$$$$$$$$$$$$$$$$$$$$$$$$$$$$$$$$$$$$$$$$$$$$$$$$$$$$$$$$$$$$$$$$$$$$$$$$$$$$$$$$$$$$$$$$$$$$$$$$$$$$$$</a:t>
            </a:r>
          </a:p>
        </p:txBody>
      </p:sp>
    </p:spTree>
    <p:extLst>
      <p:ext uri="{BB962C8B-B14F-4D97-AF65-F5344CB8AC3E}">
        <p14:creationId xmlns:p14="http://schemas.microsoft.com/office/powerpoint/2010/main" val="72762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501D1-A9F1-9344-9ACB-D2090F6E6A33}"/>
              </a:ext>
            </a:extLst>
          </p:cNvPr>
          <p:cNvSpPr txBox="1"/>
          <p:nvPr/>
        </p:nvSpPr>
        <p:spPr>
          <a:xfrm>
            <a:off x="-79894" y="-72045"/>
            <a:ext cx="632089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$$$$$$$$$$$$$$$$$$$$$$$$$$$$$$$$$$$$$$$$$$$$$$$$$$$$$$$$$$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 						        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   Accounts:      		Date:                               	        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						        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$$$$$$$$$$$$$$$$$$$$$$$$$$$$$$$$$$$$$$$$$$$$$$$$$$$$$$$$$$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0070C0"/>
                </a:solidFill>
                <a:latin typeface="STIXSizeFourSym-Regular" pitchFamily="2" charset="2"/>
              </a:rPr>
              <a:t>$$$$$$$$$$$$$$$$$$$$$$$$$$$$$$$$$$$$$$$$$$$$$$$$$$$$$$$$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0070C0"/>
                </a:solidFill>
                <a:latin typeface="STIXSizeFourSym-Regular" pitchFamily="2" charset="2"/>
              </a:rPr>
              <a:t>$ 			         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0070C0"/>
                </a:solidFill>
                <a:latin typeface="STIXSizeFourSym-Regular" pitchFamily="2" charset="2"/>
              </a:rPr>
              <a:t>$ Checking Account:                     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0070C0"/>
                </a:solidFill>
                <a:latin typeface="STIXSizeFourSym-Regular" pitchFamily="2" charset="2"/>
              </a:rPr>
              <a:t>$ 	Balance:		         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0070C0"/>
                </a:solidFill>
                <a:latin typeface="STIXSizeFourSym-Regular" pitchFamily="2" charset="2"/>
              </a:rPr>
              <a:t>$ 			         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0070C0"/>
                </a:solidFill>
                <a:latin typeface="STIXSizeFourSym-Regular" pitchFamily="2" charset="2"/>
              </a:rPr>
              <a:t>$$$$$$$$$$$$$$$$$$$$$$$$$$$$$$$$$$$$$$$$$$$$$$$$$$$$$$$$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chemeClr val="accent4"/>
                </a:solidFill>
                <a:latin typeface="STIXSizeFourSym-Regular" pitchFamily="2" charset="2"/>
              </a:rPr>
              <a:t>$$$$$$$$$$$$$$$$$$$$$$$$$$$$$$$$$$$$$$$$$$$$$$$$$$$$$$$$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chemeClr val="accent4"/>
                </a:solidFill>
                <a:latin typeface="STIXSizeFourSym-Regular" pitchFamily="2" charset="2"/>
              </a:rPr>
              <a:t>$			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chemeClr val="accent4"/>
                </a:solidFill>
                <a:latin typeface="STIXSizeFourSym-Regular" pitchFamily="2" charset="2"/>
              </a:rPr>
              <a:t>$ Savings Accounts:                        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chemeClr val="accent4"/>
                </a:solidFill>
                <a:latin typeface="STIXSizeFourSym-Regular" pitchFamily="2" charset="2"/>
              </a:rPr>
              <a:t>$ 	Name:			Balance:         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chemeClr val="accent4"/>
                </a:solidFill>
                <a:latin typeface="STIXSizeFourSym-Regular" pitchFamily="2" charset="2"/>
              </a:rPr>
              <a:t>$ 	Name:		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 	</a:t>
            </a:r>
            <a:r>
              <a:rPr lang="en-US" sz="1600" dirty="0">
                <a:solidFill>
                  <a:schemeClr val="accent4"/>
                </a:solidFill>
                <a:latin typeface="STIXSizeFourSym-Regular" pitchFamily="2" charset="2"/>
              </a:rPr>
              <a:t>Balance:       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chemeClr val="accent4"/>
                </a:solidFill>
                <a:latin typeface="STIXSizeFourSym-Regular" pitchFamily="2" charset="2"/>
              </a:rPr>
              <a:t>$			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chemeClr val="accent4"/>
                </a:solidFill>
                <a:latin typeface="STIXSizeFourSym-Regular" pitchFamily="2" charset="2"/>
              </a:rPr>
              <a:t>$$$$$$$$$$$$$$$$$$$$$$$$$$$$$$$$$$$$$$$$$$$$$$$$$$$$$$$$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C00000"/>
                </a:solidFill>
                <a:latin typeface="STIXSizeFourSym-Regular" pitchFamily="2" charset="2"/>
              </a:rPr>
              <a:t>$$$$$$$$$$$$$$$$$$$$$$$$$$$$$$$$$$$$$$$$$$$$$$$$$$$$$$$$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C00000"/>
                </a:solidFill>
                <a:latin typeface="STIXSizeFourSym-Regular" pitchFamily="2" charset="2"/>
              </a:rPr>
              <a:t>$			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C00000"/>
                </a:solidFill>
                <a:latin typeface="STIXSizeFourSym-Regular" pitchFamily="2" charset="2"/>
              </a:rPr>
              <a:t>$ Credit Accounts:                        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C00000"/>
                </a:solidFill>
                <a:latin typeface="STIXSizeFourSym-Regular" pitchFamily="2" charset="2"/>
              </a:rPr>
              <a:t>$ 	Name:			Balance:         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C00000"/>
                </a:solidFill>
                <a:latin typeface="STIXSizeFourSym-Regular" pitchFamily="2" charset="2"/>
              </a:rPr>
              <a:t>$ 	Name:		 	Balance:       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C00000"/>
                </a:solidFill>
                <a:latin typeface="STIXSizeFourSym-Regular" pitchFamily="2" charset="2"/>
              </a:rPr>
              <a:t>$ 	Name:		 	Balance:       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C00000"/>
                </a:solidFill>
                <a:latin typeface="STIXSizeFourSym-Regular" pitchFamily="2" charset="2"/>
              </a:rPr>
              <a:t>$ 	Name:		 	Balance:       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C00000"/>
                </a:solidFill>
                <a:latin typeface="STIXSizeFourSym-Regular" pitchFamily="2" charset="2"/>
              </a:rPr>
              <a:t>$						      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  <a:r>
              <a:rPr lang="en-US" sz="1600" dirty="0">
                <a:solidFill>
                  <a:srgbClr val="C00000"/>
                </a:solidFill>
                <a:latin typeface="STIXSizeFourSym-Regular" pitchFamily="2" charset="2"/>
              </a:rPr>
              <a:t>$$$$$$$$$$$$$$$$$$$$$$$$$$$$$$$$$$$$$$$$$$$$$$$$$$$$$$$$</a:t>
            </a:r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</a:t>
            </a:r>
          </a:p>
          <a:p>
            <a:r>
              <a:rPr lang="en-US" sz="1600" dirty="0">
                <a:solidFill>
                  <a:srgbClr val="7030A0"/>
                </a:solidFill>
                <a:latin typeface="STIXSizeFourSym-Regular" pitchFamily="2" charset="2"/>
              </a:rPr>
              <a:t>$$$$$$$$$$$$$$$$$$$$$$$$$$$$$$$$$$$$$$$$$$$$$$$$$$$$$$$$$$</a:t>
            </a:r>
          </a:p>
          <a:p>
            <a:endParaRPr lang="en-US" sz="1600" dirty="0">
              <a:solidFill>
                <a:srgbClr val="7030A0"/>
              </a:solidFill>
              <a:latin typeface="STIXSizeFourSym-Regular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20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4E292E-1E6D-614A-A02F-B75A2022A46F}"/>
              </a:ext>
            </a:extLst>
          </p:cNvPr>
          <p:cNvSpPr/>
          <p:nvPr/>
        </p:nvSpPr>
        <p:spPr>
          <a:xfrm>
            <a:off x="-5000" y="0"/>
            <a:ext cx="1237547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$$$$$$$$$$$$$$$$$$$$$$$$$$$$$$$$$$$$$$$$$$$$$$$$$$$$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$$$$$$$$$$$$$$$$$$$$$$$$$$$$$$$$$$$$$$$$$$$$$$$$$$$$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STIXSizeFourSym-Regular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Unreconciled Items:                                                                  $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$ Future Items:					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14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To:                  $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$ </a:t>
            </a:r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17</a:t>
            </a:r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	Name		Amount:		To: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         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 $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STIXSizeFourSym-Regular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15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To:                  $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$ </a:t>
            </a:r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18</a:t>
            </a:r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	Name		Amount:		To: 	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 $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STIXSizeFourSym-Regular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16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	Name		Amount:		To:                  $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$ </a:t>
            </a:r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19</a:t>
            </a:r>
            <a:r>
              <a:rPr lang="en-US" sz="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ThreeSym-Regular" pitchFamily="2" charset="2"/>
              </a:rPr>
              <a:t>]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	Name		Amount:		To: 	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 $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$$$$$$$$$$$$$$$$$$$$$$$$$$$$$$$$$$$$$$$$$$$$$$$$$$$$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STIXSizeFourSym-Regular" pitchFamily="2" charset="2"/>
              </a:rPr>
              <a:t>$$$$$$$$$$$$$$$$$$$$$$$$$$$$$$$$$$$$$$$$$$$$$$$$$$$$</a:t>
            </a:r>
            <a:endParaRPr lang="en-US" dirty="0">
              <a:solidFill>
                <a:srgbClr val="FF0000"/>
              </a:solidFill>
              <a:latin typeface="STIXSizeFourSym-Regular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latin typeface="STIXSizeFourSym-Regular" pitchFamily="2" charset="2"/>
              </a:rPr>
              <a:t>$$$$$$$$$$$$$$$$$$$$$$$$$$$$$$$$$$$$$$$$$$$$$$$$$$$$$$$$$$$$$$$$$$$$$$$$$$$$$$$$$$$$$$$$$$$$$$$$$$$$$$$$</a:t>
            </a:r>
          </a:p>
          <a:p>
            <a:r>
              <a:rPr lang="en-US" dirty="0">
                <a:solidFill>
                  <a:srgbClr val="FF0000"/>
                </a:solidFill>
                <a:latin typeface="STIXSizeFourSym-Regular" pitchFamily="2" charset="2"/>
              </a:rPr>
              <a:t>$  Current Item:		 			 			                                                           	 $</a:t>
            </a:r>
          </a:p>
          <a:p>
            <a:r>
              <a:rPr lang="en-US" dirty="0">
                <a:solidFill>
                  <a:srgbClr val="FF0000"/>
                </a:solidFill>
                <a:latin typeface="STIXSizeFourSym-Regular" pitchFamily="2" charset="2"/>
              </a:rPr>
              <a:t>$  	Name:		 			 			                                                           	 $</a:t>
            </a:r>
          </a:p>
          <a:p>
            <a:r>
              <a:rPr lang="en-US" dirty="0">
                <a:solidFill>
                  <a:srgbClr val="FF0000"/>
                </a:solidFill>
                <a:latin typeface="STIXSizeFourSym-Regular" pitchFamily="2" charset="2"/>
              </a:rPr>
              <a:t>$  	Amount:		Due Date:		Recurrence:		To:                                                         	 $</a:t>
            </a:r>
          </a:p>
          <a:p>
            <a:r>
              <a:rPr lang="en-US" dirty="0">
                <a:solidFill>
                  <a:srgbClr val="FF0000"/>
                </a:solidFill>
                <a:latin typeface="STIXSizeFourSym-Regular" pitchFamily="2" charset="2"/>
              </a:rPr>
              <a:t>$$$$$$$$$$$$$$$$$$$$$$$$$$$$$$$$$$$$$$$$$$$$$$$$$$$$$$$$$$$$$$$$$$$$$$$$$$$$$$$$$$$$$$$$$$$$$$$$$$$$$$$$</a:t>
            </a:r>
            <a:r>
              <a:rPr lang="en-US" dirty="0">
                <a:latin typeface="STIXSizeFourSym-Regular" pitchFamily="2" charset="2"/>
              </a:rPr>
              <a:t> $$$$$$$$$$$$$$$$$$$$$$$$$$$$$$$$$$$$$$$$$$$$$$$$$$$$$$$$$$$$$$$$$$$$$$$$$$$$$$$$$$$$$$$$$$$$$$$$$$$$$$$$</a:t>
            </a:r>
          </a:p>
          <a:p>
            <a:r>
              <a:rPr lang="en-US" dirty="0">
                <a:latin typeface="STIXSizeFourSym-Regular" pitchFamily="2" charset="2"/>
              </a:rPr>
              <a:t>$  Commands		 		User Input: 			                                                           	 $</a:t>
            </a:r>
          </a:p>
          <a:p>
            <a:r>
              <a:rPr lang="en-US" dirty="0">
                <a:latin typeface="STIXSizeFourSym-Regular" pitchFamily="2" charset="2"/>
              </a:rPr>
              <a:t>$$$$$$$$$$$$$$$$$$$$$$$$$$$$$$$$$$$$$$$$$$$$$$$$$$$$$$$$$$$$$$$$$$$$$$$$$$$$$$$$$$$$$$$$$$$$$$$$$$$$$$$$ 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$$$$$$$$$$$$$$$$$$$$$$$$$$$$$$$$$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			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				          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			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 Budget State Navigation</a:t>
            </a:r>
            <a:r>
              <a:rPr lang="en-US" dirty="0">
                <a:latin typeface="STIXSizeFourSym-Regular" pitchFamily="2" charset="2"/>
              </a:rPr>
              <a:t>		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Budget Item Management	          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Account Management</a:t>
            </a:r>
            <a:r>
              <a:rPr lang="en-US" dirty="0">
                <a:latin typeface="STIXSizeFourSym-Regular" pitchFamily="2" charset="2"/>
              </a:rPr>
              <a:t>	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			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				          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			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  &lt; - Previous Budget State</a:t>
            </a:r>
            <a:r>
              <a:rPr lang="en-US" dirty="0">
                <a:latin typeface="STIXSizeFourSym-Regular" pitchFamily="2" charset="2"/>
              </a:rPr>
              <a:t>	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0-x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ThreeSym-Regular" pitchFamily="2" charset="2"/>
              </a:rPr>
              <a:t>]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- Choose Budget Item	          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J – Previous Account	        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  &gt; - Next Budget State	</a:t>
            </a:r>
            <a:r>
              <a:rPr lang="en-US" dirty="0">
                <a:latin typeface="STIXSizeFourSym-Regular" pitchFamily="2" charset="2"/>
              </a:rPr>
              <a:t>	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A - Add Budget Item		          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K– Next Account	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 	        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  = - Modify Budget State	</a:t>
            </a:r>
            <a:r>
              <a:rPr lang="en-US" dirty="0">
                <a:latin typeface="STIXSizeFourSym-Regular" pitchFamily="2" charset="2"/>
              </a:rPr>
              <a:t>	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D - Delete Budget Item		          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S – Create Savings Account          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  - - Delete Budget State	</a:t>
            </a:r>
            <a:r>
              <a:rPr lang="en-US" dirty="0">
                <a:latin typeface="STIXSizeFourSym-Regular" pitchFamily="2" charset="2"/>
              </a:rPr>
              <a:t>	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M - Modify Budget Item	          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C – Create Credit Account 	        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  			</a:t>
            </a:r>
            <a:r>
              <a:rPr lang="en-US" dirty="0">
                <a:latin typeface="STIXSizeFourSym-Regular" pitchFamily="2" charset="2"/>
              </a:rPr>
              <a:t>	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 				          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	U – Update Account 	        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TIXSizeFourSym-Regular" pitchFamily="2" charset="2"/>
              </a:rPr>
              <a:t>$$$$$$$$$$$$$$$$$$$$$$$$$$$$$$$$$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$$$$$$$$$$$$$$$$$$$$$$$$$$$$$$$$$$$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TIXSizeFourSym-Regular" pitchFamily="2" charset="2"/>
              </a:rPr>
              <a:t>$$$$$$$$$$$$$$$$$$$$$$$$$$$$$$$$$$</a:t>
            </a:r>
            <a:r>
              <a:rPr lang="en-US" dirty="0">
                <a:latin typeface="STIXSizeFourSym-Regular" pitchFamily="2" charset="2"/>
              </a:rPr>
              <a:t>$</a:t>
            </a:r>
          </a:p>
          <a:p>
            <a:r>
              <a:rPr lang="en-US" dirty="0">
                <a:latin typeface="STIXSizeFourSym-Regular" pitchFamily="2" charset="2"/>
              </a:rPr>
              <a:t>$$$$$$$$$$$$$$$$$$$$$$$$$$$$$$$$$$$$$$$$$$$$$$$$$$$$$$$$$$$$$$$$$$$$$$$$$$$$$$$$$$$$$$$$$$$$$$$$$$$$$$$$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1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77</Words>
  <Application>Microsoft Macintosh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STIXSizeFourSym-Regular</vt:lpstr>
      <vt:lpstr>STIXSizeThreeSym-Regular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2018-10-29T02:14:39Z</dcterms:created>
  <dcterms:modified xsi:type="dcterms:W3CDTF">2018-10-29T05:20:52Z</dcterms:modified>
</cp:coreProperties>
</file>