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57" r:id="rId5"/>
    <p:sldId id="263" r:id="rId6"/>
    <p:sldId id="264" r:id="rId7"/>
    <p:sldId id="265" r:id="rId8"/>
    <p:sldId id="268" r:id="rId9"/>
    <p:sldId id="276" r:id="rId10"/>
    <p:sldId id="258" r:id="rId11"/>
    <p:sldId id="259" r:id="rId12"/>
    <p:sldId id="275" r:id="rId13"/>
    <p:sldId id="261" r:id="rId14"/>
    <p:sldId id="262" r:id="rId15"/>
    <p:sldId id="266" r:id="rId16"/>
    <p:sldId id="277" r:id="rId17"/>
    <p:sldId id="269" r:id="rId18"/>
    <p:sldId id="270" r:id="rId19"/>
    <p:sldId id="271" r:id="rId20"/>
    <p:sldId id="272" r:id="rId21"/>
    <p:sldId id="283" r:id="rId22"/>
    <p:sldId id="284" r:id="rId23"/>
    <p:sldId id="285" r:id="rId24"/>
    <p:sldId id="280" r:id="rId25"/>
    <p:sldId id="278" r:id="rId26"/>
    <p:sldId id="279" r:id="rId27"/>
    <p:sldId id="273" r:id="rId28"/>
    <p:sldId id="274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4C327-6CA5-7043-BEC2-C2A4CEEC727D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8936-6C4B-834A-A463-3CD1095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simplify</a:t>
            </a:r>
            <a:r>
              <a:rPr lang="en-US" baseline="0" dirty="0" smtClean="0"/>
              <a:t> notes in 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98936-6C4B-834A-A463-3CD1095F9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0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24F2-4DF4-DA47-B522-A8151EEB4F81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07FD-627B-6B40-88EF-12478C0E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Übertool</a:t>
            </a:r>
            <a:r>
              <a:rPr lang="en-US" dirty="0" smtClean="0"/>
              <a:t> </a:t>
            </a:r>
            <a:r>
              <a:rPr lang="en-US" dirty="0" smtClean="0"/>
              <a:t>Development Toolset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EPA – ORD facility Athens, GA</a:t>
            </a:r>
          </a:p>
          <a:p>
            <a:r>
              <a:rPr lang="en-US" dirty="0" smtClean="0"/>
              <a:t>JHU/APL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5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Configuration </a:t>
            </a:r>
            <a:r>
              <a:rPr lang="en-US" dirty="0" smtClean="0"/>
              <a:t>Management/Project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22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Google </a:t>
            </a:r>
            <a:r>
              <a:rPr lang="en-US" dirty="0" smtClean="0"/>
              <a:t>Code – Simple </a:t>
            </a:r>
            <a:r>
              <a:rPr lang="en-US" dirty="0" smtClean="0"/>
              <a:t>public </a:t>
            </a:r>
            <a:r>
              <a:rPr lang="en-US" dirty="0" smtClean="0"/>
              <a:t>SCM</a:t>
            </a:r>
            <a:r>
              <a:rPr lang="en-US" dirty="0" smtClean="0"/>
              <a:t>, with Subversion(SVN), Mercurial, </a:t>
            </a:r>
            <a:r>
              <a:rPr lang="en-US" dirty="0" err="1" smtClean="0"/>
              <a:t>Git</a:t>
            </a:r>
            <a:r>
              <a:rPr lang="en-US" dirty="0" smtClean="0"/>
              <a:t> code repositories, and simple customizable wiki, tasking, etc.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-based code repository with some extra features, oriented towards completely open development by community(completely free for open repos and unlimited users). Lots of hooks to other </a:t>
            </a:r>
            <a:r>
              <a:rPr lang="en-US" dirty="0" err="1" smtClean="0"/>
              <a:t>dev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 smtClean="0"/>
          </a:p>
          <a:p>
            <a:r>
              <a:rPr lang="en-US" dirty="0" err="1" smtClean="0"/>
              <a:t>BitBucket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/Mercurial-based code repository with some extra features, team oriented. Free for unlimited repos with </a:t>
            </a:r>
            <a:r>
              <a:rPr lang="en-US" dirty="0" err="1" smtClean="0"/>
              <a:t>upto</a:t>
            </a:r>
            <a:r>
              <a:rPr lang="en-US" dirty="0" smtClean="0"/>
              <a:t> 5 users. </a:t>
            </a:r>
            <a:r>
              <a:rPr lang="en-US" dirty="0" smtClean="0"/>
              <a:t>Better interface, but limited </a:t>
            </a:r>
            <a:r>
              <a:rPr lang="en-US" dirty="0" err="1" smtClean="0"/>
              <a:t>compabilities</a:t>
            </a:r>
            <a:endParaRPr lang="en-US" dirty="0" smtClean="0"/>
          </a:p>
          <a:p>
            <a:r>
              <a:rPr lang="en-US" dirty="0" err="1" smtClean="0"/>
              <a:t>SourceForge</a:t>
            </a:r>
            <a:r>
              <a:rPr lang="en-US" dirty="0" smtClean="0"/>
              <a:t> – Proprietary SVN/Mercurial/</a:t>
            </a:r>
            <a:r>
              <a:rPr lang="en-US" dirty="0" err="1" smtClean="0"/>
              <a:t>Git</a:t>
            </a:r>
            <a:r>
              <a:rPr lang="en-US" dirty="0" smtClean="0"/>
              <a:t> repository with limited wiki, document storage, tasking/bug features.  More of a store front for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&amp; Project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Google </a:t>
            </a:r>
            <a:r>
              <a:rPr lang="en-US" dirty="0" smtClean="0"/>
              <a:t>Code – Highly customizable, if not overly simplistic</a:t>
            </a:r>
            <a:endParaRPr lang="en-US" dirty="0" smtClean="0"/>
          </a:p>
          <a:p>
            <a:r>
              <a:rPr lang="en-US" dirty="0" smtClean="0"/>
              <a:t>Mantis BT – open source software, easily installed with lots of features, not the best interface Ma</a:t>
            </a:r>
            <a:endParaRPr lang="en-US" dirty="0" smtClean="0"/>
          </a:p>
          <a:p>
            <a:r>
              <a:rPr lang="en-US" dirty="0" err="1" smtClean="0"/>
              <a:t>RedMine</a:t>
            </a:r>
            <a:r>
              <a:rPr lang="en-US" dirty="0" smtClean="0"/>
              <a:t>/</a:t>
            </a:r>
            <a:r>
              <a:rPr lang="en-US" dirty="0" err="1" smtClean="0"/>
              <a:t>ChiliProject</a:t>
            </a:r>
            <a:r>
              <a:rPr lang="en-US" dirty="0" smtClean="0"/>
              <a:t> – Very powerful software, being used by a lot of large software projects</a:t>
            </a:r>
            <a:endParaRPr lang="en-US" dirty="0" smtClean="0"/>
          </a:p>
          <a:p>
            <a:r>
              <a:rPr lang="en-US" dirty="0" err="1" smtClean="0"/>
              <a:t>TeamBox</a:t>
            </a:r>
            <a:r>
              <a:rPr lang="en-US" dirty="0" smtClean="0"/>
              <a:t> – Very pleasant UI, complete feature set, teams limited to 5(free, cost for larger teams) </a:t>
            </a:r>
            <a:r>
              <a:rPr lang="en-US" dirty="0" err="1" smtClean="0"/>
              <a:t>DropBox</a:t>
            </a:r>
            <a:r>
              <a:rPr lang="en-US" dirty="0" smtClean="0"/>
              <a:t>, </a:t>
            </a:r>
            <a:r>
              <a:rPr lang="en-US" dirty="0" err="1" smtClean="0"/>
              <a:t>GoogleDocs</a:t>
            </a:r>
            <a:r>
              <a:rPr lang="en-US" dirty="0" smtClean="0"/>
              <a:t>, etc. integration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– decent set of tools but might be better suited for external facing community with lower need for collaboration</a:t>
            </a:r>
            <a:endParaRPr lang="en-US" dirty="0" smtClean="0"/>
          </a:p>
          <a:p>
            <a:r>
              <a:rPr lang="en-US" dirty="0" err="1" smtClean="0"/>
              <a:t>BitBucket</a:t>
            </a:r>
            <a:r>
              <a:rPr lang="en-US" dirty="0" smtClean="0"/>
              <a:t> – like </a:t>
            </a:r>
            <a:r>
              <a:rPr lang="en-US" dirty="0" err="1" smtClean="0"/>
              <a:t>Git</a:t>
            </a:r>
            <a:r>
              <a:rPr lang="en-US" dirty="0" err="1" smtClean="0"/>
              <a:t>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6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Testing/Code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Sonar – Tests for code quality of number of programming languages (based on well known metrics) – Free software and project hosting on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Jenkins/Hudson –highly capable open source software, geared towards Java but useful in other languages. Unit, integration, and regression testing. Continual/Periodic/SCM-based builds with auto versioning and reports</a:t>
            </a:r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 smtClean="0"/>
              <a:t>Integration – </a:t>
            </a:r>
            <a:r>
              <a:rPr lang="en-US" dirty="0" err="1" smtClean="0"/>
              <a:t>Grandaddy</a:t>
            </a:r>
            <a:r>
              <a:rPr lang="en-US" dirty="0" smtClean="0"/>
              <a:t> of Testing/Versioning suites, like Jenkins/Hudson but heavier weight, yet more wide selection of languages, but not as deep in certain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3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PiCloud</a:t>
            </a:r>
            <a:r>
              <a:rPr lang="en-US" dirty="0" smtClean="0"/>
              <a:t> – Python code hosting, limited free use with scaled compute pricing</a:t>
            </a:r>
            <a:endParaRPr lang="en-US" dirty="0" smtClean="0"/>
          </a:p>
          <a:p>
            <a:r>
              <a:rPr lang="en-US" dirty="0" smtClean="0"/>
              <a:t>Amazon Web Services </a:t>
            </a:r>
            <a:r>
              <a:rPr lang="en-US" dirty="0" smtClean="0"/>
              <a:t>EC2 – Pre-eminent Platform-as-a-Service system, lots of options for compute, virtual machine, data, etc.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Compute – Newer with less options (especially on lower end), but more coming, may be more cost effective</a:t>
            </a:r>
          </a:p>
          <a:p>
            <a:r>
              <a:rPr lang="en-US" dirty="0" err="1" smtClean="0"/>
              <a:t>GoogleApp</a:t>
            </a:r>
            <a:r>
              <a:rPr lang="en-US" dirty="0" smtClean="0"/>
              <a:t> Engine – application-based cloud </a:t>
            </a:r>
            <a:r>
              <a:rPr lang="en-US" dirty="0" err="1" smtClean="0"/>
              <a:t>capabilty</a:t>
            </a:r>
            <a:r>
              <a:rPr lang="en-US" dirty="0" smtClean="0"/>
              <a:t>, paying by throughput and other characteristics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/>
              <a:t>Azure – Microsoft option, stressing security with more controlled environment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r>
              <a:rPr lang="en-US" dirty="0" smtClean="0"/>
              <a:t> – Newer option, More like Google App Engine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6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EBS/S3/</a:t>
            </a:r>
            <a:r>
              <a:rPr lang="en-US" dirty="0" smtClean="0"/>
              <a:t>Glacier – AWS tiered data storage solution with price based on size-space (EBS to Glacier based on speed)</a:t>
            </a:r>
            <a:endParaRPr lang="en-US" dirty="0" smtClean="0"/>
          </a:p>
          <a:p>
            <a:r>
              <a:rPr lang="en-US" dirty="0" smtClean="0"/>
              <a:t>Google Cloud </a:t>
            </a:r>
            <a:r>
              <a:rPr lang="en-US" dirty="0" smtClean="0"/>
              <a:t>Storage – Newer offering with less options</a:t>
            </a:r>
            <a:endParaRPr lang="en-US" dirty="0" smtClean="0"/>
          </a:p>
          <a:p>
            <a:r>
              <a:rPr lang="en-US" dirty="0" smtClean="0"/>
              <a:t>Windows Azure Blob/Table/Queue/SQL Database/Storage </a:t>
            </a:r>
            <a:r>
              <a:rPr lang="en-US" dirty="0" smtClean="0"/>
              <a:t>– similar to rest of Azure, less options, but very capable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57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GoogleMaps</a:t>
            </a:r>
            <a:r>
              <a:rPr lang="en-US" dirty="0" smtClean="0"/>
              <a:t> – For cost option, with KML/GIS options (DOUBLE CHECK) and integration with Google Earth</a:t>
            </a:r>
            <a:endParaRPr lang="en-US" dirty="0" smtClean="0"/>
          </a:p>
          <a:p>
            <a:r>
              <a:rPr lang="en-US" dirty="0" smtClean="0"/>
              <a:t>Bing</a:t>
            </a:r>
            <a:r>
              <a:rPr lang="en-US" dirty="0" smtClean="0"/>
              <a:t>! – Free option, strong capability, newer offering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0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Usage</a:t>
            </a:r>
          </a:p>
          <a:p>
            <a:r>
              <a:rPr lang="en-US" dirty="0"/>
              <a:t>Expected/Desired Future </a:t>
            </a:r>
            <a:r>
              <a:rPr lang="en-US" dirty="0" smtClean="0"/>
              <a:t>Usage</a:t>
            </a:r>
          </a:p>
          <a:p>
            <a:r>
              <a:rPr lang="en-US" dirty="0"/>
              <a:t>Expected Usage costs for Current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Google </a:t>
            </a:r>
            <a:r>
              <a:rPr lang="en-US" dirty="0" smtClean="0"/>
              <a:t>Solution Costs</a:t>
            </a:r>
            <a:endParaRPr lang="en-US" dirty="0"/>
          </a:p>
          <a:p>
            <a:r>
              <a:rPr lang="en-US" dirty="0" smtClean="0"/>
              <a:t>Azure Solution Costs</a:t>
            </a:r>
          </a:p>
          <a:p>
            <a:r>
              <a:rPr lang="en-US" dirty="0" smtClean="0"/>
              <a:t>Amazon Solution Costs</a:t>
            </a:r>
          </a:p>
          <a:p>
            <a:r>
              <a:rPr lang="en-US" dirty="0" smtClean="0"/>
              <a:t>Best of Breed Solution Costs</a:t>
            </a:r>
          </a:p>
        </p:txBody>
      </p:sp>
    </p:spTree>
    <p:extLst>
      <p:ext uri="{BB962C8B-B14F-4D97-AF65-F5344CB8AC3E}">
        <p14:creationId xmlns:p14="http://schemas.microsoft.com/office/powerpoint/2010/main" val="105481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Expected/Desired Future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Usage costs for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System Tools and </a:t>
            </a:r>
            <a:r>
              <a:rPr lang="en-US" dirty="0" smtClean="0"/>
              <a:t>Workflows</a:t>
            </a:r>
          </a:p>
          <a:p>
            <a:r>
              <a:rPr lang="en-US" dirty="0" smtClean="0"/>
              <a:t>Analysis of Alternatives</a:t>
            </a:r>
          </a:p>
          <a:p>
            <a:r>
              <a:rPr lang="en-US" dirty="0" smtClean="0"/>
              <a:t>Service Cost Analysis</a:t>
            </a:r>
          </a:p>
          <a:p>
            <a:r>
              <a:rPr lang="en-US" dirty="0"/>
              <a:t>Current </a:t>
            </a:r>
            <a:r>
              <a:rPr lang="en-US" dirty="0" err="1"/>
              <a:t>vs</a:t>
            </a:r>
            <a:r>
              <a:rPr lang="en-US" dirty="0"/>
              <a:t> Alternate Overall Conclusions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Solution </a:t>
            </a: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Solution </a:t>
            </a: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smtClean="0"/>
              <a:t>Solution </a:t>
            </a: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Breed </a:t>
            </a:r>
            <a:r>
              <a:rPr lang="en-US" dirty="0" smtClean="0"/>
              <a:t>Solution </a:t>
            </a: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vs</a:t>
            </a:r>
            <a:r>
              <a:rPr lang="en-US" dirty="0" smtClean="0"/>
              <a:t> Alternate Overall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System </a:t>
            </a:r>
            <a:r>
              <a:rPr lang="en-US" dirty="0" smtClean="0"/>
              <a:t>Pro’s</a:t>
            </a:r>
          </a:p>
          <a:p>
            <a:r>
              <a:rPr lang="en-US" dirty="0"/>
              <a:t>Current System </a:t>
            </a:r>
            <a:r>
              <a:rPr lang="en-US" dirty="0" smtClean="0"/>
              <a:t>Con’s</a:t>
            </a:r>
          </a:p>
          <a:p>
            <a:r>
              <a:rPr lang="en-US" dirty="0" smtClean="0"/>
              <a:t>Google System Pro’s/Con’s</a:t>
            </a:r>
            <a:endParaRPr lang="en-US" dirty="0"/>
          </a:p>
          <a:p>
            <a:r>
              <a:rPr lang="en-US" dirty="0" smtClean="0"/>
              <a:t>Azure System </a:t>
            </a:r>
            <a:r>
              <a:rPr lang="en-US" dirty="0"/>
              <a:t>Pro’s/</a:t>
            </a:r>
            <a:r>
              <a:rPr lang="en-US" dirty="0" smtClean="0"/>
              <a:t>Con’s</a:t>
            </a:r>
          </a:p>
          <a:p>
            <a:r>
              <a:rPr lang="en-US" dirty="0" smtClean="0"/>
              <a:t>Amazon System </a:t>
            </a:r>
            <a:r>
              <a:rPr lang="en-US" dirty="0"/>
              <a:t>Pro’s/</a:t>
            </a:r>
            <a:r>
              <a:rPr lang="en-US" dirty="0" smtClean="0"/>
              <a:t>Con’s</a:t>
            </a:r>
          </a:p>
          <a:p>
            <a:r>
              <a:rPr lang="en-US" dirty="0" smtClean="0"/>
              <a:t>Best </a:t>
            </a:r>
            <a:r>
              <a:rPr lang="en-US" smtClean="0"/>
              <a:t>of Breed System </a:t>
            </a:r>
            <a:r>
              <a:rPr lang="en-US" dirty="0"/>
              <a:t>Pro’s/</a:t>
            </a:r>
            <a:r>
              <a:rPr lang="en-US" dirty="0" smtClean="0"/>
              <a:t>Con’s</a:t>
            </a:r>
            <a:endParaRPr lang="en-US" dirty="0"/>
          </a:p>
          <a:p>
            <a:r>
              <a:rPr lang="en-US" dirty="0" smtClean="0"/>
              <a:t>Future </a:t>
            </a:r>
            <a:r>
              <a:rPr lang="en-US" dirty="0" smtClean="0"/>
              <a:t>Possibilities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Pro’s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Con’s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Solution Pro’s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7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Alternate Solution Con’s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System Tools and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system diagram with layer dissection</a:t>
            </a:r>
          </a:p>
          <a:p>
            <a:r>
              <a:rPr lang="en-US" dirty="0" err="1" smtClean="0"/>
              <a:t>Ubertools</a:t>
            </a:r>
            <a:r>
              <a:rPr lang="en-US" dirty="0" smtClean="0"/>
              <a:t> Workflows</a:t>
            </a:r>
          </a:p>
          <a:p>
            <a:pPr lvl="1"/>
            <a:r>
              <a:rPr lang="en-US" dirty="0" err="1"/>
              <a:t>Ubertools</a:t>
            </a:r>
            <a:r>
              <a:rPr lang="en-US" dirty="0"/>
              <a:t>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err="1"/>
              <a:t>Ubertools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lvl="1"/>
            <a:r>
              <a:rPr lang="en-US" dirty="0" err="1"/>
              <a:t>Ubertool</a:t>
            </a:r>
            <a:r>
              <a:rPr lang="en-US" dirty="0"/>
              <a:t>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err="1"/>
              <a:t>Ubertools</a:t>
            </a:r>
            <a:r>
              <a:rPr lang="en-US" dirty="0"/>
              <a:t> Persistence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2958406" y="-14430"/>
            <a:ext cx="3131581" cy="2337708"/>
          </a:xfrm>
          <a:custGeom>
            <a:avLst/>
            <a:gdLst>
              <a:gd name="connsiteX0" fmla="*/ 3102718 w 3131581"/>
              <a:gd name="connsiteY0" fmla="*/ 0 h 2337708"/>
              <a:gd name="connsiteX1" fmla="*/ 0 w 3131581"/>
              <a:gd name="connsiteY1" fmla="*/ 28860 h 2337708"/>
              <a:gd name="connsiteX2" fmla="*/ 0 w 3131581"/>
              <a:gd name="connsiteY2" fmla="*/ 2323278 h 2337708"/>
              <a:gd name="connsiteX3" fmla="*/ 2251275 w 3131581"/>
              <a:gd name="connsiteY3" fmla="*/ 2337708 h 2337708"/>
              <a:gd name="connsiteX4" fmla="*/ 3131581 w 3131581"/>
              <a:gd name="connsiteY4" fmla="*/ 1645054 h 2337708"/>
              <a:gd name="connsiteX5" fmla="*/ 3102718 w 3131581"/>
              <a:gd name="connsiteY5" fmla="*/ 0 h 233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581" h="2337708">
                <a:moveTo>
                  <a:pt x="3102718" y="0"/>
                </a:moveTo>
                <a:lnTo>
                  <a:pt x="0" y="28860"/>
                </a:lnTo>
                <a:lnTo>
                  <a:pt x="0" y="2323278"/>
                </a:lnTo>
                <a:lnTo>
                  <a:pt x="2251275" y="2337708"/>
                </a:lnTo>
                <a:lnTo>
                  <a:pt x="3131581" y="1645054"/>
                </a:lnTo>
                <a:lnTo>
                  <a:pt x="3102718" y="0"/>
                </a:lnTo>
                <a:close/>
              </a:path>
            </a:pathLst>
          </a:custGeom>
          <a:solidFill>
            <a:srgbClr val="9F6F0B"/>
          </a:solidFill>
          <a:ln w="38100" cmpd="sng">
            <a:solidFill>
              <a:srgbClr val="0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943975" y="-14430"/>
            <a:ext cx="6219868" cy="4545544"/>
          </a:xfrm>
          <a:custGeom>
            <a:avLst/>
            <a:gdLst>
              <a:gd name="connsiteX0" fmla="*/ 3146012 w 6219868"/>
              <a:gd name="connsiteY0" fmla="*/ 0 h 4545544"/>
              <a:gd name="connsiteX1" fmla="*/ 3146012 w 6219868"/>
              <a:gd name="connsiteY1" fmla="*/ 1645054 h 4545544"/>
              <a:gd name="connsiteX2" fmla="*/ 2294568 w 6219868"/>
              <a:gd name="connsiteY2" fmla="*/ 2323278 h 4545544"/>
              <a:gd name="connsiteX3" fmla="*/ 0 w 6219868"/>
              <a:gd name="connsiteY3" fmla="*/ 2337708 h 4545544"/>
              <a:gd name="connsiteX4" fmla="*/ 0 w 6219868"/>
              <a:gd name="connsiteY4" fmla="*/ 4531114 h 4545544"/>
              <a:gd name="connsiteX5" fmla="*/ 3189306 w 6219868"/>
              <a:gd name="connsiteY5" fmla="*/ 4545544 h 4545544"/>
              <a:gd name="connsiteX6" fmla="*/ 3189306 w 6219868"/>
              <a:gd name="connsiteY6" fmla="*/ 2698466 h 4545544"/>
              <a:gd name="connsiteX7" fmla="*/ 3882006 w 6219868"/>
              <a:gd name="connsiteY7" fmla="*/ 2150114 h 4545544"/>
              <a:gd name="connsiteX8" fmla="*/ 6219868 w 6219868"/>
              <a:gd name="connsiteY8" fmla="*/ 2164545 h 4545544"/>
              <a:gd name="connsiteX9" fmla="*/ 6219868 w 6219868"/>
              <a:gd name="connsiteY9" fmla="*/ 0 h 4545544"/>
              <a:gd name="connsiteX10" fmla="*/ 3146012 w 6219868"/>
              <a:gd name="connsiteY10" fmla="*/ 0 h 454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19868" h="4545544">
                <a:moveTo>
                  <a:pt x="3146012" y="0"/>
                </a:moveTo>
                <a:lnTo>
                  <a:pt x="3146012" y="1645054"/>
                </a:lnTo>
                <a:lnTo>
                  <a:pt x="2294568" y="2323278"/>
                </a:lnTo>
                <a:lnTo>
                  <a:pt x="0" y="2337708"/>
                </a:lnTo>
                <a:lnTo>
                  <a:pt x="0" y="4531114"/>
                </a:lnTo>
                <a:lnTo>
                  <a:pt x="3189306" y="4545544"/>
                </a:lnTo>
                <a:lnTo>
                  <a:pt x="3189306" y="2698466"/>
                </a:lnTo>
                <a:lnTo>
                  <a:pt x="3882006" y="2150114"/>
                </a:lnTo>
                <a:lnTo>
                  <a:pt x="6219868" y="2164545"/>
                </a:lnTo>
                <a:lnTo>
                  <a:pt x="6219868" y="0"/>
                </a:lnTo>
                <a:lnTo>
                  <a:pt x="3146012" y="0"/>
                </a:lnTo>
                <a:close/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-14431" y="0"/>
            <a:ext cx="6176574" cy="6868823"/>
          </a:xfrm>
          <a:custGeom>
            <a:avLst/>
            <a:gdLst>
              <a:gd name="connsiteX0" fmla="*/ 6089987 w 9163843"/>
              <a:gd name="connsiteY0" fmla="*/ 0 h 6868823"/>
              <a:gd name="connsiteX1" fmla="*/ 6089987 w 9163843"/>
              <a:gd name="connsiteY1" fmla="*/ 1630624 h 6868823"/>
              <a:gd name="connsiteX2" fmla="*/ 5267406 w 9163843"/>
              <a:gd name="connsiteY2" fmla="*/ 2308848 h 6868823"/>
              <a:gd name="connsiteX3" fmla="*/ 2943975 w 9163843"/>
              <a:gd name="connsiteY3" fmla="*/ 2323278 h 6868823"/>
              <a:gd name="connsiteX4" fmla="*/ 2958406 w 9163843"/>
              <a:gd name="connsiteY4" fmla="*/ 4531114 h 6868823"/>
              <a:gd name="connsiteX5" fmla="*/ 9149412 w 9163843"/>
              <a:gd name="connsiteY5" fmla="*/ 4516684 h 6868823"/>
              <a:gd name="connsiteX6" fmla="*/ 9163843 w 9163843"/>
              <a:gd name="connsiteY6" fmla="*/ 6868823 h 6868823"/>
              <a:gd name="connsiteX7" fmla="*/ 0 w 9163843"/>
              <a:gd name="connsiteY7" fmla="*/ 6854392 h 6868823"/>
              <a:gd name="connsiteX8" fmla="*/ 0 w 9163843"/>
              <a:gd name="connsiteY8" fmla="*/ 0 h 6868823"/>
              <a:gd name="connsiteX9" fmla="*/ 6089987 w 9163843"/>
              <a:gd name="connsiteY9" fmla="*/ 0 h 6868823"/>
              <a:gd name="connsiteX0" fmla="*/ 6089987 w 9163843"/>
              <a:gd name="connsiteY0" fmla="*/ 0 h 6868823"/>
              <a:gd name="connsiteX1" fmla="*/ 6089987 w 9163843"/>
              <a:gd name="connsiteY1" fmla="*/ 1630624 h 6868823"/>
              <a:gd name="connsiteX2" fmla="*/ 2943975 w 9163843"/>
              <a:gd name="connsiteY2" fmla="*/ 2323278 h 6868823"/>
              <a:gd name="connsiteX3" fmla="*/ 2958406 w 9163843"/>
              <a:gd name="connsiteY3" fmla="*/ 4531114 h 6868823"/>
              <a:gd name="connsiteX4" fmla="*/ 9149412 w 9163843"/>
              <a:gd name="connsiteY4" fmla="*/ 4516684 h 6868823"/>
              <a:gd name="connsiteX5" fmla="*/ 9163843 w 9163843"/>
              <a:gd name="connsiteY5" fmla="*/ 6868823 h 6868823"/>
              <a:gd name="connsiteX6" fmla="*/ 0 w 9163843"/>
              <a:gd name="connsiteY6" fmla="*/ 6854392 h 6868823"/>
              <a:gd name="connsiteX7" fmla="*/ 0 w 9163843"/>
              <a:gd name="connsiteY7" fmla="*/ 0 h 6868823"/>
              <a:gd name="connsiteX8" fmla="*/ 6089987 w 9163843"/>
              <a:gd name="connsiteY8" fmla="*/ 0 h 6868823"/>
              <a:gd name="connsiteX0" fmla="*/ 6089987 w 9163843"/>
              <a:gd name="connsiteY0" fmla="*/ 0 h 6868823"/>
              <a:gd name="connsiteX1" fmla="*/ 2958406 w 9163843"/>
              <a:gd name="connsiteY1" fmla="*/ 101012 h 6868823"/>
              <a:gd name="connsiteX2" fmla="*/ 2943975 w 9163843"/>
              <a:gd name="connsiteY2" fmla="*/ 2323278 h 6868823"/>
              <a:gd name="connsiteX3" fmla="*/ 2958406 w 9163843"/>
              <a:gd name="connsiteY3" fmla="*/ 4531114 h 6868823"/>
              <a:gd name="connsiteX4" fmla="*/ 9149412 w 9163843"/>
              <a:gd name="connsiteY4" fmla="*/ 4516684 h 6868823"/>
              <a:gd name="connsiteX5" fmla="*/ 9163843 w 9163843"/>
              <a:gd name="connsiteY5" fmla="*/ 6868823 h 6868823"/>
              <a:gd name="connsiteX6" fmla="*/ 0 w 9163843"/>
              <a:gd name="connsiteY6" fmla="*/ 6854392 h 6868823"/>
              <a:gd name="connsiteX7" fmla="*/ 0 w 9163843"/>
              <a:gd name="connsiteY7" fmla="*/ 0 h 6868823"/>
              <a:gd name="connsiteX8" fmla="*/ 6089987 w 9163843"/>
              <a:gd name="connsiteY8" fmla="*/ 0 h 6868823"/>
              <a:gd name="connsiteX0" fmla="*/ 0 w 9163843"/>
              <a:gd name="connsiteY0" fmla="*/ 0 h 6868823"/>
              <a:gd name="connsiteX1" fmla="*/ 2958406 w 9163843"/>
              <a:gd name="connsiteY1" fmla="*/ 101012 h 6868823"/>
              <a:gd name="connsiteX2" fmla="*/ 2943975 w 9163843"/>
              <a:gd name="connsiteY2" fmla="*/ 2323278 h 6868823"/>
              <a:gd name="connsiteX3" fmla="*/ 2958406 w 9163843"/>
              <a:gd name="connsiteY3" fmla="*/ 4531114 h 6868823"/>
              <a:gd name="connsiteX4" fmla="*/ 9149412 w 9163843"/>
              <a:gd name="connsiteY4" fmla="*/ 4516684 h 6868823"/>
              <a:gd name="connsiteX5" fmla="*/ 9163843 w 9163843"/>
              <a:gd name="connsiteY5" fmla="*/ 6868823 h 6868823"/>
              <a:gd name="connsiteX6" fmla="*/ 0 w 9163843"/>
              <a:gd name="connsiteY6" fmla="*/ 6854392 h 6868823"/>
              <a:gd name="connsiteX7" fmla="*/ 0 w 9163843"/>
              <a:gd name="connsiteY7" fmla="*/ 0 h 6868823"/>
              <a:gd name="connsiteX0" fmla="*/ 0 w 9163843"/>
              <a:gd name="connsiteY0" fmla="*/ 0 h 6868823"/>
              <a:gd name="connsiteX1" fmla="*/ 2958406 w 9163843"/>
              <a:gd name="connsiteY1" fmla="*/ 14430 h 6868823"/>
              <a:gd name="connsiteX2" fmla="*/ 2943975 w 9163843"/>
              <a:gd name="connsiteY2" fmla="*/ 2323278 h 6868823"/>
              <a:gd name="connsiteX3" fmla="*/ 2958406 w 9163843"/>
              <a:gd name="connsiteY3" fmla="*/ 4531114 h 6868823"/>
              <a:gd name="connsiteX4" fmla="*/ 9149412 w 9163843"/>
              <a:gd name="connsiteY4" fmla="*/ 4516684 h 6868823"/>
              <a:gd name="connsiteX5" fmla="*/ 9163843 w 9163843"/>
              <a:gd name="connsiteY5" fmla="*/ 6868823 h 6868823"/>
              <a:gd name="connsiteX6" fmla="*/ 0 w 9163843"/>
              <a:gd name="connsiteY6" fmla="*/ 6854392 h 6868823"/>
              <a:gd name="connsiteX7" fmla="*/ 0 w 9163843"/>
              <a:gd name="connsiteY7" fmla="*/ 0 h 6868823"/>
              <a:gd name="connsiteX0" fmla="*/ 0 w 9163843"/>
              <a:gd name="connsiteY0" fmla="*/ 0 h 6868823"/>
              <a:gd name="connsiteX1" fmla="*/ 2958406 w 9163843"/>
              <a:gd name="connsiteY1" fmla="*/ 14430 h 6868823"/>
              <a:gd name="connsiteX2" fmla="*/ 2943975 w 9163843"/>
              <a:gd name="connsiteY2" fmla="*/ 2323278 h 6868823"/>
              <a:gd name="connsiteX3" fmla="*/ 2958406 w 9163843"/>
              <a:gd name="connsiteY3" fmla="*/ 4531114 h 6868823"/>
              <a:gd name="connsiteX4" fmla="*/ 6133281 w 9163843"/>
              <a:gd name="connsiteY4" fmla="*/ 4516684 h 6868823"/>
              <a:gd name="connsiteX5" fmla="*/ 9163843 w 9163843"/>
              <a:gd name="connsiteY5" fmla="*/ 6868823 h 6868823"/>
              <a:gd name="connsiteX6" fmla="*/ 0 w 9163843"/>
              <a:gd name="connsiteY6" fmla="*/ 6854392 h 6868823"/>
              <a:gd name="connsiteX7" fmla="*/ 0 w 9163843"/>
              <a:gd name="connsiteY7" fmla="*/ 0 h 6868823"/>
              <a:gd name="connsiteX0" fmla="*/ 0 w 6176574"/>
              <a:gd name="connsiteY0" fmla="*/ 0 h 6854392"/>
              <a:gd name="connsiteX1" fmla="*/ 2958406 w 6176574"/>
              <a:gd name="connsiteY1" fmla="*/ 14430 h 6854392"/>
              <a:gd name="connsiteX2" fmla="*/ 2943975 w 6176574"/>
              <a:gd name="connsiteY2" fmla="*/ 2323278 h 6854392"/>
              <a:gd name="connsiteX3" fmla="*/ 2958406 w 6176574"/>
              <a:gd name="connsiteY3" fmla="*/ 4531114 h 6854392"/>
              <a:gd name="connsiteX4" fmla="*/ 6133281 w 6176574"/>
              <a:gd name="connsiteY4" fmla="*/ 4516684 h 6854392"/>
              <a:gd name="connsiteX5" fmla="*/ 6176574 w 6176574"/>
              <a:gd name="connsiteY5" fmla="*/ 6753380 h 6854392"/>
              <a:gd name="connsiteX6" fmla="*/ 0 w 6176574"/>
              <a:gd name="connsiteY6" fmla="*/ 6854392 h 6854392"/>
              <a:gd name="connsiteX7" fmla="*/ 0 w 6176574"/>
              <a:gd name="connsiteY7" fmla="*/ 0 h 6854392"/>
              <a:gd name="connsiteX0" fmla="*/ 0 w 6176574"/>
              <a:gd name="connsiteY0" fmla="*/ 0 h 6854392"/>
              <a:gd name="connsiteX1" fmla="*/ 2958406 w 6176574"/>
              <a:gd name="connsiteY1" fmla="*/ 14430 h 6854392"/>
              <a:gd name="connsiteX2" fmla="*/ 2943975 w 6176574"/>
              <a:gd name="connsiteY2" fmla="*/ 2323278 h 6854392"/>
              <a:gd name="connsiteX3" fmla="*/ 2958406 w 6176574"/>
              <a:gd name="connsiteY3" fmla="*/ 4531114 h 6854392"/>
              <a:gd name="connsiteX4" fmla="*/ 6133281 w 6176574"/>
              <a:gd name="connsiteY4" fmla="*/ 4516684 h 6854392"/>
              <a:gd name="connsiteX5" fmla="*/ 6176574 w 6176574"/>
              <a:gd name="connsiteY5" fmla="*/ 6825532 h 6854392"/>
              <a:gd name="connsiteX6" fmla="*/ 0 w 6176574"/>
              <a:gd name="connsiteY6" fmla="*/ 6854392 h 6854392"/>
              <a:gd name="connsiteX7" fmla="*/ 0 w 6176574"/>
              <a:gd name="connsiteY7" fmla="*/ 0 h 6854392"/>
              <a:gd name="connsiteX0" fmla="*/ 0 w 6176574"/>
              <a:gd name="connsiteY0" fmla="*/ 0 h 6854392"/>
              <a:gd name="connsiteX1" fmla="*/ 2958406 w 6176574"/>
              <a:gd name="connsiteY1" fmla="*/ 14430 h 6854392"/>
              <a:gd name="connsiteX2" fmla="*/ 2943975 w 6176574"/>
              <a:gd name="connsiteY2" fmla="*/ 2323278 h 6854392"/>
              <a:gd name="connsiteX3" fmla="*/ 2958406 w 6176574"/>
              <a:gd name="connsiteY3" fmla="*/ 4531114 h 6854392"/>
              <a:gd name="connsiteX4" fmla="*/ 6162144 w 6176574"/>
              <a:gd name="connsiteY4" fmla="*/ 4531114 h 6854392"/>
              <a:gd name="connsiteX5" fmla="*/ 6176574 w 6176574"/>
              <a:gd name="connsiteY5" fmla="*/ 6825532 h 6854392"/>
              <a:gd name="connsiteX6" fmla="*/ 0 w 6176574"/>
              <a:gd name="connsiteY6" fmla="*/ 6854392 h 6854392"/>
              <a:gd name="connsiteX7" fmla="*/ 0 w 6176574"/>
              <a:gd name="connsiteY7" fmla="*/ 0 h 6854392"/>
              <a:gd name="connsiteX0" fmla="*/ 0 w 6176574"/>
              <a:gd name="connsiteY0" fmla="*/ 0 h 6883253"/>
              <a:gd name="connsiteX1" fmla="*/ 2958406 w 6176574"/>
              <a:gd name="connsiteY1" fmla="*/ 14430 h 6883253"/>
              <a:gd name="connsiteX2" fmla="*/ 2943975 w 6176574"/>
              <a:gd name="connsiteY2" fmla="*/ 2323278 h 6883253"/>
              <a:gd name="connsiteX3" fmla="*/ 2958406 w 6176574"/>
              <a:gd name="connsiteY3" fmla="*/ 4531114 h 6883253"/>
              <a:gd name="connsiteX4" fmla="*/ 6162144 w 6176574"/>
              <a:gd name="connsiteY4" fmla="*/ 4531114 h 6883253"/>
              <a:gd name="connsiteX5" fmla="*/ 6176574 w 6176574"/>
              <a:gd name="connsiteY5" fmla="*/ 6883253 h 6883253"/>
              <a:gd name="connsiteX6" fmla="*/ 0 w 6176574"/>
              <a:gd name="connsiteY6" fmla="*/ 6854392 h 6883253"/>
              <a:gd name="connsiteX7" fmla="*/ 0 w 6176574"/>
              <a:gd name="connsiteY7" fmla="*/ 0 h 6883253"/>
              <a:gd name="connsiteX0" fmla="*/ 0 w 6176574"/>
              <a:gd name="connsiteY0" fmla="*/ 0 h 6883253"/>
              <a:gd name="connsiteX1" fmla="*/ 2958406 w 6176574"/>
              <a:gd name="connsiteY1" fmla="*/ 14430 h 6883253"/>
              <a:gd name="connsiteX2" fmla="*/ 2943975 w 6176574"/>
              <a:gd name="connsiteY2" fmla="*/ 2323278 h 6883253"/>
              <a:gd name="connsiteX3" fmla="*/ 2958406 w 6176574"/>
              <a:gd name="connsiteY3" fmla="*/ 4531114 h 6883253"/>
              <a:gd name="connsiteX4" fmla="*/ 6162144 w 6176574"/>
              <a:gd name="connsiteY4" fmla="*/ 4531114 h 6883253"/>
              <a:gd name="connsiteX5" fmla="*/ 6176574 w 6176574"/>
              <a:gd name="connsiteY5" fmla="*/ 6883253 h 6883253"/>
              <a:gd name="connsiteX6" fmla="*/ 0 w 6176574"/>
              <a:gd name="connsiteY6" fmla="*/ 6854392 h 6883253"/>
              <a:gd name="connsiteX7" fmla="*/ 0 w 6176574"/>
              <a:gd name="connsiteY7" fmla="*/ 0 h 6883253"/>
              <a:gd name="connsiteX0" fmla="*/ 0 w 6162144"/>
              <a:gd name="connsiteY0" fmla="*/ 0 h 6868823"/>
              <a:gd name="connsiteX1" fmla="*/ 2958406 w 6162144"/>
              <a:gd name="connsiteY1" fmla="*/ 14430 h 6868823"/>
              <a:gd name="connsiteX2" fmla="*/ 2943975 w 6162144"/>
              <a:gd name="connsiteY2" fmla="*/ 2323278 h 6868823"/>
              <a:gd name="connsiteX3" fmla="*/ 2958406 w 6162144"/>
              <a:gd name="connsiteY3" fmla="*/ 4531114 h 6868823"/>
              <a:gd name="connsiteX4" fmla="*/ 6162144 w 6162144"/>
              <a:gd name="connsiteY4" fmla="*/ 4531114 h 6868823"/>
              <a:gd name="connsiteX5" fmla="*/ 6118849 w 6162144"/>
              <a:gd name="connsiteY5" fmla="*/ 6868823 h 6868823"/>
              <a:gd name="connsiteX6" fmla="*/ 0 w 6162144"/>
              <a:gd name="connsiteY6" fmla="*/ 6854392 h 6868823"/>
              <a:gd name="connsiteX7" fmla="*/ 0 w 6162144"/>
              <a:gd name="connsiteY7" fmla="*/ 0 h 6868823"/>
              <a:gd name="connsiteX0" fmla="*/ 0 w 6176574"/>
              <a:gd name="connsiteY0" fmla="*/ 0 h 6868823"/>
              <a:gd name="connsiteX1" fmla="*/ 2958406 w 6176574"/>
              <a:gd name="connsiteY1" fmla="*/ 14430 h 6868823"/>
              <a:gd name="connsiteX2" fmla="*/ 2943975 w 6176574"/>
              <a:gd name="connsiteY2" fmla="*/ 2323278 h 6868823"/>
              <a:gd name="connsiteX3" fmla="*/ 2958406 w 6176574"/>
              <a:gd name="connsiteY3" fmla="*/ 4531114 h 6868823"/>
              <a:gd name="connsiteX4" fmla="*/ 6162144 w 6176574"/>
              <a:gd name="connsiteY4" fmla="*/ 4531114 h 6868823"/>
              <a:gd name="connsiteX5" fmla="*/ 6176574 w 6176574"/>
              <a:gd name="connsiteY5" fmla="*/ 6868823 h 6868823"/>
              <a:gd name="connsiteX6" fmla="*/ 0 w 6176574"/>
              <a:gd name="connsiteY6" fmla="*/ 6854392 h 6868823"/>
              <a:gd name="connsiteX7" fmla="*/ 0 w 6176574"/>
              <a:gd name="connsiteY7" fmla="*/ 0 h 6868823"/>
              <a:gd name="connsiteX0" fmla="*/ 0 w 6176574"/>
              <a:gd name="connsiteY0" fmla="*/ 0 h 6868823"/>
              <a:gd name="connsiteX1" fmla="*/ 2958406 w 6176574"/>
              <a:gd name="connsiteY1" fmla="*/ 14430 h 6868823"/>
              <a:gd name="connsiteX2" fmla="*/ 2943975 w 6176574"/>
              <a:gd name="connsiteY2" fmla="*/ 2323278 h 6868823"/>
              <a:gd name="connsiteX3" fmla="*/ 2958406 w 6176574"/>
              <a:gd name="connsiteY3" fmla="*/ 4531114 h 6868823"/>
              <a:gd name="connsiteX4" fmla="*/ 6162144 w 6176574"/>
              <a:gd name="connsiteY4" fmla="*/ 4531114 h 6868823"/>
              <a:gd name="connsiteX5" fmla="*/ 6176574 w 6176574"/>
              <a:gd name="connsiteY5" fmla="*/ 6868823 h 6868823"/>
              <a:gd name="connsiteX6" fmla="*/ 0 w 6176574"/>
              <a:gd name="connsiteY6" fmla="*/ 6854392 h 6868823"/>
              <a:gd name="connsiteX7" fmla="*/ 0 w 6176574"/>
              <a:gd name="connsiteY7" fmla="*/ 0 h 686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6574" h="6868823">
                <a:moveTo>
                  <a:pt x="0" y="0"/>
                </a:moveTo>
                <a:lnTo>
                  <a:pt x="2958406" y="14430"/>
                </a:lnTo>
                <a:cubicBezTo>
                  <a:pt x="2953596" y="755185"/>
                  <a:pt x="2948785" y="1582523"/>
                  <a:pt x="2943975" y="2323278"/>
                </a:cubicBezTo>
                <a:cubicBezTo>
                  <a:pt x="2948785" y="3059223"/>
                  <a:pt x="2953596" y="3795169"/>
                  <a:pt x="2958406" y="4531114"/>
                </a:cubicBezTo>
                <a:lnTo>
                  <a:pt x="6162144" y="4531114"/>
                </a:lnTo>
                <a:lnTo>
                  <a:pt x="6176574" y="6868823"/>
                </a:lnTo>
                <a:lnTo>
                  <a:pt x="0" y="68543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38100" cmpd="sng"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133281" y="2135684"/>
            <a:ext cx="3030562" cy="4733139"/>
          </a:xfrm>
          <a:custGeom>
            <a:avLst/>
            <a:gdLst>
              <a:gd name="connsiteX0" fmla="*/ 3030562 w 3030562"/>
              <a:gd name="connsiteY0" fmla="*/ 0 h 4733139"/>
              <a:gd name="connsiteX1" fmla="*/ 707131 w 3030562"/>
              <a:gd name="connsiteY1" fmla="*/ 0 h 4733139"/>
              <a:gd name="connsiteX2" fmla="*/ 0 w 3030562"/>
              <a:gd name="connsiteY2" fmla="*/ 548352 h 4733139"/>
              <a:gd name="connsiteX3" fmla="*/ 28862 w 3030562"/>
              <a:gd name="connsiteY3" fmla="*/ 4733139 h 4733139"/>
              <a:gd name="connsiteX4" fmla="*/ 3030562 w 3030562"/>
              <a:gd name="connsiteY4" fmla="*/ 4733139 h 4733139"/>
              <a:gd name="connsiteX5" fmla="*/ 3030562 w 3030562"/>
              <a:gd name="connsiteY5" fmla="*/ 0 h 473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562" h="4733139">
                <a:moveTo>
                  <a:pt x="3030562" y="0"/>
                </a:moveTo>
                <a:lnTo>
                  <a:pt x="707131" y="0"/>
                </a:lnTo>
                <a:lnTo>
                  <a:pt x="0" y="548352"/>
                </a:lnTo>
                <a:lnTo>
                  <a:pt x="28862" y="4733139"/>
                </a:lnTo>
                <a:lnTo>
                  <a:pt x="3030562" y="4733139"/>
                </a:lnTo>
                <a:lnTo>
                  <a:pt x="3030562" y="0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  <a:ln w="38100" cmpd="sng"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200000">
            <a:off x="1306194" y="1979087"/>
            <a:ext cx="737710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0845" y="2606720"/>
            <a:ext cx="1987902" cy="14910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Machine Development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9810" y="4877441"/>
            <a:ext cx="5066934" cy="14910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68842" y="2606720"/>
            <a:ext cx="1987902" cy="14910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Analytics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89810" y="377991"/>
            <a:ext cx="1987902" cy="14910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5577712" y="3015932"/>
            <a:ext cx="1091130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678747" y="816193"/>
            <a:ext cx="911063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4201386" y="1963689"/>
            <a:ext cx="737710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301799">
            <a:off x="5134663" y="2021759"/>
            <a:ext cx="1761786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498680" y="5477180"/>
            <a:ext cx="1091130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0845" y="4863010"/>
            <a:ext cx="1987902" cy="1505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90845" y="2611857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0</a:t>
            </a:r>
            <a:endParaRPr lang="en-US" b="1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197117" y="4219979"/>
            <a:ext cx="737710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47631" y="4168592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396716" y="2218097"/>
            <a:ext cx="320040" cy="320040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2799549" y="853111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68842" y="377991"/>
            <a:ext cx="1987902" cy="14910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Bing Maps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13144497">
            <a:off x="2435128" y="2014472"/>
            <a:ext cx="1523904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9810" y="2606720"/>
            <a:ext cx="1987902" cy="14910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</a:t>
            </a:r>
            <a:r>
              <a:rPr lang="en-US" dirty="0" err="1" smtClean="0"/>
              <a:t>AppEngine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793120" y="2090126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78747" y="3015932"/>
            <a:ext cx="911063" cy="5483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99549" y="3057092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2</a:t>
            </a:r>
            <a:endParaRPr lang="en-US" b="1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95158" y="3100382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2799549" y="5561603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0845" y="377991"/>
            <a:ext cx="1987902" cy="14910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PiCloud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30448" y="2090126"/>
            <a:ext cx="404075" cy="404075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4</a:t>
            </a:r>
            <a:endParaRPr lang="en-US" b="1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501524" y="2233495"/>
            <a:ext cx="320040" cy="320040"/>
          </a:xfrm>
          <a:prstGeom prst="ellips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3</a:t>
            </a:r>
            <a:endParaRPr lang="en-US" b="1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62718" y="3894598"/>
            <a:ext cx="1554264" cy="64633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US" sz="3600" b="1" spc="300" dirty="0" smtClean="0"/>
              <a:t>Usage</a:t>
            </a:r>
            <a:endParaRPr lang="en-US" sz="3600" b="1" spc="300" dirty="0"/>
          </a:p>
        </p:txBody>
      </p:sp>
      <p:sp>
        <p:nvSpPr>
          <p:cNvPr id="60" name="TextBox 59"/>
          <p:cNvSpPr txBox="1"/>
          <p:nvPr/>
        </p:nvSpPr>
        <p:spPr>
          <a:xfrm>
            <a:off x="2962718" y="-51967"/>
            <a:ext cx="2044925" cy="461665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US" sz="2400" b="1" spc="300" dirty="0" smtClean="0"/>
              <a:t>Persistence</a:t>
            </a:r>
            <a:endParaRPr lang="en-US" sz="2400" b="1" spc="300" dirty="0"/>
          </a:p>
        </p:txBody>
      </p:sp>
      <p:sp>
        <p:nvSpPr>
          <p:cNvPr id="61" name="TextBox 60"/>
          <p:cNvSpPr txBox="1"/>
          <p:nvPr/>
        </p:nvSpPr>
        <p:spPr>
          <a:xfrm>
            <a:off x="-86585" y="6232258"/>
            <a:ext cx="3319186" cy="64633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US" sz="3600" b="1" spc="300" dirty="0" smtClean="0"/>
              <a:t>Development</a:t>
            </a:r>
            <a:endParaRPr lang="en-US" sz="3600" b="1" spc="300" dirty="0"/>
          </a:p>
        </p:txBody>
      </p:sp>
      <p:sp>
        <p:nvSpPr>
          <p:cNvPr id="62" name="TextBox 61"/>
          <p:cNvSpPr txBox="1"/>
          <p:nvPr/>
        </p:nvSpPr>
        <p:spPr>
          <a:xfrm>
            <a:off x="6623942" y="6350260"/>
            <a:ext cx="2574951" cy="523220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US" sz="2800" b="1" spc="300" dirty="0"/>
              <a:t>M</a:t>
            </a:r>
            <a:r>
              <a:rPr lang="en-US" sz="2800" b="1" spc="300" dirty="0" smtClean="0"/>
              <a:t>anagement</a:t>
            </a:r>
            <a:endParaRPr 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70208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Ubertools</a:t>
            </a:r>
            <a:r>
              <a:rPr lang="en-US" dirty="0" smtClean="0"/>
              <a:t> Development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851" y="2545667"/>
            <a:ext cx="7036515" cy="646330"/>
            <a:chOff x="1321225" y="2222768"/>
            <a:chExt cx="7019226" cy="646331"/>
          </a:xfrm>
        </p:grpSpPr>
        <p:sp>
          <p:nvSpPr>
            <p:cNvPr id="5" name="Oval 4"/>
            <p:cNvSpPr/>
            <p:nvPr/>
          </p:nvSpPr>
          <p:spPr>
            <a:xfrm>
              <a:off x="1321225" y="2343646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1</a:t>
              </a:r>
              <a:endPara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6963" y="2222768"/>
              <a:ext cx="623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Individual Developers update </a:t>
              </a:r>
              <a:r>
                <a:rPr lang="en-US" dirty="0" err="1" smtClean="0"/>
                <a:t>DropBox</a:t>
              </a:r>
              <a:r>
                <a:rPr lang="en-US" dirty="0" smtClean="0"/>
                <a:t> folder used for government content management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851" y="3482444"/>
            <a:ext cx="7462288" cy="646331"/>
            <a:chOff x="1318368" y="2363696"/>
            <a:chExt cx="7462288" cy="646331"/>
          </a:xfrm>
        </p:grpSpPr>
        <p:sp>
          <p:nvSpPr>
            <p:cNvPr id="14" name="Oval 13"/>
            <p:cNvSpPr/>
            <p:nvPr/>
          </p:nvSpPr>
          <p:spPr>
            <a:xfrm>
              <a:off x="1318368" y="2484574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2</a:t>
              </a:r>
              <a:endPara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6963" y="2363696"/>
              <a:ext cx="6673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Administrative users deploy updated application code base to Google App Engine site, which updates the functionality of the web site 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994" y="4495444"/>
            <a:ext cx="7462288" cy="646331"/>
            <a:chOff x="1318368" y="2363696"/>
            <a:chExt cx="7462288" cy="646331"/>
          </a:xfrm>
        </p:grpSpPr>
        <p:sp>
          <p:nvSpPr>
            <p:cNvPr id="21" name="Oval 20"/>
            <p:cNvSpPr/>
            <p:nvPr/>
          </p:nvSpPr>
          <p:spPr>
            <a:xfrm>
              <a:off x="1318368" y="2484574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3</a:t>
              </a:r>
              <a:endPara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06963" y="2363696"/>
              <a:ext cx="6673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Administrative users deploy specific portions of updated code that runs in cloud environment, based on specific functional requirements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3851" y="5458977"/>
            <a:ext cx="7462288" cy="646331"/>
            <a:chOff x="1318368" y="2363696"/>
            <a:chExt cx="7462288" cy="646331"/>
          </a:xfrm>
        </p:grpSpPr>
        <p:sp>
          <p:nvSpPr>
            <p:cNvPr id="27" name="Oval 26"/>
            <p:cNvSpPr/>
            <p:nvPr/>
          </p:nvSpPr>
          <p:spPr>
            <a:xfrm>
              <a:off x="1318368" y="2484574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9</a:t>
              </a:r>
              <a:endPara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06963" y="2363696"/>
              <a:ext cx="6673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Designated non-government administrative user updates Google Code </a:t>
              </a:r>
              <a:r>
                <a:rPr lang="en-US" dirty="0" err="1" smtClean="0"/>
                <a:t>Git</a:t>
              </a:r>
              <a:r>
                <a:rPr lang="en-US" dirty="0" smtClean="0"/>
                <a:t> version control repository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851" y="1895005"/>
            <a:ext cx="7806600" cy="418903"/>
            <a:chOff x="533851" y="2328817"/>
            <a:chExt cx="7806600" cy="418904"/>
          </a:xfrm>
        </p:grpSpPr>
        <p:sp>
          <p:nvSpPr>
            <p:cNvPr id="32" name="Oval 31"/>
            <p:cNvSpPr/>
            <p:nvPr/>
          </p:nvSpPr>
          <p:spPr>
            <a:xfrm>
              <a:off x="533851" y="2343646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18368" y="2328817"/>
              <a:ext cx="702208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Individual Developers develop new features and fix bugs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71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Ubertools</a:t>
            </a:r>
            <a:r>
              <a:rPr lang="en-US" dirty="0" smtClean="0"/>
              <a:t> Usage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3851" y="1909833"/>
            <a:ext cx="7806600" cy="404074"/>
            <a:chOff x="533851" y="2343646"/>
            <a:chExt cx="7806600" cy="404075"/>
          </a:xfrm>
        </p:grpSpPr>
        <p:sp>
          <p:nvSpPr>
            <p:cNvPr id="23" name="Oval 22"/>
            <p:cNvSpPr/>
            <p:nvPr/>
          </p:nvSpPr>
          <p:spPr>
            <a:xfrm>
              <a:off x="533851" y="2343646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8368" y="2343646"/>
              <a:ext cx="702208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Specific computation-intensive operations are passed off to </a:t>
              </a:r>
              <a:r>
                <a:rPr lang="en-US" dirty="0" err="1" smtClean="0"/>
                <a:t>PiCloud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8975" y="2922372"/>
            <a:ext cx="8147825" cy="646331"/>
            <a:chOff x="538975" y="2509574"/>
            <a:chExt cx="8147825" cy="646331"/>
          </a:xfrm>
        </p:grpSpPr>
        <p:sp>
          <p:nvSpPr>
            <p:cNvPr id="26" name="Oval 25"/>
            <p:cNvSpPr/>
            <p:nvPr/>
          </p:nvSpPr>
          <p:spPr>
            <a:xfrm>
              <a:off x="538975" y="2625014"/>
              <a:ext cx="404075" cy="404074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23492" y="2509574"/>
              <a:ext cx="7363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 from </a:t>
              </a:r>
              <a:r>
                <a:rPr lang="en-US" dirty="0" err="1" smtClean="0"/>
                <a:t>PiCloud</a:t>
              </a:r>
              <a:r>
                <a:rPr lang="en-US" dirty="0" smtClean="0"/>
                <a:t> are passed off to Amazon Web Services(AWS) for long-term storage in Elastic Block Storage (EBS)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851" y="4165800"/>
            <a:ext cx="8147825" cy="646331"/>
            <a:chOff x="538975" y="2509574"/>
            <a:chExt cx="8147825" cy="646331"/>
          </a:xfrm>
        </p:grpSpPr>
        <p:sp>
          <p:nvSpPr>
            <p:cNvPr id="30" name="Oval 29"/>
            <p:cNvSpPr/>
            <p:nvPr/>
          </p:nvSpPr>
          <p:spPr>
            <a:xfrm>
              <a:off x="538975" y="2625014"/>
              <a:ext cx="404075" cy="404074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6</a:t>
              </a:r>
              <a:endPara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23492" y="2509574"/>
              <a:ext cx="7363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Links </a:t>
              </a:r>
              <a:r>
                <a:rPr lang="en-US" dirty="0"/>
                <a:t>to </a:t>
              </a:r>
              <a:r>
                <a:rPr lang="en-US" dirty="0" smtClean="0"/>
                <a:t>large compressed </a:t>
              </a:r>
              <a:r>
                <a:rPr lang="en-US" dirty="0"/>
                <a:t>data are returned to </a:t>
              </a:r>
              <a:r>
                <a:rPr lang="en-US" dirty="0" smtClean="0"/>
                <a:t>users, who then retrieve the data from AWS-EBS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851" y="5458171"/>
            <a:ext cx="8147825" cy="646331"/>
            <a:chOff x="538975" y="2509574"/>
            <a:chExt cx="8147825" cy="646331"/>
          </a:xfrm>
        </p:grpSpPr>
        <p:sp>
          <p:nvSpPr>
            <p:cNvPr id="33" name="Oval 32"/>
            <p:cNvSpPr/>
            <p:nvPr/>
          </p:nvSpPr>
          <p:spPr>
            <a:xfrm>
              <a:off x="538975" y="2625014"/>
              <a:ext cx="404075" cy="404074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23492" y="2509574"/>
              <a:ext cx="7363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Specific categories of result data can be applied to Geospatial Information Systems (GIS) and these are presented via Bing maps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425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Ubertool</a:t>
            </a:r>
            <a:r>
              <a:rPr lang="en-US" dirty="0" smtClean="0"/>
              <a:t> Management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851" y="2890384"/>
            <a:ext cx="7462288" cy="646331"/>
            <a:chOff x="1318368" y="2363696"/>
            <a:chExt cx="7462288" cy="646331"/>
          </a:xfrm>
        </p:grpSpPr>
        <p:sp>
          <p:nvSpPr>
            <p:cNvPr id="5" name="Oval 4"/>
            <p:cNvSpPr/>
            <p:nvPr/>
          </p:nvSpPr>
          <p:spPr>
            <a:xfrm>
              <a:off x="1318368" y="2484574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9</a:t>
              </a:r>
              <a:endPara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06963" y="2363696"/>
              <a:ext cx="6673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Management can input and prioritize development feature and bug remediation tasks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851" y="1917221"/>
            <a:ext cx="7462288" cy="646331"/>
            <a:chOff x="1318368" y="2363696"/>
            <a:chExt cx="7462288" cy="646331"/>
          </a:xfrm>
        </p:grpSpPr>
        <p:sp>
          <p:nvSpPr>
            <p:cNvPr id="8" name="Oval 7"/>
            <p:cNvSpPr/>
            <p:nvPr/>
          </p:nvSpPr>
          <p:spPr>
            <a:xfrm>
              <a:off x="1318368" y="2484574"/>
              <a:ext cx="404075" cy="4040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6963" y="2363696"/>
              <a:ext cx="6673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Management users can analyze usage statistics for web sites, using Google Analytics web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Ubertools</a:t>
            </a:r>
            <a:r>
              <a:rPr lang="en-US" dirty="0" smtClean="0"/>
              <a:t> Persistence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8975" y="1926681"/>
            <a:ext cx="8147825" cy="646331"/>
            <a:chOff x="538975" y="2509574"/>
            <a:chExt cx="8147825" cy="646331"/>
          </a:xfrm>
        </p:grpSpPr>
        <p:sp>
          <p:nvSpPr>
            <p:cNvPr id="5" name="Oval 4"/>
            <p:cNvSpPr/>
            <p:nvPr/>
          </p:nvSpPr>
          <p:spPr>
            <a:xfrm>
              <a:off x="538975" y="2625014"/>
              <a:ext cx="404075" cy="404074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3492" y="2509574"/>
              <a:ext cx="7363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 from </a:t>
              </a:r>
              <a:r>
                <a:rPr lang="en-US" dirty="0" err="1" smtClean="0"/>
                <a:t>PiCloud</a:t>
              </a:r>
              <a:r>
                <a:rPr lang="en-US" dirty="0" smtClean="0"/>
                <a:t> are passed off to Amazon Web Services(AWS) for long-term storage in Elastic Block Storage (EBS)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851" y="3170109"/>
            <a:ext cx="8147825" cy="646331"/>
            <a:chOff x="538975" y="2509574"/>
            <a:chExt cx="8147825" cy="646331"/>
          </a:xfrm>
        </p:grpSpPr>
        <p:sp>
          <p:nvSpPr>
            <p:cNvPr id="8" name="Oval 7"/>
            <p:cNvSpPr/>
            <p:nvPr/>
          </p:nvSpPr>
          <p:spPr>
            <a:xfrm>
              <a:off x="538975" y="2625014"/>
              <a:ext cx="404075" cy="404074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6</a:t>
              </a:r>
              <a:endParaRPr lang="en-US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3492" y="2509574"/>
              <a:ext cx="7363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Links </a:t>
              </a:r>
              <a:r>
                <a:rPr lang="en-US" dirty="0"/>
                <a:t>to </a:t>
              </a:r>
              <a:r>
                <a:rPr lang="en-US" dirty="0" smtClean="0"/>
                <a:t>large compressed </a:t>
              </a:r>
              <a:r>
                <a:rPr lang="en-US" dirty="0"/>
                <a:t>data are returned to </a:t>
              </a:r>
              <a:r>
                <a:rPr lang="en-US" dirty="0" smtClean="0"/>
                <a:t>users, who then retrieve the data from AWS-EBS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37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Configuration </a:t>
            </a:r>
            <a:r>
              <a:rPr lang="en-US" dirty="0" smtClean="0"/>
              <a:t>Management/Project Hosting</a:t>
            </a:r>
            <a:endParaRPr lang="en-US" dirty="0" smtClean="0"/>
          </a:p>
          <a:p>
            <a:r>
              <a:rPr lang="en-US" dirty="0"/>
              <a:t>Issue &amp; Project </a:t>
            </a:r>
            <a:r>
              <a:rPr lang="en-US" dirty="0" smtClean="0"/>
              <a:t>Tracking</a:t>
            </a:r>
          </a:p>
          <a:p>
            <a:r>
              <a:rPr lang="en-US" dirty="0" smtClean="0"/>
              <a:t>Testing</a:t>
            </a:r>
            <a:r>
              <a:rPr lang="en-US" dirty="0"/>
              <a:t>/Code </a:t>
            </a:r>
            <a:r>
              <a:rPr lang="en-US" dirty="0" smtClean="0"/>
              <a:t>Quality</a:t>
            </a:r>
          </a:p>
          <a:p>
            <a:r>
              <a:rPr lang="en-US" dirty="0"/>
              <a:t>Cloud </a:t>
            </a:r>
            <a:r>
              <a:rPr lang="en-US" dirty="0" smtClean="0"/>
              <a:t>Computing</a:t>
            </a:r>
          </a:p>
          <a:p>
            <a:r>
              <a:rPr lang="en-US" dirty="0" smtClean="0"/>
              <a:t>Persistence Layer</a:t>
            </a:r>
          </a:p>
          <a:p>
            <a:r>
              <a:rPr lang="en-US" dirty="0" smtClean="0"/>
              <a:t>Mapping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8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996</Words>
  <Application>Microsoft Macintosh PowerPoint</Application>
  <PresentationFormat>On-screen Show (4:3)</PresentationFormat>
  <Paragraphs>134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Übertool Development Toolset</vt:lpstr>
      <vt:lpstr>Table of Contents</vt:lpstr>
      <vt:lpstr>Current System Tools and Workflows</vt:lpstr>
      <vt:lpstr>PowerPoint Presentation</vt:lpstr>
      <vt:lpstr>Ubertools Development</vt:lpstr>
      <vt:lpstr>Ubertools Usage</vt:lpstr>
      <vt:lpstr>Ubertool Management</vt:lpstr>
      <vt:lpstr>Ubertools Persistence</vt:lpstr>
      <vt:lpstr>Analysis of Alternatives</vt:lpstr>
      <vt:lpstr>Software Configuration Management/Project Hosting</vt:lpstr>
      <vt:lpstr>Issue &amp; Project Tracking</vt:lpstr>
      <vt:lpstr>Testing/Code Quality</vt:lpstr>
      <vt:lpstr>Cloud Computing</vt:lpstr>
      <vt:lpstr>Persistence Layer</vt:lpstr>
      <vt:lpstr>Mapping Services</vt:lpstr>
      <vt:lpstr>Service Cost Analysis</vt:lpstr>
      <vt:lpstr>Current Usage</vt:lpstr>
      <vt:lpstr>Expected/Desired Future Usage</vt:lpstr>
      <vt:lpstr>Expected Usage costs for Current System</vt:lpstr>
      <vt:lpstr>Google Solution Costs</vt:lpstr>
      <vt:lpstr>Azure Solution Costs</vt:lpstr>
      <vt:lpstr>Amazon Solution Costs</vt:lpstr>
      <vt:lpstr>Best of Breed Solution Costs</vt:lpstr>
      <vt:lpstr>Current vs Alternate Overall Conclusions</vt:lpstr>
      <vt:lpstr>Current System Pro’s</vt:lpstr>
      <vt:lpstr>Current System Con’s</vt:lpstr>
      <vt:lpstr>Alternate Solution Pro’s</vt:lpstr>
      <vt:lpstr>Alternate Solution Con’s</vt:lpstr>
      <vt:lpstr>Future Possibilities</vt:lpstr>
    </vt:vector>
  </TitlesOfParts>
  <Company>JHU/APL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Übertool Development Toolset</dc:title>
  <dc:creator>JHU/APL</dc:creator>
  <cp:lastModifiedBy>JHU/APL</cp:lastModifiedBy>
  <cp:revision>40</cp:revision>
  <dcterms:created xsi:type="dcterms:W3CDTF">2012-10-07T23:54:02Z</dcterms:created>
  <dcterms:modified xsi:type="dcterms:W3CDTF">2012-12-10T01:21:49Z</dcterms:modified>
</cp:coreProperties>
</file>