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attanakarn Bold" charset="1" panose="00000000000000000000"/>
      <p:regular r:id="rId25"/>
    </p:embeddedFont>
    <p:embeddedFont>
      <p:font typeface="Touvlo Bold" charset="1" panose="020B0804030403020204"/>
      <p:regular r:id="rId26"/>
    </p:embeddedFont>
    <p:embeddedFont>
      <p:font typeface="Touvlo" charset="1" panose="020B0604030403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3593884">
            <a:off x="12441312" y="6770019"/>
            <a:ext cx="9297735" cy="1690210"/>
            <a:chOff x="0" y="0"/>
            <a:chExt cx="3353369" cy="609600"/>
          </a:xfrm>
        </p:grpSpPr>
        <p:sp>
          <p:nvSpPr>
            <p:cNvPr name="Freeform 4" id="4"/>
            <p:cNvSpPr/>
            <p:nvPr/>
          </p:nvSpPr>
          <p:spPr>
            <a:xfrm flipH="false" flipV="false" rot="0">
              <a:off x="20231" y="0"/>
              <a:ext cx="3312908" cy="609600"/>
            </a:xfrm>
            <a:custGeom>
              <a:avLst/>
              <a:gdLst/>
              <a:ahLst/>
              <a:cxnLst/>
              <a:rect r="r" b="b" t="t" l="l"/>
              <a:pathLst>
                <a:path h="609600" w="3312908">
                  <a:moveTo>
                    <a:pt x="266236" y="0"/>
                  </a:moveTo>
                  <a:lnTo>
                    <a:pt x="3249872" y="0"/>
                  </a:lnTo>
                  <a:cubicBezTo>
                    <a:pt x="3269163" y="0"/>
                    <a:pt x="3287279" y="9274"/>
                    <a:pt x="3298559" y="24924"/>
                  </a:cubicBezTo>
                  <a:cubicBezTo>
                    <a:pt x="3309839" y="40574"/>
                    <a:pt x="3312908" y="60692"/>
                    <a:pt x="3306807" y="78994"/>
                  </a:cubicBezTo>
                  <a:lnTo>
                    <a:pt x="3156270" y="530606"/>
                  </a:lnTo>
                  <a:cubicBezTo>
                    <a:pt x="3140545" y="577781"/>
                    <a:pt x="3096398" y="609600"/>
                    <a:pt x="3046672" y="609600"/>
                  </a:cubicBezTo>
                  <a:lnTo>
                    <a:pt x="63036" y="609600"/>
                  </a:lnTo>
                  <a:cubicBezTo>
                    <a:pt x="43744" y="609600"/>
                    <a:pt x="25629" y="600326"/>
                    <a:pt x="14349" y="584676"/>
                  </a:cubicBezTo>
                  <a:cubicBezTo>
                    <a:pt x="3069" y="569026"/>
                    <a:pt x="0" y="548908"/>
                    <a:pt x="6100" y="530606"/>
                  </a:cubicBezTo>
                  <a:lnTo>
                    <a:pt x="156638" y="78994"/>
                  </a:lnTo>
                  <a:cubicBezTo>
                    <a:pt x="172363" y="31819"/>
                    <a:pt x="216510" y="0"/>
                    <a:pt x="266236" y="0"/>
                  </a:cubicBezTo>
                  <a:close/>
                </a:path>
              </a:pathLst>
            </a:custGeom>
            <a:gradFill rotWithShape="true">
              <a:gsLst>
                <a:gs pos="0">
                  <a:srgbClr val="82A5FF">
                    <a:alpha val="20000"/>
                  </a:srgbClr>
                </a:gs>
                <a:gs pos="100000">
                  <a:srgbClr val="005EFF">
                    <a:alpha val="100000"/>
                  </a:srgbClr>
                </a:gs>
              </a:gsLst>
              <a:lin ang="0"/>
            </a:gradFill>
          </p:spPr>
        </p:sp>
        <p:sp>
          <p:nvSpPr>
            <p:cNvPr name="TextBox 5" id="5"/>
            <p:cNvSpPr txBox="true"/>
            <p:nvPr/>
          </p:nvSpPr>
          <p:spPr>
            <a:xfrm>
              <a:off x="101600" y="-47625"/>
              <a:ext cx="3150169" cy="657225"/>
            </a:xfrm>
            <a:prstGeom prst="rect">
              <a:avLst/>
            </a:prstGeom>
          </p:spPr>
          <p:txBody>
            <a:bodyPr anchor="ctr" rtlCol="false" tIns="50800" lIns="50800" bIns="50800" rIns="50800"/>
            <a:lstStyle/>
            <a:p>
              <a:pPr algn="ctr">
                <a:lnSpc>
                  <a:spcPts val="2731"/>
                </a:lnSpc>
              </a:pPr>
            </a:p>
          </p:txBody>
        </p:sp>
      </p:grpSp>
      <p:sp>
        <p:nvSpPr>
          <p:cNvPr name="TextBox 6" id="6"/>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grpSp>
        <p:nvGrpSpPr>
          <p:cNvPr name="Group 7" id="7"/>
          <p:cNvGrpSpPr/>
          <p:nvPr/>
        </p:nvGrpSpPr>
        <p:grpSpPr>
          <a:xfrm rot="-3593884">
            <a:off x="8026860" y="9024144"/>
            <a:ext cx="10020760" cy="1821647"/>
            <a:chOff x="0" y="0"/>
            <a:chExt cx="3353369" cy="609600"/>
          </a:xfrm>
        </p:grpSpPr>
        <p:sp>
          <p:nvSpPr>
            <p:cNvPr name="Freeform 8" id="8"/>
            <p:cNvSpPr/>
            <p:nvPr/>
          </p:nvSpPr>
          <p:spPr>
            <a:xfrm flipH="false" flipV="false" rot="0">
              <a:off x="18771" y="0"/>
              <a:ext cx="3315827" cy="609600"/>
            </a:xfrm>
            <a:custGeom>
              <a:avLst/>
              <a:gdLst/>
              <a:ahLst/>
              <a:cxnLst/>
              <a:rect r="r" b="b" t="t" l="l"/>
              <a:pathLst>
                <a:path h="609600" w="3315827">
                  <a:moveTo>
                    <a:pt x="261688" y="0"/>
                  </a:moveTo>
                  <a:lnTo>
                    <a:pt x="3257339" y="0"/>
                  </a:lnTo>
                  <a:cubicBezTo>
                    <a:pt x="3275239" y="0"/>
                    <a:pt x="3292047" y="8605"/>
                    <a:pt x="3302513" y="23125"/>
                  </a:cubicBezTo>
                  <a:cubicBezTo>
                    <a:pt x="3312980" y="37646"/>
                    <a:pt x="3315827" y="56313"/>
                    <a:pt x="3310167" y="73294"/>
                  </a:cubicBezTo>
                  <a:lnTo>
                    <a:pt x="3155830" y="536306"/>
                  </a:lnTo>
                  <a:cubicBezTo>
                    <a:pt x="3141240" y="580076"/>
                    <a:pt x="3100278" y="609600"/>
                    <a:pt x="3054139" y="609600"/>
                  </a:cubicBezTo>
                  <a:lnTo>
                    <a:pt x="58488" y="609600"/>
                  </a:lnTo>
                  <a:cubicBezTo>
                    <a:pt x="40588" y="609600"/>
                    <a:pt x="23780" y="600995"/>
                    <a:pt x="13314" y="586475"/>
                  </a:cubicBezTo>
                  <a:cubicBezTo>
                    <a:pt x="2848" y="571954"/>
                    <a:pt x="0" y="553287"/>
                    <a:pt x="5660" y="536306"/>
                  </a:cubicBezTo>
                  <a:lnTo>
                    <a:pt x="159998" y="73294"/>
                  </a:lnTo>
                  <a:cubicBezTo>
                    <a:pt x="174588" y="29524"/>
                    <a:pt x="215550" y="0"/>
                    <a:pt x="261688"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657225"/>
            </a:xfrm>
            <a:prstGeom prst="rect">
              <a:avLst/>
            </a:prstGeom>
          </p:spPr>
          <p:txBody>
            <a:bodyPr anchor="ctr" rtlCol="false" tIns="50800" lIns="50800" bIns="50800" rIns="50800"/>
            <a:lstStyle/>
            <a:p>
              <a:pPr algn="ctr">
                <a:lnSpc>
                  <a:spcPts val="2731"/>
                </a:lnSpc>
              </a:pPr>
            </a:p>
          </p:txBody>
        </p:sp>
      </p:grpSp>
      <p:grpSp>
        <p:nvGrpSpPr>
          <p:cNvPr name="Group 10" id="10"/>
          <p:cNvGrpSpPr/>
          <p:nvPr/>
        </p:nvGrpSpPr>
        <p:grpSpPr>
          <a:xfrm rot="0">
            <a:off x="4260542" y="2074914"/>
            <a:ext cx="9766915" cy="5540210"/>
            <a:chOff x="0" y="0"/>
            <a:chExt cx="13022554" cy="7386946"/>
          </a:xfrm>
        </p:grpSpPr>
        <p:grpSp>
          <p:nvGrpSpPr>
            <p:cNvPr name="Group 11" id="11"/>
            <p:cNvGrpSpPr/>
            <p:nvPr/>
          </p:nvGrpSpPr>
          <p:grpSpPr>
            <a:xfrm rot="0">
              <a:off x="0" y="0"/>
              <a:ext cx="13022554" cy="2833415"/>
              <a:chOff x="0" y="0"/>
              <a:chExt cx="2572356" cy="559687"/>
            </a:xfrm>
          </p:grpSpPr>
          <p:sp>
            <p:nvSpPr>
              <p:cNvPr name="Freeform 12" id="12"/>
              <p:cNvSpPr/>
              <p:nvPr/>
            </p:nvSpPr>
            <p:spPr>
              <a:xfrm flipH="false" flipV="false" rot="0">
                <a:off x="0" y="0"/>
                <a:ext cx="2572356" cy="559687"/>
              </a:xfrm>
              <a:custGeom>
                <a:avLst/>
                <a:gdLst/>
                <a:ahLst/>
                <a:cxnLst/>
                <a:rect r="r" b="b" t="t" l="l"/>
                <a:pathLst>
                  <a:path h="559687" w="2572356">
                    <a:moveTo>
                      <a:pt x="25365" y="0"/>
                    </a:moveTo>
                    <a:lnTo>
                      <a:pt x="2546991" y="0"/>
                    </a:lnTo>
                    <a:cubicBezTo>
                      <a:pt x="2553718" y="0"/>
                      <a:pt x="2560170" y="2672"/>
                      <a:pt x="2564927" y="7429"/>
                    </a:cubicBezTo>
                    <a:cubicBezTo>
                      <a:pt x="2569684" y="12186"/>
                      <a:pt x="2572356" y="18638"/>
                      <a:pt x="2572356" y="25365"/>
                    </a:cubicBezTo>
                    <a:lnTo>
                      <a:pt x="2572356" y="534322"/>
                    </a:lnTo>
                    <a:cubicBezTo>
                      <a:pt x="2572356" y="541049"/>
                      <a:pt x="2569684" y="547501"/>
                      <a:pt x="2564927" y="552258"/>
                    </a:cubicBezTo>
                    <a:cubicBezTo>
                      <a:pt x="2560170" y="557015"/>
                      <a:pt x="2553718" y="559687"/>
                      <a:pt x="2546991" y="559687"/>
                    </a:cubicBezTo>
                    <a:lnTo>
                      <a:pt x="25365" y="559687"/>
                    </a:lnTo>
                    <a:cubicBezTo>
                      <a:pt x="18638" y="559687"/>
                      <a:pt x="12186" y="557015"/>
                      <a:pt x="7429" y="552258"/>
                    </a:cubicBezTo>
                    <a:cubicBezTo>
                      <a:pt x="2672" y="547501"/>
                      <a:pt x="0" y="541049"/>
                      <a:pt x="0" y="534322"/>
                    </a:cubicBezTo>
                    <a:lnTo>
                      <a:pt x="0" y="25365"/>
                    </a:lnTo>
                    <a:cubicBezTo>
                      <a:pt x="0" y="18638"/>
                      <a:pt x="2672" y="12186"/>
                      <a:pt x="7429" y="7429"/>
                    </a:cubicBezTo>
                    <a:cubicBezTo>
                      <a:pt x="12186" y="2672"/>
                      <a:pt x="18638" y="0"/>
                      <a:pt x="25365" y="0"/>
                    </a:cubicBezTo>
                    <a:close/>
                  </a:path>
                </a:pathLst>
              </a:custGeom>
              <a:solidFill>
                <a:srgbClr val="005EFF"/>
              </a:solidFill>
            </p:spPr>
          </p:sp>
          <p:sp>
            <p:nvSpPr>
              <p:cNvPr name="TextBox 13" id="13"/>
              <p:cNvSpPr txBox="true"/>
              <p:nvPr/>
            </p:nvSpPr>
            <p:spPr>
              <a:xfrm>
                <a:off x="0" y="-47625"/>
                <a:ext cx="2572356" cy="607312"/>
              </a:xfrm>
              <a:prstGeom prst="rect">
                <a:avLst/>
              </a:prstGeom>
            </p:spPr>
            <p:txBody>
              <a:bodyPr anchor="ctr" rtlCol="false" tIns="50800" lIns="50800" bIns="50800" rIns="50800"/>
              <a:lstStyle/>
              <a:p>
                <a:pPr algn="ctr">
                  <a:lnSpc>
                    <a:spcPts val="2731"/>
                  </a:lnSpc>
                </a:pPr>
              </a:p>
            </p:txBody>
          </p:sp>
        </p:grpSp>
        <p:sp>
          <p:nvSpPr>
            <p:cNvPr name="TextBox 14" id="14"/>
            <p:cNvSpPr txBox="true"/>
            <p:nvPr/>
          </p:nvSpPr>
          <p:spPr>
            <a:xfrm rot="0">
              <a:off x="474623" y="678876"/>
              <a:ext cx="12547930" cy="1881355"/>
            </a:xfrm>
            <a:prstGeom prst="rect">
              <a:avLst/>
            </a:prstGeom>
          </p:spPr>
          <p:txBody>
            <a:bodyPr anchor="t" rtlCol="false" tIns="0" lIns="0" bIns="0" rIns="0">
              <a:spAutoFit/>
            </a:bodyPr>
            <a:lstStyle/>
            <a:p>
              <a:pPr algn="l" marL="0" indent="0" lvl="0">
                <a:lnSpc>
                  <a:spcPts val="10364"/>
                </a:lnSpc>
              </a:pPr>
              <a:r>
                <a:rPr lang="en-US" b="true" sz="10161">
                  <a:solidFill>
                    <a:srgbClr val="FFFFFF"/>
                  </a:solidFill>
                  <a:latin typeface="Pattanakarn Bold"/>
                  <a:ea typeface="Pattanakarn Bold"/>
                  <a:cs typeface="Pattanakarn Bold"/>
                  <a:sym typeface="Pattanakarn Bold"/>
                </a:rPr>
                <a:t>SAMUTSARI: </a:t>
              </a:r>
            </a:p>
          </p:txBody>
        </p:sp>
        <p:sp>
          <p:nvSpPr>
            <p:cNvPr name="TextBox 15" id="15"/>
            <p:cNvSpPr txBox="true"/>
            <p:nvPr/>
          </p:nvSpPr>
          <p:spPr>
            <a:xfrm rot="0">
              <a:off x="229071" y="3246744"/>
              <a:ext cx="12564412" cy="4140202"/>
            </a:xfrm>
            <a:prstGeom prst="rect">
              <a:avLst/>
            </a:prstGeom>
          </p:spPr>
          <p:txBody>
            <a:bodyPr anchor="t" rtlCol="false" tIns="0" lIns="0" bIns="0" rIns="0">
              <a:spAutoFit/>
            </a:bodyPr>
            <a:lstStyle/>
            <a:p>
              <a:pPr algn="ctr">
                <a:lnSpc>
                  <a:spcPts val="8399"/>
                </a:lnSpc>
              </a:pPr>
              <a:r>
                <a:rPr lang="en-US" sz="5999" b="true">
                  <a:solidFill>
                    <a:srgbClr val="005EFF"/>
                  </a:solidFill>
                  <a:latin typeface="Touvlo Bold"/>
                  <a:ea typeface="Touvlo Bold"/>
                  <a:cs typeface="Touvlo Bold"/>
                  <a:sym typeface="Touvlo Bold"/>
                </a:rPr>
                <a:t>A Barangay Digital Marketplace and Skills Hub</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456112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solidFill>
                <a:latin typeface="Touvlo Bold"/>
                <a:ea typeface="Touvlo Bold"/>
                <a:cs typeface="Touvlo Bold"/>
                <a:sym typeface="Touvlo Bold"/>
              </a:rPr>
              <a:t>CONTENT</a:t>
            </a:r>
          </a:p>
        </p:txBody>
      </p:sp>
      <p:sp>
        <p:nvSpPr>
          <p:cNvPr name="TextBox 6" id="6"/>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OTHERS</a:t>
            </a:r>
          </a:p>
        </p:txBody>
      </p:sp>
      <p:sp>
        <p:nvSpPr>
          <p:cNvPr name="TextBox 7" id="7"/>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HOME</a:t>
            </a:r>
          </a:p>
        </p:txBody>
      </p:sp>
      <p:sp>
        <p:nvSpPr>
          <p:cNvPr name="TextBox 8" id="8"/>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ABOUT</a:t>
            </a:r>
          </a:p>
        </p:txBody>
      </p:sp>
      <p:sp>
        <p:nvSpPr>
          <p:cNvPr name="TextBox 9" id="9"/>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
        <p:nvSpPr>
          <p:cNvPr name="TextBox 10" id="10"/>
          <p:cNvSpPr txBox="true"/>
          <p:nvPr/>
        </p:nvSpPr>
        <p:spPr>
          <a:xfrm rot="0">
            <a:off x="1384668" y="1887950"/>
            <a:ext cx="10599495" cy="893650"/>
          </a:xfrm>
          <a:prstGeom prst="rect">
            <a:avLst/>
          </a:prstGeom>
        </p:spPr>
        <p:txBody>
          <a:bodyPr anchor="t" rtlCol="false" tIns="0" lIns="0" bIns="0" rIns="0">
            <a:spAutoFit/>
          </a:bodyPr>
          <a:lstStyle/>
          <a:p>
            <a:pPr algn="just" marL="0" indent="0" lvl="0">
              <a:lnSpc>
                <a:spcPts val="7048"/>
              </a:lnSpc>
            </a:pPr>
            <a:r>
              <a:rPr lang="en-US" b="true" sz="6237">
                <a:solidFill>
                  <a:srgbClr val="005EFF"/>
                </a:solidFill>
                <a:latin typeface="Pattanakarn Bold"/>
                <a:ea typeface="Pattanakarn Bold"/>
                <a:cs typeface="Pattanakarn Bold"/>
                <a:sym typeface="Pattanakarn Bold"/>
              </a:rPr>
              <a:t>SPECIFIC OBJECTIVES</a:t>
            </a:r>
          </a:p>
        </p:txBody>
      </p:sp>
      <p:sp>
        <p:nvSpPr>
          <p:cNvPr name="TextBox 11" id="11"/>
          <p:cNvSpPr txBox="true"/>
          <p:nvPr/>
        </p:nvSpPr>
        <p:spPr>
          <a:xfrm rot="0">
            <a:off x="1384668" y="2888957"/>
            <a:ext cx="13649657" cy="6665596"/>
          </a:xfrm>
          <a:prstGeom prst="rect">
            <a:avLst/>
          </a:prstGeom>
        </p:spPr>
        <p:txBody>
          <a:bodyPr anchor="t" rtlCol="false" tIns="0" lIns="0" bIns="0" rIns="0">
            <a:spAutoFit/>
          </a:bodyPr>
          <a:lstStyle/>
          <a:p>
            <a:pPr algn="just">
              <a:lnSpc>
                <a:spcPts val="5879"/>
              </a:lnSpc>
            </a:pPr>
            <a:r>
              <a:rPr lang="en-US" sz="4199">
                <a:solidFill>
                  <a:srgbClr val="000000"/>
                </a:solidFill>
                <a:latin typeface="Touvlo"/>
                <a:ea typeface="Touvlo"/>
                <a:cs typeface="Touvlo"/>
                <a:sym typeface="Touvlo"/>
              </a:rPr>
              <a:t>1.      To develop a user-friendly e-commerce website that functions smoothly on both desktop and mobile devices.</a:t>
            </a:r>
          </a:p>
          <a:p>
            <a:pPr algn="just">
              <a:lnSpc>
                <a:spcPts val="5879"/>
              </a:lnSpc>
            </a:pPr>
            <a:r>
              <a:rPr lang="en-US" sz="4199">
                <a:solidFill>
                  <a:srgbClr val="000000"/>
                </a:solidFill>
                <a:latin typeface="Touvlo"/>
                <a:ea typeface="Touvlo"/>
                <a:cs typeface="Touvlo"/>
                <a:sym typeface="Touvlo"/>
              </a:rPr>
              <a:t>2.      To provide a central hub where vendors and service providers can showcase products, services, availability, and customer feedback.</a:t>
            </a:r>
          </a:p>
          <a:p>
            <a:pPr algn="just">
              <a:lnSpc>
                <a:spcPts val="5879"/>
              </a:lnSpc>
            </a:pPr>
            <a:r>
              <a:rPr lang="en-US" sz="4199">
                <a:solidFill>
                  <a:srgbClr val="000000"/>
                </a:solidFill>
                <a:latin typeface="Touvlo"/>
                <a:ea typeface="Touvlo"/>
                <a:cs typeface="Touvlo"/>
                <a:sym typeface="Touvlo"/>
              </a:rPr>
              <a:t>3.      To integrate secure and convenient digital payment methods such as GCash, Maya, and Cash-on-Delivery.</a:t>
            </a:r>
          </a:p>
        </p:txBody>
      </p:sp>
      <p:grpSp>
        <p:nvGrpSpPr>
          <p:cNvPr name="Group 12" id="12"/>
          <p:cNvGrpSpPr/>
          <p:nvPr/>
        </p:nvGrpSpPr>
        <p:grpSpPr>
          <a:xfrm rot="-3593884">
            <a:off x="11399927" y="6466739"/>
            <a:ext cx="11718745" cy="2314575"/>
            <a:chOff x="0" y="0"/>
            <a:chExt cx="3086418" cy="609600"/>
          </a:xfrm>
        </p:grpSpPr>
        <p:sp>
          <p:nvSpPr>
            <p:cNvPr name="Freeform 13" id="13"/>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14" id="14"/>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15" id="15"/>
          <p:cNvGrpSpPr/>
          <p:nvPr/>
        </p:nvGrpSpPr>
        <p:grpSpPr>
          <a:xfrm rot="-3593884">
            <a:off x="14743135" y="9129713"/>
            <a:ext cx="8252109" cy="2314575"/>
            <a:chOff x="0" y="0"/>
            <a:chExt cx="2173395" cy="609600"/>
          </a:xfrm>
        </p:grpSpPr>
        <p:sp>
          <p:nvSpPr>
            <p:cNvPr name="Freeform 16" id="16"/>
            <p:cNvSpPr/>
            <p:nvPr/>
          </p:nvSpPr>
          <p:spPr>
            <a:xfrm flipH="false" flipV="false" rot="0">
              <a:off x="22794" y="0"/>
              <a:ext cx="2127807" cy="609600"/>
            </a:xfrm>
            <a:custGeom>
              <a:avLst/>
              <a:gdLst/>
              <a:ahLst/>
              <a:cxnLst/>
              <a:rect r="r" b="b" t="t" l="l"/>
              <a:pathLst>
                <a:path h="609600" w="2127807">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true">
              <a:gsLst>
                <a:gs pos="0">
                  <a:srgbClr val="82A5FF">
                    <a:alpha val="20000"/>
                  </a:srgbClr>
                </a:gs>
                <a:gs pos="100000">
                  <a:srgbClr val="005EFF">
                    <a:alpha val="100000"/>
                  </a:srgbClr>
                </a:gs>
              </a:gsLst>
              <a:lin ang="0"/>
            </a:gradFill>
          </p:spPr>
        </p:sp>
        <p:sp>
          <p:nvSpPr>
            <p:cNvPr name="TextBox 17" id="17"/>
            <p:cNvSpPr txBox="true"/>
            <p:nvPr/>
          </p:nvSpPr>
          <p:spPr>
            <a:xfrm>
              <a:off x="101600" y="-47625"/>
              <a:ext cx="1970195" cy="657225"/>
            </a:xfrm>
            <a:prstGeom prst="rect">
              <a:avLst/>
            </a:prstGeom>
          </p:spPr>
          <p:txBody>
            <a:bodyPr anchor="ctr" rtlCol="false" tIns="50800" lIns="50800" bIns="50800" rIns="50800"/>
            <a:lstStyle/>
            <a:p>
              <a:pPr algn="ctr">
                <a:lnSpc>
                  <a:spcPts val="2731"/>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456112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solidFill>
                <a:latin typeface="Touvlo Bold"/>
                <a:ea typeface="Touvlo Bold"/>
                <a:cs typeface="Touvlo Bold"/>
                <a:sym typeface="Touvlo Bold"/>
              </a:rPr>
              <a:t>CONTENT</a:t>
            </a:r>
          </a:p>
        </p:txBody>
      </p:sp>
      <p:sp>
        <p:nvSpPr>
          <p:cNvPr name="TextBox 6" id="6"/>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OTHERS</a:t>
            </a:r>
          </a:p>
        </p:txBody>
      </p:sp>
      <p:sp>
        <p:nvSpPr>
          <p:cNvPr name="TextBox 7" id="7"/>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HOME</a:t>
            </a:r>
          </a:p>
        </p:txBody>
      </p:sp>
      <p:sp>
        <p:nvSpPr>
          <p:cNvPr name="TextBox 8" id="8"/>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ABOUT</a:t>
            </a:r>
          </a:p>
        </p:txBody>
      </p:sp>
      <p:sp>
        <p:nvSpPr>
          <p:cNvPr name="TextBox 9" id="9"/>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
        <p:nvSpPr>
          <p:cNvPr name="TextBox 10" id="10"/>
          <p:cNvSpPr txBox="true"/>
          <p:nvPr/>
        </p:nvSpPr>
        <p:spPr>
          <a:xfrm rot="0">
            <a:off x="1384668" y="1887950"/>
            <a:ext cx="10599495" cy="893650"/>
          </a:xfrm>
          <a:prstGeom prst="rect">
            <a:avLst/>
          </a:prstGeom>
        </p:spPr>
        <p:txBody>
          <a:bodyPr anchor="t" rtlCol="false" tIns="0" lIns="0" bIns="0" rIns="0">
            <a:spAutoFit/>
          </a:bodyPr>
          <a:lstStyle/>
          <a:p>
            <a:pPr algn="just" marL="0" indent="0" lvl="0">
              <a:lnSpc>
                <a:spcPts val="7048"/>
              </a:lnSpc>
            </a:pPr>
            <a:r>
              <a:rPr lang="en-US" b="true" sz="6237">
                <a:solidFill>
                  <a:srgbClr val="005EFF"/>
                </a:solidFill>
                <a:latin typeface="Pattanakarn Bold"/>
                <a:ea typeface="Pattanakarn Bold"/>
                <a:cs typeface="Pattanakarn Bold"/>
                <a:sym typeface="Pattanakarn Bold"/>
              </a:rPr>
              <a:t>SPECIFIC OBJECTIVES</a:t>
            </a:r>
          </a:p>
        </p:txBody>
      </p:sp>
      <p:sp>
        <p:nvSpPr>
          <p:cNvPr name="TextBox 11" id="11"/>
          <p:cNvSpPr txBox="true"/>
          <p:nvPr/>
        </p:nvSpPr>
        <p:spPr>
          <a:xfrm rot="0">
            <a:off x="1384668" y="2898482"/>
            <a:ext cx="13649657" cy="5495926"/>
          </a:xfrm>
          <a:prstGeom prst="rect">
            <a:avLst/>
          </a:prstGeom>
        </p:spPr>
        <p:txBody>
          <a:bodyPr anchor="t" rtlCol="false" tIns="0" lIns="0" bIns="0" rIns="0">
            <a:spAutoFit/>
          </a:bodyPr>
          <a:lstStyle/>
          <a:p>
            <a:pPr algn="just">
              <a:lnSpc>
                <a:spcPts val="6299"/>
              </a:lnSpc>
            </a:pPr>
            <a:r>
              <a:rPr lang="en-US" sz="4499">
                <a:solidFill>
                  <a:srgbClr val="000000"/>
                </a:solidFill>
                <a:latin typeface="Touvlo"/>
                <a:ea typeface="Touvlo"/>
                <a:cs typeface="Touvlo"/>
                <a:sym typeface="Touvlo"/>
              </a:rPr>
              <a:t>4. To introduce affordable and efficient logistics support, including subscription options for essentials, and real-time tracking.</a:t>
            </a:r>
          </a:p>
          <a:p>
            <a:pPr algn="just">
              <a:lnSpc>
                <a:spcPts val="6299"/>
              </a:lnSpc>
            </a:pPr>
            <a:r>
              <a:rPr lang="en-US" sz="4499">
                <a:solidFill>
                  <a:srgbClr val="000000"/>
                </a:solidFill>
                <a:latin typeface="Touvlo"/>
                <a:ea typeface="Touvlo"/>
                <a:cs typeface="Touvlo"/>
                <a:sym typeface="Touvlo"/>
              </a:rPr>
              <a:t>5. To promote digital inclusion through basic training modules that enhance residents’ skills in online selling, customer service, and digital literacy.</a:t>
            </a:r>
          </a:p>
        </p:txBody>
      </p:sp>
      <p:grpSp>
        <p:nvGrpSpPr>
          <p:cNvPr name="Group 12" id="12"/>
          <p:cNvGrpSpPr/>
          <p:nvPr/>
        </p:nvGrpSpPr>
        <p:grpSpPr>
          <a:xfrm rot="-3593884">
            <a:off x="11399927" y="6466739"/>
            <a:ext cx="11718745" cy="2314575"/>
            <a:chOff x="0" y="0"/>
            <a:chExt cx="3086418" cy="609600"/>
          </a:xfrm>
        </p:grpSpPr>
        <p:sp>
          <p:nvSpPr>
            <p:cNvPr name="Freeform 13" id="13"/>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14" id="14"/>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15" id="15"/>
          <p:cNvGrpSpPr/>
          <p:nvPr/>
        </p:nvGrpSpPr>
        <p:grpSpPr>
          <a:xfrm rot="-3593884">
            <a:off x="14743135" y="9129713"/>
            <a:ext cx="8252109" cy="2314575"/>
            <a:chOff x="0" y="0"/>
            <a:chExt cx="2173395" cy="609600"/>
          </a:xfrm>
        </p:grpSpPr>
        <p:sp>
          <p:nvSpPr>
            <p:cNvPr name="Freeform 16" id="16"/>
            <p:cNvSpPr/>
            <p:nvPr/>
          </p:nvSpPr>
          <p:spPr>
            <a:xfrm flipH="false" flipV="false" rot="0">
              <a:off x="22794" y="0"/>
              <a:ext cx="2127807" cy="609600"/>
            </a:xfrm>
            <a:custGeom>
              <a:avLst/>
              <a:gdLst/>
              <a:ahLst/>
              <a:cxnLst/>
              <a:rect r="r" b="b" t="t" l="l"/>
              <a:pathLst>
                <a:path h="609600" w="2127807">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true">
              <a:gsLst>
                <a:gs pos="0">
                  <a:srgbClr val="82A5FF">
                    <a:alpha val="20000"/>
                  </a:srgbClr>
                </a:gs>
                <a:gs pos="100000">
                  <a:srgbClr val="005EFF">
                    <a:alpha val="100000"/>
                  </a:srgbClr>
                </a:gs>
              </a:gsLst>
              <a:lin ang="0"/>
            </a:gradFill>
          </p:spPr>
        </p:sp>
        <p:sp>
          <p:nvSpPr>
            <p:cNvPr name="TextBox 17" id="17"/>
            <p:cNvSpPr txBox="true"/>
            <p:nvPr/>
          </p:nvSpPr>
          <p:spPr>
            <a:xfrm>
              <a:off x="101600" y="-47625"/>
              <a:ext cx="1970195" cy="657225"/>
            </a:xfrm>
            <a:prstGeom prst="rect">
              <a:avLst/>
            </a:prstGeom>
          </p:spPr>
          <p:txBody>
            <a:bodyPr anchor="ctr" rtlCol="false" tIns="50800" lIns="50800" bIns="50800" rIns="50800"/>
            <a:lstStyle/>
            <a:p>
              <a:pPr algn="ctr">
                <a:lnSpc>
                  <a:spcPts val="2731"/>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146813" y="8304146"/>
            <a:ext cx="1066005" cy="1058401"/>
            <a:chOff x="0" y="0"/>
            <a:chExt cx="289003" cy="286941"/>
          </a:xfrm>
        </p:grpSpPr>
        <p:sp>
          <p:nvSpPr>
            <p:cNvPr name="Freeform 4" id="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5" id="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3593884">
            <a:off x="1433354" y="-1780657"/>
            <a:ext cx="12732324" cy="13418974"/>
            <a:chOff x="0" y="0"/>
            <a:chExt cx="3353369" cy="3534215"/>
          </a:xfrm>
        </p:grpSpPr>
        <p:sp>
          <p:nvSpPr>
            <p:cNvPr name="Freeform 8" id="8"/>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sp>
        <p:nvSpPr>
          <p:cNvPr name="Freeform 10" id="10"/>
          <p:cNvSpPr/>
          <p:nvPr/>
        </p:nvSpPr>
        <p:spPr>
          <a:xfrm flipH="false" flipV="false" rot="0">
            <a:off x="11889352" y="-1084568"/>
            <a:ext cx="8514920" cy="8514920"/>
          </a:xfrm>
          <a:custGeom>
            <a:avLst/>
            <a:gdLst/>
            <a:ahLst/>
            <a:cxnLst/>
            <a:rect r="r" b="b" t="t" l="l"/>
            <a:pathLst>
              <a:path h="8514920" w="8514920">
                <a:moveTo>
                  <a:pt x="0" y="0"/>
                </a:moveTo>
                <a:lnTo>
                  <a:pt x="8514921" y="0"/>
                </a:lnTo>
                <a:lnTo>
                  <a:pt x="8514921" y="8514920"/>
                </a:lnTo>
                <a:lnTo>
                  <a:pt x="0" y="8514920"/>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CONTENT</a:t>
            </a:r>
          </a:p>
        </p:txBody>
      </p:sp>
      <p:sp>
        <p:nvSpPr>
          <p:cNvPr name="TextBox 12" id="12"/>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OTHERS</a:t>
            </a:r>
          </a:p>
        </p:txBody>
      </p:sp>
      <p:sp>
        <p:nvSpPr>
          <p:cNvPr name="TextBox 13" id="13"/>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4" id="14"/>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solidFill>
                <a:latin typeface="Touvlo Bold"/>
                <a:ea typeface="Touvlo Bold"/>
                <a:cs typeface="Touvlo Bold"/>
                <a:sym typeface="Touvlo Bold"/>
              </a:rPr>
              <a:t>ABOUT</a:t>
            </a:r>
          </a:p>
        </p:txBody>
      </p:sp>
      <p:sp>
        <p:nvSpPr>
          <p:cNvPr name="TextBox 15" id="15"/>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6" id="16"/>
          <p:cNvSpPr txBox="true"/>
          <p:nvPr/>
        </p:nvSpPr>
        <p:spPr>
          <a:xfrm rot="0">
            <a:off x="2582445" y="3707959"/>
            <a:ext cx="13123111" cy="2928233"/>
          </a:xfrm>
          <a:prstGeom prst="rect">
            <a:avLst/>
          </a:prstGeom>
        </p:spPr>
        <p:txBody>
          <a:bodyPr anchor="t" rtlCol="false" tIns="0" lIns="0" bIns="0" rIns="0">
            <a:spAutoFit/>
          </a:bodyPr>
          <a:lstStyle/>
          <a:p>
            <a:pPr algn="ctr" marL="0" indent="0" lvl="0">
              <a:lnSpc>
                <a:spcPts val="11412"/>
              </a:lnSpc>
            </a:pPr>
            <a:r>
              <a:rPr lang="en-US" b="true" sz="10099">
                <a:solidFill>
                  <a:srgbClr val="F4F4F4"/>
                </a:solidFill>
                <a:latin typeface="Pattanakarn Bold"/>
                <a:ea typeface="Pattanakarn Bold"/>
                <a:cs typeface="Pattanakarn Bold"/>
                <a:sym typeface="Pattanakarn Bold"/>
              </a:rPr>
              <a:t>BUSINESS MODEL &amp; MONETIZATION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456112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6765" y="190319"/>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3593884">
            <a:off x="6648793" y="11298046"/>
            <a:ext cx="11718745" cy="2314575"/>
            <a:chOff x="0" y="0"/>
            <a:chExt cx="3086418" cy="609600"/>
          </a:xfrm>
        </p:grpSpPr>
        <p:sp>
          <p:nvSpPr>
            <p:cNvPr name="Freeform 6" id="6"/>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7" id="7"/>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8" id="8"/>
          <p:cNvGrpSpPr/>
          <p:nvPr/>
        </p:nvGrpSpPr>
        <p:grpSpPr>
          <a:xfrm rot="-3593884">
            <a:off x="12917588" y="7494650"/>
            <a:ext cx="10098836" cy="2314575"/>
            <a:chOff x="0" y="0"/>
            <a:chExt cx="2659776" cy="609600"/>
          </a:xfrm>
        </p:grpSpPr>
        <p:sp>
          <p:nvSpPr>
            <p:cNvPr name="Freeform 9" id="9"/>
            <p:cNvSpPr/>
            <p:nvPr/>
          </p:nvSpPr>
          <p:spPr>
            <a:xfrm flipH="false" flipV="false" rot="0">
              <a:off x="18626" y="0"/>
              <a:ext cx="2622524" cy="609600"/>
            </a:xfrm>
            <a:custGeom>
              <a:avLst/>
              <a:gdLst/>
              <a:ahLst/>
              <a:cxnLst/>
              <a:rect r="r" b="b" t="t" l="l"/>
              <a:pathLst>
                <a:path h="609600" w="2622524">
                  <a:moveTo>
                    <a:pt x="261236" y="0"/>
                  </a:moveTo>
                  <a:lnTo>
                    <a:pt x="2564488" y="0"/>
                  </a:lnTo>
                  <a:cubicBezTo>
                    <a:pt x="2582250" y="0"/>
                    <a:pt x="2598928" y="8538"/>
                    <a:pt x="2609313" y="22947"/>
                  </a:cubicBezTo>
                  <a:cubicBezTo>
                    <a:pt x="2619698" y="37355"/>
                    <a:pt x="2622524" y="55878"/>
                    <a:pt x="2616907" y="72727"/>
                  </a:cubicBezTo>
                  <a:lnTo>
                    <a:pt x="2462192" y="536873"/>
                  </a:lnTo>
                  <a:cubicBezTo>
                    <a:pt x="2447715" y="580305"/>
                    <a:pt x="2407070" y="609600"/>
                    <a:pt x="2361288" y="609600"/>
                  </a:cubicBezTo>
                  <a:lnTo>
                    <a:pt x="58036" y="609600"/>
                  </a:lnTo>
                  <a:cubicBezTo>
                    <a:pt x="40274" y="609600"/>
                    <a:pt x="23596" y="601062"/>
                    <a:pt x="13211" y="586653"/>
                  </a:cubicBezTo>
                  <a:cubicBezTo>
                    <a:pt x="2826" y="572245"/>
                    <a:pt x="0" y="553722"/>
                    <a:pt x="5616" y="536873"/>
                  </a:cubicBezTo>
                  <a:lnTo>
                    <a:pt x="160331" y="72727"/>
                  </a:lnTo>
                  <a:cubicBezTo>
                    <a:pt x="174809" y="29295"/>
                    <a:pt x="215454" y="0"/>
                    <a:pt x="261236" y="0"/>
                  </a:cubicBezTo>
                  <a:close/>
                </a:path>
              </a:pathLst>
            </a:custGeom>
            <a:gradFill rotWithShape="true">
              <a:gsLst>
                <a:gs pos="0">
                  <a:srgbClr val="82A5FF">
                    <a:alpha val="20000"/>
                  </a:srgbClr>
                </a:gs>
                <a:gs pos="100000">
                  <a:srgbClr val="005EFF">
                    <a:alpha val="100000"/>
                  </a:srgbClr>
                </a:gs>
              </a:gsLst>
              <a:lin ang="0"/>
            </a:gradFill>
          </p:spPr>
        </p:sp>
        <p:sp>
          <p:nvSpPr>
            <p:cNvPr name="TextBox 10" id="10"/>
            <p:cNvSpPr txBox="true"/>
            <p:nvPr/>
          </p:nvSpPr>
          <p:spPr>
            <a:xfrm>
              <a:off x="101600" y="-47625"/>
              <a:ext cx="2456576" cy="657225"/>
            </a:xfrm>
            <a:prstGeom prst="rect">
              <a:avLst/>
            </a:prstGeom>
          </p:spPr>
          <p:txBody>
            <a:bodyPr anchor="ctr" rtlCol="false" tIns="50800" lIns="50800" bIns="50800" rIns="50800"/>
            <a:lstStyle/>
            <a:p>
              <a:pPr algn="ctr">
                <a:lnSpc>
                  <a:spcPts val="2731"/>
                </a:lnSpc>
              </a:pPr>
            </a:p>
          </p:txBody>
        </p:sp>
      </p:grpSp>
      <p:sp>
        <p:nvSpPr>
          <p:cNvPr name="TextBox 11" id="11"/>
          <p:cNvSpPr txBox="true"/>
          <p:nvPr/>
        </p:nvSpPr>
        <p:spPr>
          <a:xfrm rot="0">
            <a:off x="1283009" y="339026"/>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grpSp>
        <p:nvGrpSpPr>
          <p:cNvPr name="Group 12" id="12"/>
          <p:cNvGrpSpPr/>
          <p:nvPr/>
        </p:nvGrpSpPr>
        <p:grpSpPr>
          <a:xfrm rot="0">
            <a:off x="882336" y="1974455"/>
            <a:ext cx="3624951" cy="1102940"/>
            <a:chOff x="0" y="0"/>
            <a:chExt cx="954720" cy="290486"/>
          </a:xfrm>
        </p:grpSpPr>
        <p:sp>
          <p:nvSpPr>
            <p:cNvPr name="Freeform 13" id="13"/>
            <p:cNvSpPr/>
            <p:nvPr/>
          </p:nvSpPr>
          <p:spPr>
            <a:xfrm flipH="false" flipV="false" rot="0">
              <a:off x="0" y="0"/>
              <a:ext cx="954720" cy="290486"/>
            </a:xfrm>
            <a:custGeom>
              <a:avLst/>
              <a:gdLst/>
              <a:ahLst/>
              <a:cxnLst/>
              <a:rect r="r" b="b" t="t" l="l"/>
              <a:pathLst>
                <a:path h="290486" w="954720">
                  <a:moveTo>
                    <a:pt x="108922" y="0"/>
                  </a:moveTo>
                  <a:lnTo>
                    <a:pt x="845797" y="0"/>
                  </a:lnTo>
                  <a:cubicBezTo>
                    <a:pt x="905953" y="0"/>
                    <a:pt x="954720" y="48766"/>
                    <a:pt x="954720" y="108922"/>
                  </a:cubicBezTo>
                  <a:lnTo>
                    <a:pt x="954720" y="181564"/>
                  </a:lnTo>
                  <a:cubicBezTo>
                    <a:pt x="954720" y="241720"/>
                    <a:pt x="905953" y="290486"/>
                    <a:pt x="845797" y="290486"/>
                  </a:cubicBezTo>
                  <a:lnTo>
                    <a:pt x="108922" y="290486"/>
                  </a:lnTo>
                  <a:cubicBezTo>
                    <a:pt x="48766" y="290486"/>
                    <a:pt x="0" y="241720"/>
                    <a:pt x="0" y="181564"/>
                  </a:cubicBezTo>
                  <a:lnTo>
                    <a:pt x="0" y="108922"/>
                  </a:lnTo>
                  <a:cubicBezTo>
                    <a:pt x="0" y="48766"/>
                    <a:pt x="48766" y="0"/>
                    <a:pt x="108922" y="0"/>
                  </a:cubicBezTo>
                  <a:close/>
                </a:path>
              </a:pathLst>
            </a:custGeom>
            <a:solidFill>
              <a:srgbClr val="005CF9"/>
            </a:solidFill>
          </p:spPr>
        </p:sp>
        <p:sp>
          <p:nvSpPr>
            <p:cNvPr name="TextBox 14" id="14"/>
            <p:cNvSpPr txBox="true"/>
            <p:nvPr/>
          </p:nvSpPr>
          <p:spPr>
            <a:xfrm>
              <a:off x="0" y="-47625"/>
              <a:ext cx="954720" cy="338111"/>
            </a:xfrm>
            <a:prstGeom prst="rect">
              <a:avLst/>
            </a:prstGeom>
          </p:spPr>
          <p:txBody>
            <a:bodyPr anchor="ctr" rtlCol="false" tIns="50800" lIns="50800" bIns="50800" rIns="50800"/>
            <a:lstStyle/>
            <a:p>
              <a:pPr algn="ctr">
                <a:lnSpc>
                  <a:spcPts val="2731"/>
                </a:lnSpc>
              </a:pPr>
            </a:p>
          </p:txBody>
        </p:sp>
      </p:grpSp>
      <p:sp>
        <p:nvSpPr>
          <p:cNvPr name="TextBox 15" id="15"/>
          <p:cNvSpPr txBox="true"/>
          <p:nvPr/>
        </p:nvSpPr>
        <p:spPr>
          <a:xfrm rot="0">
            <a:off x="1028700" y="2331632"/>
            <a:ext cx="3332223" cy="340961"/>
          </a:xfrm>
          <a:prstGeom prst="rect">
            <a:avLst/>
          </a:prstGeom>
        </p:spPr>
        <p:txBody>
          <a:bodyPr anchor="t" rtlCol="false" tIns="0" lIns="0" bIns="0" rIns="0">
            <a:spAutoFit/>
          </a:bodyPr>
          <a:lstStyle/>
          <a:p>
            <a:pPr algn="ctr">
              <a:lnSpc>
                <a:spcPts val="2731"/>
              </a:lnSpc>
              <a:spcBef>
                <a:spcPct val="0"/>
              </a:spcBef>
            </a:pPr>
            <a:r>
              <a:rPr lang="en-US" b="true" sz="1951">
                <a:solidFill>
                  <a:srgbClr val="FFFFFF"/>
                </a:solidFill>
                <a:latin typeface="Touvlo Bold"/>
                <a:ea typeface="Touvlo Bold"/>
                <a:cs typeface="Touvlo Bold"/>
                <a:sym typeface="Touvlo Bold"/>
              </a:rPr>
              <a:t>TRANSACTION FEES</a:t>
            </a:r>
          </a:p>
        </p:txBody>
      </p:sp>
      <p:sp>
        <p:nvSpPr>
          <p:cNvPr name="TextBox 16" id="16"/>
          <p:cNvSpPr txBox="true"/>
          <p:nvPr/>
        </p:nvSpPr>
        <p:spPr>
          <a:xfrm rot="0">
            <a:off x="1028700" y="3225482"/>
            <a:ext cx="3332223" cy="3778885"/>
          </a:xfrm>
          <a:prstGeom prst="rect">
            <a:avLst/>
          </a:prstGeom>
        </p:spPr>
        <p:txBody>
          <a:bodyPr anchor="t" rtlCol="false" tIns="0" lIns="0" bIns="0" rIns="0">
            <a:spAutoFit/>
          </a:bodyPr>
          <a:lstStyle/>
          <a:p>
            <a:pPr algn="just">
              <a:lnSpc>
                <a:spcPts val="4339"/>
              </a:lnSpc>
            </a:pPr>
            <a:r>
              <a:rPr lang="en-US" sz="3099">
                <a:solidFill>
                  <a:srgbClr val="000000"/>
                </a:solidFill>
                <a:latin typeface="Touvlo"/>
                <a:ea typeface="Touvlo"/>
                <a:cs typeface="Touvlo"/>
                <a:sym typeface="Touvlo"/>
              </a:rPr>
              <a:t>A small service fee per successful transaction to sustain platform maintenance and upgrades.</a:t>
            </a:r>
          </a:p>
        </p:txBody>
      </p:sp>
      <p:grpSp>
        <p:nvGrpSpPr>
          <p:cNvPr name="Group 17" id="17"/>
          <p:cNvGrpSpPr/>
          <p:nvPr/>
        </p:nvGrpSpPr>
        <p:grpSpPr>
          <a:xfrm rot="0">
            <a:off x="5519049" y="1974455"/>
            <a:ext cx="3624951" cy="1102940"/>
            <a:chOff x="0" y="0"/>
            <a:chExt cx="954720" cy="290486"/>
          </a:xfrm>
        </p:grpSpPr>
        <p:sp>
          <p:nvSpPr>
            <p:cNvPr name="Freeform 18" id="18"/>
            <p:cNvSpPr/>
            <p:nvPr/>
          </p:nvSpPr>
          <p:spPr>
            <a:xfrm flipH="false" flipV="false" rot="0">
              <a:off x="0" y="0"/>
              <a:ext cx="954720" cy="290486"/>
            </a:xfrm>
            <a:custGeom>
              <a:avLst/>
              <a:gdLst/>
              <a:ahLst/>
              <a:cxnLst/>
              <a:rect r="r" b="b" t="t" l="l"/>
              <a:pathLst>
                <a:path h="290486" w="954720">
                  <a:moveTo>
                    <a:pt x="108922" y="0"/>
                  </a:moveTo>
                  <a:lnTo>
                    <a:pt x="845797" y="0"/>
                  </a:lnTo>
                  <a:cubicBezTo>
                    <a:pt x="905953" y="0"/>
                    <a:pt x="954720" y="48766"/>
                    <a:pt x="954720" y="108922"/>
                  </a:cubicBezTo>
                  <a:lnTo>
                    <a:pt x="954720" y="181564"/>
                  </a:lnTo>
                  <a:cubicBezTo>
                    <a:pt x="954720" y="241720"/>
                    <a:pt x="905953" y="290486"/>
                    <a:pt x="845797" y="290486"/>
                  </a:cubicBezTo>
                  <a:lnTo>
                    <a:pt x="108922" y="290486"/>
                  </a:lnTo>
                  <a:cubicBezTo>
                    <a:pt x="48766" y="290486"/>
                    <a:pt x="0" y="241720"/>
                    <a:pt x="0" y="181564"/>
                  </a:cubicBezTo>
                  <a:lnTo>
                    <a:pt x="0" y="108922"/>
                  </a:lnTo>
                  <a:cubicBezTo>
                    <a:pt x="0" y="48766"/>
                    <a:pt x="48766" y="0"/>
                    <a:pt x="108922" y="0"/>
                  </a:cubicBezTo>
                  <a:close/>
                </a:path>
              </a:pathLst>
            </a:custGeom>
            <a:solidFill>
              <a:srgbClr val="005CF9"/>
            </a:solidFill>
          </p:spPr>
        </p:sp>
        <p:sp>
          <p:nvSpPr>
            <p:cNvPr name="TextBox 19" id="19"/>
            <p:cNvSpPr txBox="true"/>
            <p:nvPr/>
          </p:nvSpPr>
          <p:spPr>
            <a:xfrm>
              <a:off x="0" y="-47625"/>
              <a:ext cx="954720" cy="338111"/>
            </a:xfrm>
            <a:prstGeom prst="rect">
              <a:avLst/>
            </a:prstGeom>
          </p:spPr>
          <p:txBody>
            <a:bodyPr anchor="ctr" rtlCol="false" tIns="50800" lIns="50800" bIns="50800" rIns="50800"/>
            <a:lstStyle/>
            <a:p>
              <a:pPr algn="ctr">
                <a:lnSpc>
                  <a:spcPts val="2731"/>
                </a:lnSpc>
              </a:pPr>
            </a:p>
          </p:txBody>
        </p:sp>
      </p:grpSp>
      <p:sp>
        <p:nvSpPr>
          <p:cNvPr name="TextBox 20" id="20"/>
          <p:cNvSpPr txBox="true"/>
          <p:nvPr/>
        </p:nvSpPr>
        <p:spPr>
          <a:xfrm rot="0">
            <a:off x="5665413" y="2160182"/>
            <a:ext cx="3332223" cy="683861"/>
          </a:xfrm>
          <a:prstGeom prst="rect">
            <a:avLst/>
          </a:prstGeom>
        </p:spPr>
        <p:txBody>
          <a:bodyPr anchor="t" rtlCol="false" tIns="0" lIns="0" bIns="0" rIns="0">
            <a:spAutoFit/>
          </a:bodyPr>
          <a:lstStyle/>
          <a:p>
            <a:pPr algn="ctr">
              <a:lnSpc>
                <a:spcPts val="2731"/>
              </a:lnSpc>
              <a:spcBef>
                <a:spcPct val="0"/>
              </a:spcBef>
            </a:pPr>
            <a:r>
              <a:rPr lang="en-US" b="true" sz="1951">
                <a:solidFill>
                  <a:srgbClr val="FFFFFF"/>
                </a:solidFill>
                <a:latin typeface="Touvlo Bold"/>
                <a:ea typeface="Touvlo Bold"/>
                <a:cs typeface="Touvlo Bold"/>
                <a:sym typeface="Touvlo Bold"/>
              </a:rPr>
              <a:t>P</a:t>
            </a:r>
            <a:r>
              <a:rPr lang="en-US" b="true" sz="1951">
                <a:solidFill>
                  <a:srgbClr val="FFFFFF"/>
                </a:solidFill>
                <a:latin typeface="Touvlo Bold"/>
                <a:ea typeface="Touvlo Bold"/>
                <a:cs typeface="Touvlo Bold"/>
                <a:sym typeface="Touvlo Bold"/>
              </a:rPr>
              <a:t>ROMOTIONAL AD SPACES</a:t>
            </a:r>
          </a:p>
        </p:txBody>
      </p:sp>
      <p:grpSp>
        <p:nvGrpSpPr>
          <p:cNvPr name="Group 21" id="21"/>
          <p:cNvGrpSpPr/>
          <p:nvPr/>
        </p:nvGrpSpPr>
        <p:grpSpPr>
          <a:xfrm rot="0">
            <a:off x="10153650" y="1974455"/>
            <a:ext cx="3624951" cy="3944063"/>
            <a:chOff x="0" y="0"/>
            <a:chExt cx="4833268" cy="5258750"/>
          </a:xfrm>
        </p:grpSpPr>
        <p:grpSp>
          <p:nvGrpSpPr>
            <p:cNvPr name="Group 22" id="22"/>
            <p:cNvGrpSpPr/>
            <p:nvPr/>
          </p:nvGrpSpPr>
          <p:grpSpPr>
            <a:xfrm rot="0">
              <a:off x="0" y="0"/>
              <a:ext cx="4833268" cy="1470587"/>
              <a:chOff x="0" y="0"/>
              <a:chExt cx="954720" cy="290486"/>
            </a:xfrm>
          </p:grpSpPr>
          <p:sp>
            <p:nvSpPr>
              <p:cNvPr name="Freeform 23" id="23"/>
              <p:cNvSpPr/>
              <p:nvPr/>
            </p:nvSpPr>
            <p:spPr>
              <a:xfrm flipH="false" flipV="false" rot="0">
                <a:off x="0" y="0"/>
                <a:ext cx="954720" cy="290486"/>
              </a:xfrm>
              <a:custGeom>
                <a:avLst/>
                <a:gdLst/>
                <a:ahLst/>
                <a:cxnLst/>
                <a:rect r="r" b="b" t="t" l="l"/>
                <a:pathLst>
                  <a:path h="290486" w="954720">
                    <a:moveTo>
                      <a:pt x="108922" y="0"/>
                    </a:moveTo>
                    <a:lnTo>
                      <a:pt x="845797" y="0"/>
                    </a:lnTo>
                    <a:cubicBezTo>
                      <a:pt x="905953" y="0"/>
                      <a:pt x="954720" y="48766"/>
                      <a:pt x="954720" y="108922"/>
                    </a:cubicBezTo>
                    <a:lnTo>
                      <a:pt x="954720" y="181564"/>
                    </a:lnTo>
                    <a:cubicBezTo>
                      <a:pt x="954720" y="241720"/>
                      <a:pt x="905953" y="290486"/>
                      <a:pt x="845797" y="290486"/>
                    </a:cubicBezTo>
                    <a:lnTo>
                      <a:pt x="108922" y="290486"/>
                    </a:lnTo>
                    <a:cubicBezTo>
                      <a:pt x="48766" y="290486"/>
                      <a:pt x="0" y="241720"/>
                      <a:pt x="0" y="181564"/>
                    </a:cubicBezTo>
                    <a:lnTo>
                      <a:pt x="0" y="108922"/>
                    </a:lnTo>
                    <a:cubicBezTo>
                      <a:pt x="0" y="48766"/>
                      <a:pt x="48766" y="0"/>
                      <a:pt x="108922" y="0"/>
                    </a:cubicBezTo>
                    <a:close/>
                  </a:path>
                </a:pathLst>
              </a:custGeom>
              <a:solidFill>
                <a:srgbClr val="005CF9"/>
              </a:solidFill>
            </p:spPr>
          </p:sp>
          <p:sp>
            <p:nvSpPr>
              <p:cNvPr name="TextBox 24" id="24"/>
              <p:cNvSpPr txBox="true"/>
              <p:nvPr/>
            </p:nvSpPr>
            <p:spPr>
              <a:xfrm>
                <a:off x="0" y="-47625"/>
                <a:ext cx="954720" cy="338111"/>
              </a:xfrm>
              <a:prstGeom prst="rect">
                <a:avLst/>
              </a:prstGeom>
            </p:spPr>
            <p:txBody>
              <a:bodyPr anchor="ctr" rtlCol="false" tIns="50800" lIns="50800" bIns="50800" rIns="50800"/>
              <a:lstStyle/>
              <a:p>
                <a:pPr algn="ctr">
                  <a:lnSpc>
                    <a:spcPts val="2731"/>
                  </a:lnSpc>
                </a:pPr>
              </a:p>
            </p:txBody>
          </p:sp>
        </p:grpSp>
        <p:sp>
          <p:nvSpPr>
            <p:cNvPr name="TextBox 25" id="25"/>
            <p:cNvSpPr txBox="true"/>
            <p:nvPr/>
          </p:nvSpPr>
          <p:spPr>
            <a:xfrm rot="0">
              <a:off x="195152" y="492111"/>
              <a:ext cx="4442964" cy="438739"/>
            </a:xfrm>
            <a:prstGeom prst="rect">
              <a:avLst/>
            </a:prstGeom>
          </p:spPr>
          <p:txBody>
            <a:bodyPr anchor="t" rtlCol="false" tIns="0" lIns="0" bIns="0" rIns="0">
              <a:spAutoFit/>
            </a:bodyPr>
            <a:lstStyle/>
            <a:p>
              <a:pPr algn="ctr">
                <a:lnSpc>
                  <a:spcPts val="2731"/>
                </a:lnSpc>
                <a:spcBef>
                  <a:spcPct val="0"/>
                </a:spcBef>
              </a:pPr>
              <a:r>
                <a:rPr lang="en-US" b="true" sz="1951">
                  <a:solidFill>
                    <a:srgbClr val="FFFFFF"/>
                  </a:solidFill>
                  <a:latin typeface="Touvlo Bold"/>
                  <a:ea typeface="Touvlo Bold"/>
                  <a:cs typeface="Touvlo Bold"/>
                  <a:sym typeface="Touvlo Bold"/>
                </a:rPr>
                <a:t>VALUE-ADDED</a:t>
              </a:r>
              <a:r>
                <a:rPr lang="en-US" b="true" sz="1951">
                  <a:solidFill>
                    <a:srgbClr val="FFFFFF"/>
                  </a:solidFill>
                  <a:latin typeface="Touvlo Bold"/>
                  <a:ea typeface="Touvlo Bold"/>
                  <a:cs typeface="Touvlo Bold"/>
                  <a:sym typeface="Touvlo Bold"/>
                </a:rPr>
                <a:t> SERVICES</a:t>
              </a:r>
            </a:p>
          </p:txBody>
        </p:sp>
        <p:sp>
          <p:nvSpPr>
            <p:cNvPr name="TextBox 26" id="26"/>
            <p:cNvSpPr txBox="true"/>
            <p:nvPr/>
          </p:nvSpPr>
          <p:spPr>
            <a:xfrm rot="0">
              <a:off x="195152" y="1687087"/>
              <a:ext cx="4442964" cy="3571663"/>
            </a:xfrm>
            <a:prstGeom prst="rect">
              <a:avLst/>
            </a:prstGeom>
          </p:spPr>
          <p:txBody>
            <a:bodyPr anchor="t" rtlCol="false" tIns="0" lIns="0" bIns="0" rIns="0">
              <a:spAutoFit/>
            </a:bodyPr>
            <a:lstStyle/>
            <a:p>
              <a:pPr algn="just">
                <a:lnSpc>
                  <a:spcPts val="4339"/>
                </a:lnSpc>
              </a:pPr>
              <a:r>
                <a:rPr lang="en-US" sz="3099">
                  <a:solidFill>
                    <a:srgbClr val="000000"/>
                  </a:solidFill>
                  <a:latin typeface="Touvlo"/>
                  <a:ea typeface="Touvlo"/>
                  <a:cs typeface="Touvlo"/>
                  <a:sym typeface="Touvlo"/>
                </a:rPr>
                <a:t>Subscription packages for essentials (e.g., water, rice, LPG).</a:t>
              </a:r>
            </a:p>
          </p:txBody>
        </p:sp>
      </p:grpSp>
      <p:grpSp>
        <p:nvGrpSpPr>
          <p:cNvPr name="Group 27" id="27"/>
          <p:cNvGrpSpPr/>
          <p:nvPr/>
        </p:nvGrpSpPr>
        <p:grpSpPr>
          <a:xfrm rot="0">
            <a:off x="14433312" y="1974455"/>
            <a:ext cx="3624951" cy="1772363"/>
            <a:chOff x="0" y="0"/>
            <a:chExt cx="4833268" cy="2363150"/>
          </a:xfrm>
        </p:grpSpPr>
        <p:grpSp>
          <p:nvGrpSpPr>
            <p:cNvPr name="Group 28" id="28"/>
            <p:cNvGrpSpPr/>
            <p:nvPr/>
          </p:nvGrpSpPr>
          <p:grpSpPr>
            <a:xfrm rot="0">
              <a:off x="0" y="0"/>
              <a:ext cx="4833268" cy="1470587"/>
              <a:chOff x="0" y="0"/>
              <a:chExt cx="954720" cy="290486"/>
            </a:xfrm>
          </p:grpSpPr>
          <p:sp>
            <p:nvSpPr>
              <p:cNvPr name="Freeform 29" id="29"/>
              <p:cNvSpPr/>
              <p:nvPr/>
            </p:nvSpPr>
            <p:spPr>
              <a:xfrm flipH="false" flipV="false" rot="0">
                <a:off x="0" y="0"/>
                <a:ext cx="954720" cy="290486"/>
              </a:xfrm>
              <a:custGeom>
                <a:avLst/>
                <a:gdLst/>
                <a:ahLst/>
                <a:cxnLst/>
                <a:rect r="r" b="b" t="t" l="l"/>
                <a:pathLst>
                  <a:path h="290486" w="954720">
                    <a:moveTo>
                      <a:pt x="108922" y="0"/>
                    </a:moveTo>
                    <a:lnTo>
                      <a:pt x="845797" y="0"/>
                    </a:lnTo>
                    <a:cubicBezTo>
                      <a:pt x="905953" y="0"/>
                      <a:pt x="954720" y="48766"/>
                      <a:pt x="954720" y="108922"/>
                    </a:cubicBezTo>
                    <a:lnTo>
                      <a:pt x="954720" y="181564"/>
                    </a:lnTo>
                    <a:cubicBezTo>
                      <a:pt x="954720" y="241720"/>
                      <a:pt x="905953" y="290486"/>
                      <a:pt x="845797" y="290486"/>
                    </a:cubicBezTo>
                    <a:lnTo>
                      <a:pt x="108922" y="290486"/>
                    </a:lnTo>
                    <a:cubicBezTo>
                      <a:pt x="48766" y="290486"/>
                      <a:pt x="0" y="241720"/>
                      <a:pt x="0" y="181564"/>
                    </a:cubicBezTo>
                    <a:lnTo>
                      <a:pt x="0" y="108922"/>
                    </a:lnTo>
                    <a:cubicBezTo>
                      <a:pt x="0" y="48766"/>
                      <a:pt x="48766" y="0"/>
                      <a:pt x="108922" y="0"/>
                    </a:cubicBezTo>
                    <a:close/>
                  </a:path>
                </a:pathLst>
              </a:custGeom>
              <a:solidFill>
                <a:srgbClr val="005CF9"/>
              </a:solidFill>
            </p:spPr>
          </p:sp>
          <p:sp>
            <p:nvSpPr>
              <p:cNvPr name="TextBox 30" id="30"/>
              <p:cNvSpPr txBox="true"/>
              <p:nvPr/>
            </p:nvSpPr>
            <p:spPr>
              <a:xfrm>
                <a:off x="0" y="-47625"/>
                <a:ext cx="954720" cy="338111"/>
              </a:xfrm>
              <a:prstGeom prst="rect">
                <a:avLst/>
              </a:prstGeom>
            </p:spPr>
            <p:txBody>
              <a:bodyPr anchor="ctr" rtlCol="false" tIns="50800" lIns="50800" bIns="50800" rIns="50800"/>
              <a:lstStyle/>
              <a:p>
                <a:pPr algn="ctr">
                  <a:lnSpc>
                    <a:spcPts val="2731"/>
                  </a:lnSpc>
                </a:pPr>
              </a:p>
            </p:txBody>
          </p:sp>
        </p:grpSp>
        <p:sp>
          <p:nvSpPr>
            <p:cNvPr name="TextBox 31" id="31"/>
            <p:cNvSpPr txBox="true"/>
            <p:nvPr/>
          </p:nvSpPr>
          <p:spPr>
            <a:xfrm rot="0">
              <a:off x="195152" y="492111"/>
              <a:ext cx="4442964" cy="438739"/>
            </a:xfrm>
            <a:prstGeom prst="rect">
              <a:avLst/>
            </a:prstGeom>
          </p:spPr>
          <p:txBody>
            <a:bodyPr anchor="t" rtlCol="false" tIns="0" lIns="0" bIns="0" rIns="0">
              <a:spAutoFit/>
            </a:bodyPr>
            <a:lstStyle/>
            <a:p>
              <a:pPr algn="ctr">
                <a:lnSpc>
                  <a:spcPts val="2731"/>
                </a:lnSpc>
                <a:spcBef>
                  <a:spcPct val="0"/>
                </a:spcBef>
              </a:pPr>
              <a:r>
                <a:rPr lang="en-US" b="true" sz="1951">
                  <a:solidFill>
                    <a:srgbClr val="FFFFFF"/>
                  </a:solidFill>
                  <a:latin typeface="Touvlo Bold"/>
                  <a:ea typeface="Touvlo Bold"/>
                  <a:cs typeface="Touvlo Bold"/>
                  <a:sym typeface="Touvlo Bold"/>
                </a:rPr>
                <a:t>L</a:t>
              </a:r>
              <a:r>
                <a:rPr lang="en-US" b="true" sz="1951">
                  <a:solidFill>
                    <a:srgbClr val="FFFFFF"/>
                  </a:solidFill>
                  <a:latin typeface="Touvlo Bold"/>
                  <a:ea typeface="Touvlo Bold"/>
                  <a:cs typeface="Touvlo Bold"/>
                  <a:sym typeface="Touvlo Bold"/>
                </a:rPr>
                <a:t>OGISTICS SERVICE FEES</a:t>
              </a:r>
            </a:p>
          </p:txBody>
        </p:sp>
        <p:sp>
          <p:nvSpPr>
            <p:cNvPr name="TextBox 32" id="32"/>
            <p:cNvSpPr txBox="true"/>
            <p:nvPr/>
          </p:nvSpPr>
          <p:spPr>
            <a:xfrm rot="0">
              <a:off x="195152" y="1687087"/>
              <a:ext cx="4442964" cy="676063"/>
            </a:xfrm>
            <a:prstGeom prst="rect">
              <a:avLst/>
            </a:prstGeom>
          </p:spPr>
          <p:txBody>
            <a:bodyPr anchor="t" rtlCol="false" tIns="0" lIns="0" bIns="0" rIns="0">
              <a:spAutoFit/>
            </a:bodyPr>
            <a:lstStyle/>
            <a:p>
              <a:pPr algn="just">
                <a:lnSpc>
                  <a:spcPts val="4339"/>
                </a:lnSpc>
              </a:pPr>
            </a:p>
          </p:txBody>
        </p:sp>
      </p:grpSp>
      <p:sp>
        <p:nvSpPr>
          <p:cNvPr name="TextBox 33" id="33"/>
          <p:cNvSpPr txBox="true"/>
          <p:nvPr/>
        </p:nvSpPr>
        <p:spPr>
          <a:xfrm rot="0">
            <a:off x="5665413" y="3225482"/>
            <a:ext cx="3332223" cy="4321810"/>
          </a:xfrm>
          <a:prstGeom prst="rect">
            <a:avLst/>
          </a:prstGeom>
        </p:spPr>
        <p:txBody>
          <a:bodyPr anchor="t" rtlCol="false" tIns="0" lIns="0" bIns="0" rIns="0">
            <a:spAutoFit/>
          </a:bodyPr>
          <a:lstStyle/>
          <a:p>
            <a:pPr algn="just">
              <a:lnSpc>
                <a:spcPts val="4339"/>
              </a:lnSpc>
            </a:pPr>
            <a:r>
              <a:rPr lang="en-US" sz="3099">
                <a:solidFill>
                  <a:srgbClr val="000000"/>
                </a:solidFill>
                <a:latin typeface="Touvlo"/>
                <a:ea typeface="Touvlo"/>
                <a:cs typeface="Touvlo"/>
                <a:sym typeface="Touvlo"/>
              </a:rPr>
              <a:t>Local businesses can pay to feature their products or services on the homepage and barangay promotions.</a:t>
            </a:r>
          </a:p>
        </p:txBody>
      </p:sp>
      <p:sp>
        <p:nvSpPr>
          <p:cNvPr name="TextBox 34" id="34"/>
          <p:cNvSpPr txBox="true"/>
          <p:nvPr/>
        </p:nvSpPr>
        <p:spPr>
          <a:xfrm rot="0">
            <a:off x="14579676" y="3225482"/>
            <a:ext cx="3332223" cy="1607185"/>
          </a:xfrm>
          <a:prstGeom prst="rect">
            <a:avLst/>
          </a:prstGeom>
        </p:spPr>
        <p:txBody>
          <a:bodyPr anchor="t" rtlCol="false" tIns="0" lIns="0" bIns="0" rIns="0">
            <a:spAutoFit/>
          </a:bodyPr>
          <a:lstStyle/>
          <a:p>
            <a:pPr algn="just">
              <a:lnSpc>
                <a:spcPts val="4339"/>
              </a:lnSpc>
            </a:pPr>
            <a:r>
              <a:rPr lang="en-US" sz="3099">
                <a:solidFill>
                  <a:srgbClr val="000000"/>
                </a:solidFill>
                <a:latin typeface="Touvlo"/>
                <a:ea typeface="Touvlo"/>
                <a:cs typeface="Touvlo"/>
                <a:sym typeface="Touvlo"/>
              </a:rPr>
              <a:t>Shared revenue with deliveries fees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146813" y="8304146"/>
            <a:ext cx="1066005" cy="1058401"/>
            <a:chOff x="0" y="0"/>
            <a:chExt cx="289003" cy="286941"/>
          </a:xfrm>
        </p:grpSpPr>
        <p:sp>
          <p:nvSpPr>
            <p:cNvPr name="Freeform 4" id="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5" id="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3593884">
            <a:off x="1433354" y="-1780657"/>
            <a:ext cx="12732324" cy="13418974"/>
            <a:chOff x="0" y="0"/>
            <a:chExt cx="3353369" cy="3534215"/>
          </a:xfrm>
        </p:grpSpPr>
        <p:sp>
          <p:nvSpPr>
            <p:cNvPr name="Freeform 8" id="8"/>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sp>
        <p:nvSpPr>
          <p:cNvPr name="Freeform 10" id="10"/>
          <p:cNvSpPr/>
          <p:nvPr/>
        </p:nvSpPr>
        <p:spPr>
          <a:xfrm flipH="false" flipV="false" rot="0">
            <a:off x="11889352" y="-1084568"/>
            <a:ext cx="8514920" cy="8514920"/>
          </a:xfrm>
          <a:custGeom>
            <a:avLst/>
            <a:gdLst/>
            <a:ahLst/>
            <a:cxnLst/>
            <a:rect r="r" b="b" t="t" l="l"/>
            <a:pathLst>
              <a:path h="8514920" w="8514920">
                <a:moveTo>
                  <a:pt x="0" y="0"/>
                </a:moveTo>
                <a:lnTo>
                  <a:pt x="8514921" y="0"/>
                </a:lnTo>
                <a:lnTo>
                  <a:pt x="8514921" y="8514920"/>
                </a:lnTo>
                <a:lnTo>
                  <a:pt x="0" y="8514920"/>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CONTENT</a:t>
            </a:r>
          </a:p>
        </p:txBody>
      </p:sp>
      <p:sp>
        <p:nvSpPr>
          <p:cNvPr name="TextBox 12" id="12"/>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OTHERS</a:t>
            </a:r>
          </a:p>
        </p:txBody>
      </p:sp>
      <p:sp>
        <p:nvSpPr>
          <p:cNvPr name="TextBox 13" id="13"/>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4" id="14"/>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solidFill>
                <a:latin typeface="Touvlo Bold"/>
                <a:ea typeface="Touvlo Bold"/>
                <a:cs typeface="Touvlo Bold"/>
                <a:sym typeface="Touvlo Bold"/>
              </a:rPr>
              <a:t>ABOUT</a:t>
            </a:r>
          </a:p>
        </p:txBody>
      </p:sp>
      <p:sp>
        <p:nvSpPr>
          <p:cNvPr name="TextBox 15" id="15"/>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6" id="16"/>
          <p:cNvSpPr txBox="true"/>
          <p:nvPr/>
        </p:nvSpPr>
        <p:spPr>
          <a:xfrm rot="0">
            <a:off x="1384668" y="3479565"/>
            <a:ext cx="15705555" cy="3950787"/>
          </a:xfrm>
          <a:prstGeom prst="rect">
            <a:avLst/>
          </a:prstGeom>
        </p:spPr>
        <p:txBody>
          <a:bodyPr anchor="t" rtlCol="false" tIns="0" lIns="0" bIns="0" rIns="0">
            <a:spAutoFit/>
          </a:bodyPr>
          <a:lstStyle/>
          <a:p>
            <a:pPr algn="ctr" marL="0" indent="0" lvl="0">
              <a:lnSpc>
                <a:spcPts val="15473"/>
              </a:lnSpc>
            </a:pPr>
            <a:r>
              <a:rPr lang="en-US" b="true" sz="13693">
                <a:solidFill>
                  <a:srgbClr val="F4F4F4"/>
                </a:solidFill>
                <a:latin typeface="Pattanakarn Bold"/>
                <a:ea typeface="Pattanakarn Bold"/>
                <a:cs typeface="Pattanakarn Bold"/>
                <a:sym typeface="Pattanakarn Bold"/>
              </a:rPr>
              <a:t>SYSTEM ARCHITECTURE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456112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6765" y="190319"/>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3593884">
            <a:off x="6893940" y="10810505"/>
            <a:ext cx="11718745" cy="2314575"/>
            <a:chOff x="0" y="0"/>
            <a:chExt cx="3086418" cy="609600"/>
          </a:xfrm>
        </p:grpSpPr>
        <p:sp>
          <p:nvSpPr>
            <p:cNvPr name="Freeform 6" id="6"/>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7" id="7"/>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8" id="8"/>
          <p:cNvGrpSpPr/>
          <p:nvPr/>
        </p:nvGrpSpPr>
        <p:grpSpPr>
          <a:xfrm rot="-3593884">
            <a:off x="12917588" y="7494650"/>
            <a:ext cx="10098836" cy="2314575"/>
            <a:chOff x="0" y="0"/>
            <a:chExt cx="2659776" cy="609600"/>
          </a:xfrm>
        </p:grpSpPr>
        <p:sp>
          <p:nvSpPr>
            <p:cNvPr name="Freeform 9" id="9"/>
            <p:cNvSpPr/>
            <p:nvPr/>
          </p:nvSpPr>
          <p:spPr>
            <a:xfrm flipH="false" flipV="false" rot="0">
              <a:off x="18626" y="0"/>
              <a:ext cx="2622524" cy="609600"/>
            </a:xfrm>
            <a:custGeom>
              <a:avLst/>
              <a:gdLst/>
              <a:ahLst/>
              <a:cxnLst/>
              <a:rect r="r" b="b" t="t" l="l"/>
              <a:pathLst>
                <a:path h="609600" w="2622524">
                  <a:moveTo>
                    <a:pt x="261236" y="0"/>
                  </a:moveTo>
                  <a:lnTo>
                    <a:pt x="2564488" y="0"/>
                  </a:lnTo>
                  <a:cubicBezTo>
                    <a:pt x="2582250" y="0"/>
                    <a:pt x="2598928" y="8538"/>
                    <a:pt x="2609313" y="22947"/>
                  </a:cubicBezTo>
                  <a:cubicBezTo>
                    <a:pt x="2619698" y="37355"/>
                    <a:pt x="2622524" y="55878"/>
                    <a:pt x="2616907" y="72727"/>
                  </a:cubicBezTo>
                  <a:lnTo>
                    <a:pt x="2462192" y="536873"/>
                  </a:lnTo>
                  <a:cubicBezTo>
                    <a:pt x="2447715" y="580305"/>
                    <a:pt x="2407070" y="609600"/>
                    <a:pt x="2361288" y="609600"/>
                  </a:cubicBezTo>
                  <a:lnTo>
                    <a:pt x="58036" y="609600"/>
                  </a:lnTo>
                  <a:cubicBezTo>
                    <a:pt x="40274" y="609600"/>
                    <a:pt x="23596" y="601062"/>
                    <a:pt x="13211" y="586653"/>
                  </a:cubicBezTo>
                  <a:cubicBezTo>
                    <a:pt x="2826" y="572245"/>
                    <a:pt x="0" y="553722"/>
                    <a:pt x="5616" y="536873"/>
                  </a:cubicBezTo>
                  <a:lnTo>
                    <a:pt x="160331" y="72727"/>
                  </a:lnTo>
                  <a:cubicBezTo>
                    <a:pt x="174809" y="29295"/>
                    <a:pt x="215454" y="0"/>
                    <a:pt x="261236" y="0"/>
                  </a:cubicBezTo>
                  <a:close/>
                </a:path>
              </a:pathLst>
            </a:custGeom>
            <a:gradFill rotWithShape="true">
              <a:gsLst>
                <a:gs pos="0">
                  <a:srgbClr val="82A5FF">
                    <a:alpha val="20000"/>
                  </a:srgbClr>
                </a:gs>
                <a:gs pos="100000">
                  <a:srgbClr val="005EFF">
                    <a:alpha val="100000"/>
                  </a:srgbClr>
                </a:gs>
              </a:gsLst>
              <a:lin ang="0"/>
            </a:gradFill>
          </p:spPr>
        </p:sp>
        <p:sp>
          <p:nvSpPr>
            <p:cNvPr name="TextBox 10" id="10"/>
            <p:cNvSpPr txBox="true"/>
            <p:nvPr/>
          </p:nvSpPr>
          <p:spPr>
            <a:xfrm>
              <a:off x="101600" y="-47625"/>
              <a:ext cx="2456576" cy="657225"/>
            </a:xfrm>
            <a:prstGeom prst="rect">
              <a:avLst/>
            </a:prstGeom>
          </p:spPr>
          <p:txBody>
            <a:bodyPr anchor="ctr" rtlCol="false" tIns="50800" lIns="50800" bIns="50800" rIns="50800"/>
            <a:lstStyle/>
            <a:p>
              <a:pPr algn="ctr">
                <a:lnSpc>
                  <a:spcPts val="2731"/>
                </a:lnSpc>
              </a:pPr>
            </a:p>
          </p:txBody>
        </p:sp>
      </p:grpSp>
      <p:sp>
        <p:nvSpPr>
          <p:cNvPr name="Freeform 11" id="11"/>
          <p:cNvSpPr/>
          <p:nvPr/>
        </p:nvSpPr>
        <p:spPr>
          <a:xfrm flipH="false" flipV="false" rot="0">
            <a:off x="3768623" y="686971"/>
            <a:ext cx="11810412" cy="9226885"/>
          </a:xfrm>
          <a:custGeom>
            <a:avLst/>
            <a:gdLst/>
            <a:ahLst/>
            <a:cxnLst/>
            <a:rect r="r" b="b" t="t" l="l"/>
            <a:pathLst>
              <a:path h="9226885" w="11810412">
                <a:moveTo>
                  <a:pt x="0" y="0"/>
                </a:moveTo>
                <a:lnTo>
                  <a:pt x="11810412" y="0"/>
                </a:lnTo>
                <a:lnTo>
                  <a:pt x="11810412" y="9226885"/>
                </a:lnTo>
                <a:lnTo>
                  <a:pt x="0" y="9226885"/>
                </a:lnTo>
                <a:lnTo>
                  <a:pt x="0" y="0"/>
                </a:lnTo>
                <a:close/>
              </a:path>
            </a:pathLst>
          </a:custGeom>
          <a:blipFill>
            <a:blip r:embed="rId8"/>
            <a:stretch>
              <a:fillRect l="0" t="0" r="0" b="0"/>
            </a:stretch>
          </a:blipFill>
        </p:spPr>
      </p:sp>
      <p:sp>
        <p:nvSpPr>
          <p:cNvPr name="TextBox 12" id="12"/>
          <p:cNvSpPr txBox="true"/>
          <p:nvPr/>
        </p:nvSpPr>
        <p:spPr>
          <a:xfrm rot="0">
            <a:off x="1283009" y="339026"/>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146813" y="8304146"/>
            <a:ext cx="1066005" cy="1058401"/>
            <a:chOff x="0" y="0"/>
            <a:chExt cx="289003" cy="286941"/>
          </a:xfrm>
        </p:grpSpPr>
        <p:sp>
          <p:nvSpPr>
            <p:cNvPr name="Freeform 4" id="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5" id="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3593884">
            <a:off x="1433354" y="-1780657"/>
            <a:ext cx="12732324" cy="13418974"/>
            <a:chOff x="0" y="0"/>
            <a:chExt cx="3353369" cy="3534215"/>
          </a:xfrm>
        </p:grpSpPr>
        <p:sp>
          <p:nvSpPr>
            <p:cNvPr name="Freeform 8" id="8"/>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sp>
        <p:nvSpPr>
          <p:cNvPr name="Freeform 10" id="10"/>
          <p:cNvSpPr/>
          <p:nvPr/>
        </p:nvSpPr>
        <p:spPr>
          <a:xfrm flipH="false" flipV="false" rot="0">
            <a:off x="11889352" y="-1084568"/>
            <a:ext cx="8514920" cy="8514920"/>
          </a:xfrm>
          <a:custGeom>
            <a:avLst/>
            <a:gdLst/>
            <a:ahLst/>
            <a:cxnLst/>
            <a:rect r="r" b="b" t="t" l="l"/>
            <a:pathLst>
              <a:path h="8514920" w="8514920">
                <a:moveTo>
                  <a:pt x="0" y="0"/>
                </a:moveTo>
                <a:lnTo>
                  <a:pt x="8514921" y="0"/>
                </a:lnTo>
                <a:lnTo>
                  <a:pt x="8514921" y="8514920"/>
                </a:lnTo>
                <a:lnTo>
                  <a:pt x="0" y="8514920"/>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CONTENT</a:t>
            </a:r>
          </a:p>
        </p:txBody>
      </p:sp>
      <p:sp>
        <p:nvSpPr>
          <p:cNvPr name="TextBox 12" id="12"/>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OTHERS</a:t>
            </a:r>
          </a:p>
        </p:txBody>
      </p:sp>
      <p:sp>
        <p:nvSpPr>
          <p:cNvPr name="TextBox 13" id="13"/>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4" id="14"/>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solidFill>
                <a:latin typeface="Touvlo Bold"/>
                <a:ea typeface="Touvlo Bold"/>
                <a:cs typeface="Touvlo Bold"/>
                <a:sym typeface="Touvlo Bold"/>
              </a:rPr>
              <a:t>ABOUT</a:t>
            </a:r>
          </a:p>
        </p:txBody>
      </p:sp>
      <p:sp>
        <p:nvSpPr>
          <p:cNvPr name="TextBox 15" id="15"/>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6" id="16"/>
          <p:cNvSpPr txBox="true"/>
          <p:nvPr/>
        </p:nvSpPr>
        <p:spPr>
          <a:xfrm rot="0">
            <a:off x="1384668" y="3470040"/>
            <a:ext cx="15705555" cy="3547819"/>
          </a:xfrm>
          <a:prstGeom prst="rect">
            <a:avLst/>
          </a:prstGeom>
        </p:spPr>
        <p:txBody>
          <a:bodyPr anchor="t" rtlCol="false" tIns="0" lIns="0" bIns="0" rIns="0">
            <a:spAutoFit/>
          </a:bodyPr>
          <a:lstStyle/>
          <a:p>
            <a:pPr algn="ctr">
              <a:lnSpc>
                <a:spcPts val="13892"/>
              </a:lnSpc>
            </a:pPr>
            <a:r>
              <a:rPr lang="en-US" b="true" sz="12294">
                <a:solidFill>
                  <a:srgbClr val="F4F4F4"/>
                </a:solidFill>
                <a:latin typeface="Pattanakarn Bold"/>
                <a:ea typeface="Pattanakarn Bold"/>
                <a:cs typeface="Pattanakarn Bold"/>
                <a:sym typeface="Pattanakarn Bold"/>
              </a:rPr>
              <a:t>SYSTEM</a:t>
            </a:r>
          </a:p>
          <a:p>
            <a:pPr algn="ctr" marL="0" indent="0" lvl="0">
              <a:lnSpc>
                <a:spcPts val="13892"/>
              </a:lnSpc>
            </a:pPr>
            <a:r>
              <a:rPr lang="en-US" b="true" sz="12294">
                <a:solidFill>
                  <a:srgbClr val="F4F4F4"/>
                </a:solidFill>
                <a:latin typeface="Pattanakarn Bold"/>
                <a:ea typeface="Pattanakarn Bold"/>
                <a:cs typeface="Pattanakarn Bold"/>
                <a:sym typeface="Pattanakarn Bold"/>
              </a:rPr>
              <a:t>OVERVIEW</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456112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6765" y="190319"/>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3593884">
            <a:off x="6648793" y="11298046"/>
            <a:ext cx="11718745" cy="2314575"/>
            <a:chOff x="0" y="0"/>
            <a:chExt cx="3086418" cy="609600"/>
          </a:xfrm>
        </p:grpSpPr>
        <p:sp>
          <p:nvSpPr>
            <p:cNvPr name="Freeform 6" id="6"/>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7" id="7"/>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8" id="8"/>
          <p:cNvGrpSpPr/>
          <p:nvPr/>
        </p:nvGrpSpPr>
        <p:grpSpPr>
          <a:xfrm rot="-3593884">
            <a:off x="12917588" y="7494650"/>
            <a:ext cx="10098836" cy="2314575"/>
            <a:chOff x="0" y="0"/>
            <a:chExt cx="2659776" cy="609600"/>
          </a:xfrm>
        </p:grpSpPr>
        <p:sp>
          <p:nvSpPr>
            <p:cNvPr name="Freeform 9" id="9"/>
            <p:cNvSpPr/>
            <p:nvPr/>
          </p:nvSpPr>
          <p:spPr>
            <a:xfrm flipH="false" flipV="false" rot="0">
              <a:off x="18626" y="0"/>
              <a:ext cx="2622524" cy="609600"/>
            </a:xfrm>
            <a:custGeom>
              <a:avLst/>
              <a:gdLst/>
              <a:ahLst/>
              <a:cxnLst/>
              <a:rect r="r" b="b" t="t" l="l"/>
              <a:pathLst>
                <a:path h="609600" w="2622524">
                  <a:moveTo>
                    <a:pt x="261236" y="0"/>
                  </a:moveTo>
                  <a:lnTo>
                    <a:pt x="2564488" y="0"/>
                  </a:lnTo>
                  <a:cubicBezTo>
                    <a:pt x="2582250" y="0"/>
                    <a:pt x="2598928" y="8538"/>
                    <a:pt x="2609313" y="22947"/>
                  </a:cubicBezTo>
                  <a:cubicBezTo>
                    <a:pt x="2619698" y="37355"/>
                    <a:pt x="2622524" y="55878"/>
                    <a:pt x="2616907" y="72727"/>
                  </a:cubicBezTo>
                  <a:lnTo>
                    <a:pt x="2462192" y="536873"/>
                  </a:lnTo>
                  <a:cubicBezTo>
                    <a:pt x="2447715" y="580305"/>
                    <a:pt x="2407070" y="609600"/>
                    <a:pt x="2361288" y="609600"/>
                  </a:cubicBezTo>
                  <a:lnTo>
                    <a:pt x="58036" y="609600"/>
                  </a:lnTo>
                  <a:cubicBezTo>
                    <a:pt x="40274" y="609600"/>
                    <a:pt x="23596" y="601062"/>
                    <a:pt x="13211" y="586653"/>
                  </a:cubicBezTo>
                  <a:cubicBezTo>
                    <a:pt x="2826" y="572245"/>
                    <a:pt x="0" y="553722"/>
                    <a:pt x="5616" y="536873"/>
                  </a:cubicBezTo>
                  <a:lnTo>
                    <a:pt x="160331" y="72727"/>
                  </a:lnTo>
                  <a:cubicBezTo>
                    <a:pt x="174809" y="29295"/>
                    <a:pt x="215454" y="0"/>
                    <a:pt x="261236" y="0"/>
                  </a:cubicBezTo>
                  <a:close/>
                </a:path>
              </a:pathLst>
            </a:custGeom>
            <a:gradFill rotWithShape="true">
              <a:gsLst>
                <a:gs pos="0">
                  <a:srgbClr val="82A5FF">
                    <a:alpha val="20000"/>
                  </a:srgbClr>
                </a:gs>
                <a:gs pos="100000">
                  <a:srgbClr val="005EFF">
                    <a:alpha val="100000"/>
                  </a:srgbClr>
                </a:gs>
              </a:gsLst>
              <a:lin ang="0"/>
            </a:gradFill>
          </p:spPr>
        </p:sp>
        <p:sp>
          <p:nvSpPr>
            <p:cNvPr name="TextBox 10" id="10"/>
            <p:cNvSpPr txBox="true"/>
            <p:nvPr/>
          </p:nvSpPr>
          <p:spPr>
            <a:xfrm>
              <a:off x="101600" y="-47625"/>
              <a:ext cx="2456576" cy="657225"/>
            </a:xfrm>
            <a:prstGeom prst="rect">
              <a:avLst/>
            </a:prstGeom>
          </p:spPr>
          <p:txBody>
            <a:bodyPr anchor="ctr" rtlCol="false" tIns="50800" lIns="50800" bIns="50800" rIns="50800"/>
            <a:lstStyle/>
            <a:p>
              <a:pPr algn="ctr">
                <a:lnSpc>
                  <a:spcPts val="2731"/>
                </a:lnSpc>
              </a:pPr>
            </a:p>
          </p:txBody>
        </p:sp>
      </p:grpSp>
      <p:sp>
        <p:nvSpPr>
          <p:cNvPr name="TextBox 11" id="11"/>
          <p:cNvSpPr txBox="true"/>
          <p:nvPr/>
        </p:nvSpPr>
        <p:spPr>
          <a:xfrm rot="0">
            <a:off x="1283009" y="339026"/>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grpSp>
        <p:nvGrpSpPr>
          <p:cNvPr name="Group 12" id="12"/>
          <p:cNvGrpSpPr/>
          <p:nvPr/>
        </p:nvGrpSpPr>
        <p:grpSpPr>
          <a:xfrm rot="0">
            <a:off x="2234289" y="4907108"/>
            <a:ext cx="4377952" cy="4107647"/>
            <a:chOff x="0" y="0"/>
            <a:chExt cx="5837269" cy="5476862"/>
          </a:xfrm>
        </p:grpSpPr>
        <p:grpSp>
          <p:nvGrpSpPr>
            <p:cNvPr name="Group 13" id="13"/>
            <p:cNvGrpSpPr/>
            <p:nvPr/>
          </p:nvGrpSpPr>
          <p:grpSpPr>
            <a:xfrm rot="0">
              <a:off x="0" y="0"/>
              <a:ext cx="5837269" cy="1776068"/>
              <a:chOff x="0" y="0"/>
              <a:chExt cx="954720" cy="290486"/>
            </a:xfrm>
          </p:grpSpPr>
          <p:sp>
            <p:nvSpPr>
              <p:cNvPr name="Freeform 14" id="14"/>
              <p:cNvSpPr/>
              <p:nvPr/>
            </p:nvSpPr>
            <p:spPr>
              <a:xfrm flipH="false" flipV="false" rot="0">
                <a:off x="0" y="0"/>
                <a:ext cx="954720" cy="290486"/>
              </a:xfrm>
              <a:custGeom>
                <a:avLst/>
                <a:gdLst/>
                <a:ahLst/>
                <a:cxnLst/>
                <a:rect r="r" b="b" t="t" l="l"/>
                <a:pathLst>
                  <a:path h="290486" w="954720">
                    <a:moveTo>
                      <a:pt x="108922" y="0"/>
                    </a:moveTo>
                    <a:lnTo>
                      <a:pt x="845797" y="0"/>
                    </a:lnTo>
                    <a:cubicBezTo>
                      <a:pt x="905953" y="0"/>
                      <a:pt x="954720" y="48766"/>
                      <a:pt x="954720" y="108922"/>
                    </a:cubicBezTo>
                    <a:lnTo>
                      <a:pt x="954720" y="181564"/>
                    </a:lnTo>
                    <a:cubicBezTo>
                      <a:pt x="954720" y="241720"/>
                      <a:pt x="905953" y="290486"/>
                      <a:pt x="845797" y="290486"/>
                    </a:cubicBezTo>
                    <a:lnTo>
                      <a:pt x="108922" y="290486"/>
                    </a:lnTo>
                    <a:cubicBezTo>
                      <a:pt x="48766" y="290486"/>
                      <a:pt x="0" y="241720"/>
                      <a:pt x="0" y="181564"/>
                    </a:cubicBezTo>
                    <a:lnTo>
                      <a:pt x="0" y="108922"/>
                    </a:lnTo>
                    <a:cubicBezTo>
                      <a:pt x="0" y="48766"/>
                      <a:pt x="48766" y="0"/>
                      <a:pt x="108922" y="0"/>
                    </a:cubicBezTo>
                    <a:close/>
                  </a:path>
                </a:pathLst>
              </a:custGeom>
              <a:solidFill>
                <a:srgbClr val="005CF9"/>
              </a:solidFill>
            </p:spPr>
          </p:sp>
          <p:sp>
            <p:nvSpPr>
              <p:cNvPr name="TextBox 15" id="15"/>
              <p:cNvSpPr txBox="true"/>
              <p:nvPr/>
            </p:nvSpPr>
            <p:spPr>
              <a:xfrm>
                <a:off x="0" y="-47625"/>
                <a:ext cx="954720" cy="338111"/>
              </a:xfrm>
              <a:prstGeom prst="rect">
                <a:avLst/>
              </a:prstGeom>
            </p:spPr>
            <p:txBody>
              <a:bodyPr anchor="ctr" rtlCol="false" tIns="50800" lIns="50800" bIns="50800" rIns="50800"/>
              <a:lstStyle/>
              <a:p>
                <a:pPr algn="ctr">
                  <a:lnSpc>
                    <a:spcPts val="2731"/>
                  </a:lnSpc>
                </a:pPr>
              </a:p>
            </p:txBody>
          </p:sp>
        </p:grpSp>
        <p:sp>
          <p:nvSpPr>
            <p:cNvPr name="TextBox 16" id="16"/>
            <p:cNvSpPr txBox="true"/>
            <p:nvPr/>
          </p:nvSpPr>
          <p:spPr>
            <a:xfrm rot="0">
              <a:off x="235690" y="613754"/>
              <a:ext cx="5365889" cy="510459"/>
            </a:xfrm>
            <a:prstGeom prst="rect">
              <a:avLst/>
            </a:prstGeom>
          </p:spPr>
          <p:txBody>
            <a:bodyPr anchor="t" rtlCol="false" tIns="0" lIns="0" bIns="0" rIns="0">
              <a:spAutoFit/>
            </a:bodyPr>
            <a:lstStyle/>
            <a:p>
              <a:pPr algn="ctr">
                <a:lnSpc>
                  <a:spcPts val="3299"/>
                </a:lnSpc>
                <a:spcBef>
                  <a:spcPct val="0"/>
                </a:spcBef>
              </a:pPr>
              <a:r>
                <a:rPr lang="en-US" b="true" sz="2356">
                  <a:solidFill>
                    <a:srgbClr val="FFFFFF"/>
                  </a:solidFill>
                  <a:latin typeface="Touvlo Bold"/>
                  <a:ea typeface="Touvlo Bold"/>
                  <a:cs typeface="Touvlo Bold"/>
                  <a:sym typeface="Touvlo Bold"/>
                </a:rPr>
                <a:t>USERS</a:t>
              </a:r>
            </a:p>
          </p:txBody>
        </p:sp>
        <p:sp>
          <p:nvSpPr>
            <p:cNvPr name="TextBox 17" id="17"/>
            <p:cNvSpPr txBox="true"/>
            <p:nvPr/>
          </p:nvSpPr>
          <p:spPr>
            <a:xfrm rot="0">
              <a:off x="235690" y="2030362"/>
              <a:ext cx="5365889" cy="3446500"/>
            </a:xfrm>
            <a:prstGeom prst="rect">
              <a:avLst/>
            </a:prstGeom>
          </p:spPr>
          <p:txBody>
            <a:bodyPr anchor="t" rtlCol="false" tIns="0" lIns="0" bIns="0" rIns="0">
              <a:spAutoFit/>
            </a:bodyPr>
            <a:lstStyle/>
            <a:p>
              <a:pPr algn="just" marL="808319" indent="-404160" lvl="1">
                <a:lnSpc>
                  <a:spcPts val="5241"/>
                </a:lnSpc>
                <a:buFont typeface="Arial"/>
                <a:buChar char="•"/>
              </a:pPr>
              <a:r>
                <a:rPr lang="en-US" sz="3743">
                  <a:solidFill>
                    <a:srgbClr val="000000"/>
                  </a:solidFill>
                  <a:latin typeface="Touvlo"/>
                  <a:ea typeface="Touvlo"/>
                  <a:cs typeface="Touvlo"/>
                  <a:sym typeface="Touvlo"/>
                </a:rPr>
                <a:t>Guest</a:t>
              </a:r>
            </a:p>
            <a:p>
              <a:pPr algn="just" marL="808319" indent="-404160" lvl="1">
                <a:lnSpc>
                  <a:spcPts val="5241"/>
                </a:lnSpc>
                <a:buFont typeface="Arial"/>
                <a:buChar char="•"/>
              </a:pPr>
              <a:r>
                <a:rPr lang="en-US" sz="3743">
                  <a:solidFill>
                    <a:srgbClr val="000000"/>
                  </a:solidFill>
                  <a:latin typeface="Touvlo"/>
                  <a:ea typeface="Touvlo"/>
                  <a:cs typeface="Touvlo"/>
                  <a:sym typeface="Touvlo"/>
                </a:rPr>
                <a:t>Consumers</a:t>
              </a:r>
            </a:p>
            <a:p>
              <a:pPr algn="just" marL="808319" indent="-404160" lvl="1">
                <a:lnSpc>
                  <a:spcPts val="5241"/>
                </a:lnSpc>
                <a:buFont typeface="Arial"/>
                <a:buChar char="•"/>
              </a:pPr>
              <a:r>
                <a:rPr lang="en-US" sz="3743">
                  <a:solidFill>
                    <a:srgbClr val="000000"/>
                  </a:solidFill>
                  <a:latin typeface="Touvlo"/>
                  <a:ea typeface="Touvlo"/>
                  <a:cs typeface="Touvlo"/>
                  <a:sym typeface="Touvlo"/>
                </a:rPr>
                <a:t>Vendors</a:t>
              </a:r>
            </a:p>
            <a:p>
              <a:pPr algn="just" marL="808319" indent="-404160" lvl="1">
                <a:lnSpc>
                  <a:spcPts val="5241"/>
                </a:lnSpc>
                <a:buFont typeface="Arial"/>
                <a:buChar char="•"/>
              </a:pPr>
              <a:r>
                <a:rPr lang="en-US" sz="3743">
                  <a:solidFill>
                    <a:srgbClr val="000000"/>
                  </a:solidFill>
                  <a:latin typeface="Touvlo"/>
                  <a:ea typeface="Touvlo"/>
                  <a:cs typeface="Touvlo"/>
                  <a:sym typeface="Touvlo"/>
                </a:rPr>
                <a:t>Admin</a:t>
              </a:r>
            </a:p>
          </p:txBody>
        </p:sp>
      </p:grpSp>
      <p:grpSp>
        <p:nvGrpSpPr>
          <p:cNvPr name="Group 18" id="18"/>
          <p:cNvGrpSpPr/>
          <p:nvPr/>
        </p:nvGrpSpPr>
        <p:grpSpPr>
          <a:xfrm rot="0">
            <a:off x="2234289" y="2136113"/>
            <a:ext cx="4480021" cy="1363107"/>
            <a:chOff x="0" y="0"/>
            <a:chExt cx="954720" cy="290486"/>
          </a:xfrm>
        </p:grpSpPr>
        <p:sp>
          <p:nvSpPr>
            <p:cNvPr name="Freeform 19" id="19"/>
            <p:cNvSpPr/>
            <p:nvPr/>
          </p:nvSpPr>
          <p:spPr>
            <a:xfrm flipH="false" flipV="false" rot="0">
              <a:off x="0" y="0"/>
              <a:ext cx="954720" cy="290486"/>
            </a:xfrm>
            <a:custGeom>
              <a:avLst/>
              <a:gdLst/>
              <a:ahLst/>
              <a:cxnLst/>
              <a:rect r="r" b="b" t="t" l="l"/>
              <a:pathLst>
                <a:path h="290486" w="954720">
                  <a:moveTo>
                    <a:pt x="88133" y="0"/>
                  </a:moveTo>
                  <a:lnTo>
                    <a:pt x="866586" y="0"/>
                  </a:lnTo>
                  <a:cubicBezTo>
                    <a:pt x="915261" y="0"/>
                    <a:pt x="954720" y="39459"/>
                    <a:pt x="954720" y="88133"/>
                  </a:cubicBezTo>
                  <a:lnTo>
                    <a:pt x="954720" y="202353"/>
                  </a:lnTo>
                  <a:cubicBezTo>
                    <a:pt x="954720" y="251028"/>
                    <a:pt x="915261" y="290486"/>
                    <a:pt x="866586" y="290486"/>
                  </a:cubicBezTo>
                  <a:lnTo>
                    <a:pt x="88133" y="290486"/>
                  </a:lnTo>
                  <a:cubicBezTo>
                    <a:pt x="64759" y="290486"/>
                    <a:pt x="42342" y="281201"/>
                    <a:pt x="25814" y="264673"/>
                  </a:cubicBezTo>
                  <a:cubicBezTo>
                    <a:pt x="9285" y="248145"/>
                    <a:pt x="0" y="225728"/>
                    <a:pt x="0" y="202353"/>
                  </a:cubicBezTo>
                  <a:lnTo>
                    <a:pt x="0" y="88133"/>
                  </a:lnTo>
                  <a:cubicBezTo>
                    <a:pt x="0" y="39459"/>
                    <a:pt x="39459" y="0"/>
                    <a:pt x="88133" y="0"/>
                  </a:cubicBezTo>
                  <a:close/>
                </a:path>
              </a:pathLst>
            </a:custGeom>
            <a:solidFill>
              <a:srgbClr val="005CF9"/>
            </a:solidFill>
          </p:spPr>
        </p:sp>
        <p:sp>
          <p:nvSpPr>
            <p:cNvPr name="TextBox 20" id="20"/>
            <p:cNvSpPr txBox="true"/>
            <p:nvPr/>
          </p:nvSpPr>
          <p:spPr>
            <a:xfrm>
              <a:off x="0" y="-47625"/>
              <a:ext cx="954720" cy="338111"/>
            </a:xfrm>
            <a:prstGeom prst="rect">
              <a:avLst/>
            </a:prstGeom>
          </p:spPr>
          <p:txBody>
            <a:bodyPr anchor="ctr" rtlCol="false" tIns="50800" lIns="50800" bIns="50800" rIns="50800"/>
            <a:lstStyle/>
            <a:p>
              <a:pPr algn="ctr">
                <a:lnSpc>
                  <a:spcPts val="2731"/>
                </a:lnSpc>
              </a:pPr>
            </a:p>
          </p:txBody>
        </p:sp>
      </p:grpSp>
      <p:sp>
        <p:nvSpPr>
          <p:cNvPr name="TextBox 21" id="21"/>
          <p:cNvSpPr txBox="true"/>
          <p:nvPr/>
        </p:nvSpPr>
        <p:spPr>
          <a:xfrm rot="0">
            <a:off x="2415178" y="2376884"/>
            <a:ext cx="4118243" cy="833939"/>
          </a:xfrm>
          <a:prstGeom prst="rect">
            <a:avLst/>
          </a:prstGeom>
        </p:spPr>
        <p:txBody>
          <a:bodyPr anchor="t" rtlCol="false" tIns="0" lIns="0" bIns="0" rIns="0">
            <a:spAutoFit/>
          </a:bodyPr>
          <a:lstStyle/>
          <a:p>
            <a:pPr algn="ctr">
              <a:lnSpc>
                <a:spcPts val="3376"/>
              </a:lnSpc>
            </a:pPr>
            <a:r>
              <a:rPr lang="en-US" b="true" sz="2411">
                <a:solidFill>
                  <a:srgbClr val="FFFFFF"/>
                </a:solidFill>
                <a:latin typeface="Touvlo Bold"/>
                <a:ea typeface="Touvlo Bold"/>
                <a:cs typeface="Touvlo Bold"/>
                <a:sym typeface="Touvlo Bold"/>
              </a:rPr>
              <a:t>TECH</a:t>
            </a:r>
          </a:p>
          <a:p>
            <a:pPr algn="ctr">
              <a:lnSpc>
                <a:spcPts val="3376"/>
              </a:lnSpc>
              <a:spcBef>
                <a:spcPct val="0"/>
              </a:spcBef>
            </a:pPr>
            <a:r>
              <a:rPr lang="en-US" b="true" sz="2411">
                <a:solidFill>
                  <a:srgbClr val="FFFFFF"/>
                </a:solidFill>
                <a:latin typeface="Touvlo Bold"/>
                <a:ea typeface="Touvlo Bold"/>
                <a:cs typeface="Touvlo Bold"/>
                <a:sym typeface="Touvlo Bold"/>
              </a:rPr>
              <a:t>STACK</a:t>
            </a:r>
          </a:p>
        </p:txBody>
      </p:sp>
      <p:sp>
        <p:nvSpPr>
          <p:cNvPr name="TextBox 22" id="22"/>
          <p:cNvSpPr txBox="true"/>
          <p:nvPr/>
        </p:nvSpPr>
        <p:spPr>
          <a:xfrm rot="0">
            <a:off x="2415178" y="3676669"/>
            <a:ext cx="4118243" cy="649879"/>
          </a:xfrm>
          <a:prstGeom prst="rect">
            <a:avLst/>
          </a:prstGeom>
        </p:spPr>
        <p:txBody>
          <a:bodyPr anchor="t" rtlCol="false" tIns="0" lIns="0" bIns="0" rIns="0">
            <a:spAutoFit/>
          </a:bodyPr>
          <a:lstStyle/>
          <a:p>
            <a:pPr algn="just">
              <a:lnSpc>
                <a:spcPts val="5363"/>
              </a:lnSpc>
            </a:pPr>
            <a:r>
              <a:rPr lang="en-US" sz="3831">
                <a:solidFill>
                  <a:srgbClr val="000000"/>
                </a:solidFill>
                <a:latin typeface="Touvlo"/>
                <a:ea typeface="Touvlo"/>
                <a:cs typeface="Touvlo"/>
                <a:sym typeface="Touvlo"/>
              </a:rPr>
              <a:t>MERN Stack</a:t>
            </a:r>
          </a:p>
        </p:txBody>
      </p:sp>
      <p:grpSp>
        <p:nvGrpSpPr>
          <p:cNvPr name="Group 23" id="23"/>
          <p:cNvGrpSpPr/>
          <p:nvPr/>
        </p:nvGrpSpPr>
        <p:grpSpPr>
          <a:xfrm rot="0">
            <a:off x="8846619" y="2136113"/>
            <a:ext cx="5011756" cy="6074763"/>
            <a:chOff x="0" y="0"/>
            <a:chExt cx="6682342" cy="8099684"/>
          </a:xfrm>
        </p:grpSpPr>
        <p:grpSp>
          <p:nvGrpSpPr>
            <p:cNvPr name="Group 24" id="24"/>
            <p:cNvGrpSpPr/>
            <p:nvPr/>
          </p:nvGrpSpPr>
          <p:grpSpPr>
            <a:xfrm rot="0">
              <a:off x="0" y="0"/>
              <a:ext cx="6682342" cy="1776068"/>
              <a:chOff x="0" y="0"/>
              <a:chExt cx="1092936" cy="290486"/>
            </a:xfrm>
          </p:grpSpPr>
          <p:sp>
            <p:nvSpPr>
              <p:cNvPr name="Freeform 25" id="25"/>
              <p:cNvSpPr/>
              <p:nvPr/>
            </p:nvSpPr>
            <p:spPr>
              <a:xfrm flipH="false" flipV="false" rot="0">
                <a:off x="0" y="0"/>
                <a:ext cx="1092936" cy="290486"/>
              </a:xfrm>
              <a:custGeom>
                <a:avLst/>
                <a:gdLst/>
                <a:ahLst/>
                <a:cxnLst/>
                <a:rect r="r" b="b" t="t" l="l"/>
                <a:pathLst>
                  <a:path h="290486" w="1092936">
                    <a:moveTo>
                      <a:pt x="95148" y="0"/>
                    </a:moveTo>
                    <a:lnTo>
                      <a:pt x="997789" y="0"/>
                    </a:lnTo>
                    <a:cubicBezTo>
                      <a:pt x="1050337" y="0"/>
                      <a:pt x="1092936" y="42599"/>
                      <a:pt x="1092936" y="95148"/>
                    </a:cubicBezTo>
                    <a:lnTo>
                      <a:pt x="1092936" y="195339"/>
                    </a:lnTo>
                    <a:cubicBezTo>
                      <a:pt x="1092936" y="247887"/>
                      <a:pt x="1050337" y="290486"/>
                      <a:pt x="997789" y="290486"/>
                    </a:cubicBezTo>
                    <a:lnTo>
                      <a:pt x="95148" y="290486"/>
                    </a:lnTo>
                    <a:cubicBezTo>
                      <a:pt x="42599" y="290486"/>
                      <a:pt x="0" y="247887"/>
                      <a:pt x="0" y="195339"/>
                    </a:cubicBezTo>
                    <a:lnTo>
                      <a:pt x="0" y="95148"/>
                    </a:lnTo>
                    <a:cubicBezTo>
                      <a:pt x="0" y="42599"/>
                      <a:pt x="42599" y="0"/>
                      <a:pt x="95148" y="0"/>
                    </a:cubicBezTo>
                    <a:close/>
                  </a:path>
                </a:pathLst>
              </a:custGeom>
              <a:solidFill>
                <a:srgbClr val="005CF9"/>
              </a:solidFill>
            </p:spPr>
          </p:sp>
          <p:sp>
            <p:nvSpPr>
              <p:cNvPr name="TextBox 26" id="26"/>
              <p:cNvSpPr txBox="true"/>
              <p:nvPr/>
            </p:nvSpPr>
            <p:spPr>
              <a:xfrm>
                <a:off x="0" y="-47625"/>
                <a:ext cx="1092936" cy="338111"/>
              </a:xfrm>
              <a:prstGeom prst="rect">
                <a:avLst/>
              </a:prstGeom>
            </p:spPr>
            <p:txBody>
              <a:bodyPr anchor="ctr" rtlCol="false" tIns="50800" lIns="50800" bIns="50800" rIns="50800"/>
              <a:lstStyle/>
              <a:p>
                <a:pPr algn="ctr">
                  <a:lnSpc>
                    <a:spcPts val="2731"/>
                  </a:lnSpc>
                </a:pPr>
              </a:p>
            </p:txBody>
          </p:sp>
        </p:grpSp>
        <p:sp>
          <p:nvSpPr>
            <p:cNvPr name="TextBox 27" id="27"/>
            <p:cNvSpPr txBox="true"/>
            <p:nvPr/>
          </p:nvSpPr>
          <p:spPr>
            <a:xfrm rot="0">
              <a:off x="269811" y="613754"/>
              <a:ext cx="6142719" cy="510459"/>
            </a:xfrm>
            <a:prstGeom prst="rect">
              <a:avLst/>
            </a:prstGeom>
          </p:spPr>
          <p:txBody>
            <a:bodyPr anchor="t" rtlCol="false" tIns="0" lIns="0" bIns="0" rIns="0">
              <a:spAutoFit/>
            </a:bodyPr>
            <a:lstStyle/>
            <a:p>
              <a:pPr algn="ctr">
                <a:lnSpc>
                  <a:spcPts val="3299"/>
                </a:lnSpc>
                <a:spcBef>
                  <a:spcPct val="0"/>
                </a:spcBef>
              </a:pPr>
              <a:r>
                <a:rPr lang="en-US" b="true" sz="2356">
                  <a:solidFill>
                    <a:srgbClr val="FFFFFF"/>
                  </a:solidFill>
                  <a:latin typeface="Touvlo Bold"/>
                  <a:ea typeface="Touvlo Bold"/>
                  <a:cs typeface="Touvlo Bold"/>
                  <a:sym typeface="Touvlo Bold"/>
                </a:rPr>
                <a:t>SYSTEM SPECIFICATIONS</a:t>
              </a:r>
            </a:p>
          </p:txBody>
        </p:sp>
        <p:sp>
          <p:nvSpPr>
            <p:cNvPr name="TextBox 28" id="28"/>
            <p:cNvSpPr txBox="true"/>
            <p:nvPr/>
          </p:nvSpPr>
          <p:spPr>
            <a:xfrm rot="0">
              <a:off x="269811" y="2030362"/>
              <a:ext cx="6142719" cy="6069322"/>
            </a:xfrm>
            <a:prstGeom prst="rect">
              <a:avLst/>
            </a:prstGeom>
          </p:spPr>
          <p:txBody>
            <a:bodyPr anchor="t" rtlCol="false" tIns="0" lIns="0" bIns="0" rIns="0">
              <a:spAutoFit/>
            </a:bodyPr>
            <a:lstStyle/>
            <a:p>
              <a:pPr algn="just" marL="808319" indent="-404160" lvl="1">
                <a:lnSpc>
                  <a:spcPts val="5241"/>
                </a:lnSpc>
                <a:buFont typeface="Arial"/>
                <a:buChar char="•"/>
              </a:pPr>
              <a:r>
                <a:rPr lang="en-US" sz="3743">
                  <a:solidFill>
                    <a:srgbClr val="000000"/>
                  </a:solidFill>
                  <a:latin typeface="Touvlo"/>
                  <a:ea typeface="Touvlo"/>
                  <a:cs typeface="Touvlo"/>
                  <a:sym typeface="Touvlo"/>
                </a:rPr>
                <a:t>E-Marketplace</a:t>
              </a:r>
            </a:p>
            <a:p>
              <a:pPr algn="just" marL="808319" indent="-404160" lvl="1">
                <a:lnSpc>
                  <a:spcPts val="5241"/>
                </a:lnSpc>
                <a:buFont typeface="Arial"/>
                <a:buChar char="•"/>
              </a:pPr>
              <a:r>
                <a:rPr lang="en-US" sz="3743">
                  <a:solidFill>
                    <a:srgbClr val="000000"/>
                  </a:solidFill>
                  <a:latin typeface="Touvlo"/>
                  <a:ea typeface="Touvlo"/>
                  <a:cs typeface="Touvlo"/>
                  <a:sym typeface="Touvlo"/>
                </a:rPr>
                <a:t>Skill Trade</a:t>
              </a:r>
            </a:p>
            <a:p>
              <a:pPr algn="just" marL="808319" indent="-404160" lvl="1">
                <a:lnSpc>
                  <a:spcPts val="5241"/>
                </a:lnSpc>
                <a:buFont typeface="Arial"/>
                <a:buChar char="•"/>
              </a:pPr>
              <a:r>
                <a:rPr lang="en-US" sz="3743">
                  <a:solidFill>
                    <a:srgbClr val="000000"/>
                  </a:solidFill>
                  <a:latin typeface="Touvlo"/>
                  <a:ea typeface="Touvlo"/>
                  <a:cs typeface="Touvlo"/>
                  <a:sym typeface="Touvlo"/>
                </a:rPr>
                <a:t>Local Logistics</a:t>
              </a:r>
            </a:p>
            <a:p>
              <a:pPr algn="just" marL="808319" indent="-404160" lvl="1">
                <a:lnSpc>
                  <a:spcPts val="5241"/>
                </a:lnSpc>
                <a:buFont typeface="Arial"/>
                <a:buChar char="•"/>
              </a:pPr>
              <a:r>
                <a:rPr lang="en-US" sz="3743">
                  <a:solidFill>
                    <a:srgbClr val="000000"/>
                  </a:solidFill>
                  <a:latin typeface="Touvlo"/>
                  <a:ea typeface="Touvlo"/>
                  <a:cs typeface="Touvlo"/>
                  <a:sym typeface="Touvlo"/>
                </a:rPr>
                <a:t>Community- Friendly Interface</a:t>
              </a:r>
            </a:p>
            <a:p>
              <a:pPr algn="just">
                <a:lnSpc>
                  <a:spcPts val="5241"/>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146813" y="8304146"/>
            <a:ext cx="1066005" cy="1058401"/>
            <a:chOff x="0" y="0"/>
            <a:chExt cx="289003" cy="286941"/>
          </a:xfrm>
        </p:grpSpPr>
        <p:sp>
          <p:nvSpPr>
            <p:cNvPr name="Freeform 4" id="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5" id="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3593884">
            <a:off x="1433354" y="-1780657"/>
            <a:ext cx="12732324" cy="13418974"/>
            <a:chOff x="0" y="0"/>
            <a:chExt cx="3353369" cy="3534215"/>
          </a:xfrm>
        </p:grpSpPr>
        <p:sp>
          <p:nvSpPr>
            <p:cNvPr name="Freeform 8" id="8"/>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sp>
        <p:nvSpPr>
          <p:cNvPr name="Freeform 10" id="10"/>
          <p:cNvSpPr/>
          <p:nvPr/>
        </p:nvSpPr>
        <p:spPr>
          <a:xfrm flipH="false" flipV="false" rot="0">
            <a:off x="11889352" y="-1084568"/>
            <a:ext cx="8514920" cy="8514920"/>
          </a:xfrm>
          <a:custGeom>
            <a:avLst/>
            <a:gdLst/>
            <a:ahLst/>
            <a:cxnLst/>
            <a:rect r="r" b="b" t="t" l="l"/>
            <a:pathLst>
              <a:path h="8514920" w="8514920">
                <a:moveTo>
                  <a:pt x="0" y="0"/>
                </a:moveTo>
                <a:lnTo>
                  <a:pt x="8514921" y="0"/>
                </a:lnTo>
                <a:lnTo>
                  <a:pt x="8514921" y="8514920"/>
                </a:lnTo>
                <a:lnTo>
                  <a:pt x="0" y="8514920"/>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CONTENT</a:t>
            </a:r>
          </a:p>
        </p:txBody>
      </p:sp>
      <p:sp>
        <p:nvSpPr>
          <p:cNvPr name="TextBox 12" id="12"/>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OTHERS</a:t>
            </a:r>
          </a:p>
        </p:txBody>
      </p:sp>
      <p:sp>
        <p:nvSpPr>
          <p:cNvPr name="TextBox 13" id="13"/>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4" id="14"/>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solidFill>
                <a:latin typeface="Touvlo Bold"/>
                <a:ea typeface="Touvlo Bold"/>
                <a:cs typeface="Touvlo Bold"/>
                <a:sym typeface="Touvlo Bold"/>
              </a:rPr>
              <a:t>ABOUT</a:t>
            </a:r>
          </a:p>
        </p:txBody>
      </p:sp>
      <p:sp>
        <p:nvSpPr>
          <p:cNvPr name="TextBox 15" id="15"/>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6" id="16"/>
          <p:cNvSpPr txBox="true"/>
          <p:nvPr/>
        </p:nvSpPr>
        <p:spPr>
          <a:xfrm rot="0">
            <a:off x="1384668" y="3470040"/>
            <a:ext cx="15705555" cy="3547819"/>
          </a:xfrm>
          <a:prstGeom prst="rect">
            <a:avLst/>
          </a:prstGeom>
        </p:spPr>
        <p:txBody>
          <a:bodyPr anchor="t" rtlCol="false" tIns="0" lIns="0" bIns="0" rIns="0">
            <a:spAutoFit/>
          </a:bodyPr>
          <a:lstStyle/>
          <a:p>
            <a:pPr algn="ctr">
              <a:lnSpc>
                <a:spcPts val="13892"/>
              </a:lnSpc>
            </a:pPr>
            <a:r>
              <a:rPr lang="en-US" b="true" sz="12294">
                <a:solidFill>
                  <a:srgbClr val="F4F4F4"/>
                </a:solidFill>
                <a:latin typeface="Pattanakarn Bold"/>
                <a:ea typeface="Pattanakarn Bold"/>
                <a:cs typeface="Pattanakarn Bold"/>
                <a:sym typeface="Pattanakarn Bold"/>
              </a:rPr>
              <a:t>SYSTEM</a:t>
            </a:r>
          </a:p>
          <a:p>
            <a:pPr algn="ctr" marL="0" indent="0" lvl="0">
              <a:lnSpc>
                <a:spcPts val="13892"/>
              </a:lnSpc>
            </a:pPr>
            <a:r>
              <a:rPr lang="en-US" b="true" sz="12294">
                <a:solidFill>
                  <a:srgbClr val="F4F4F4"/>
                </a:solidFill>
                <a:latin typeface="Pattanakarn Bold"/>
                <a:ea typeface="Pattanakarn Bold"/>
                <a:cs typeface="Pattanakarn Bold"/>
                <a:sym typeface="Pattanakarn Bold"/>
              </a:rPr>
              <a:t>DEMONSTRATION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2818431">
            <a:off x="585092" y="-238684"/>
            <a:ext cx="12732324" cy="13418974"/>
            <a:chOff x="0" y="0"/>
            <a:chExt cx="3353369" cy="3534215"/>
          </a:xfrm>
        </p:grpSpPr>
        <p:sp>
          <p:nvSpPr>
            <p:cNvPr name="Freeform 4" id="4"/>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5" id="5"/>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grpSp>
        <p:nvGrpSpPr>
          <p:cNvPr name="Group 6" id="6"/>
          <p:cNvGrpSpPr/>
          <p:nvPr/>
        </p:nvGrpSpPr>
        <p:grpSpPr>
          <a:xfrm rot="0">
            <a:off x="16146813" y="8304146"/>
            <a:ext cx="1066005" cy="1058401"/>
            <a:chOff x="0" y="0"/>
            <a:chExt cx="289003" cy="286941"/>
          </a:xfrm>
        </p:grpSpPr>
        <p:sp>
          <p:nvSpPr>
            <p:cNvPr name="Freeform 7" id="7"/>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8" id="8"/>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CONTACT</a:t>
            </a:r>
          </a:p>
        </p:txBody>
      </p:sp>
      <p:sp>
        <p:nvSpPr>
          <p:cNvPr name="TextBox 11" id="11"/>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solidFill>
                <a:latin typeface="Touvlo Bold"/>
                <a:ea typeface="Touvlo Bold"/>
                <a:cs typeface="Touvlo Bold"/>
                <a:sym typeface="Touvlo Bold"/>
              </a:rPr>
              <a:t>OTHERS</a:t>
            </a:r>
          </a:p>
        </p:txBody>
      </p:sp>
      <p:sp>
        <p:nvSpPr>
          <p:cNvPr name="TextBox 12" id="12"/>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3" id="13"/>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ABOUT</a:t>
            </a:r>
          </a:p>
        </p:txBody>
      </p:sp>
      <p:sp>
        <p:nvSpPr>
          <p:cNvPr name="TextBox 14" id="14"/>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5" id="15"/>
          <p:cNvSpPr txBox="true"/>
          <p:nvPr/>
        </p:nvSpPr>
        <p:spPr>
          <a:xfrm rot="0">
            <a:off x="2780797" y="4214747"/>
            <a:ext cx="12726406" cy="1779900"/>
          </a:xfrm>
          <a:prstGeom prst="rect">
            <a:avLst/>
          </a:prstGeom>
        </p:spPr>
        <p:txBody>
          <a:bodyPr anchor="t" rtlCol="false" tIns="0" lIns="0" bIns="0" rIns="0">
            <a:spAutoFit/>
          </a:bodyPr>
          <a:lstStyle/>
          <a:p>
            <a:pPr algn="ctr" marL="0" indent="0" lvl="0">
              <a:lnSpc>
                <a:spcPts val="13886"/>
              </a:lnSpc>
            </a:pPr>
            <a:r>
              <a:rPr lang="en-US" b="true" sz="12289">
                <a:solidFill>
                  <a:srgbClr val="F4F4F4"/>
                </a:solidFill>
                <a:latin typeface="Pattanakarn Bold"/>
                <a:ea typeface="Pattanakarn Bold"/>
                <a:cs typeface="Pattanakarn Bold"/>
                <a:sym typeface="Pattanakarn Bold"/>
              </a:rPr>
              <a:t>THANK YOU</a:t>
            </a:r>
          </a:p>
        </p:txBody>
      </p:sp>
      <p:sp>
        <p:nvSpPr>
          <p:cNvPr name="Freeform 16" id="16"/>
          <p:cNvSpPr/>
          <p:nvPr/>
        </p:nvSpPr>
        <p:spPr>
          <a:xfrm flipH="false" flipV="false" rot="0">
            <a:off x="12313460" y="-1084568"/>
            <a:ext cx="8090812" cy="8090812"/>
          </a:xfrm>
          <a:custGeom>
            <a:avLst/>
            <a:gdLst/>
            <a:ahLst/>
            <a:cxnLst/>
            <a:rect r="r" b="b" t="t" l="l"/>
            <a:pathLst>
              <a:path h="8090812" w="8090812">
                <a:moveTo>
                  <a:pt x="0" y="0"/>
                </a:moveTo>
                <a:lnTo>
                  <a:pt x="8090813" y="0"/>
                </a:lnTo>
                <a:lnTo>
                  <a:pt x="8090813" y="8090812"/>
                </a:lnTo>
                <a:lnTo>
                  <a:pt x="0" y="8090812"/>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solidFill>
                <a:latin typeface="Touvlo Bold"/>
                <a:ea typeface="Touvlo Bold"/>
                <a:cs typeface="Touvlo Bold"/>
                <a:sym typeface="Touvlo Bold"/>
              </a:rPr>
              <a:t>CONTACT</a:t>
            </a:r>
          </a:p>
        </p:txBody>
      </p:sp>
      <p:sp>
        <p:nvSpPr>
          <p:cNvPr name="TextBox 4" id="4"/>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OTHERS</a:t>
            </a:r>
          </a:p>
        </p:txBody>
      </p:sp>
      <p:sp>
        <p:nvSpPr>
          <p:cNvPr name="TextBox 5" id="5"/>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HOME</a:t>
            </a:r>
          </a:p>
        </p:txBody>
      </p:sp>
      <p:sp>
        <p:nvSpPr>
          <p:cNvPr name="TextBox 6" id="6"/>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ABOUT</a:t>
            </a:r>
          </a:p>
        </p:txBody>
      </p:sp>
      <p:sp>
        <p:nvSpPr>
          <p:cNvPr name="TextBox 7" id="7"/>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
        <p:nvSpPr>
          <p:cNvPr name="Freeform 8" id="8"/>
          <p:cNvSpPr/>
          <p:nvPr/>
        </p:nvSpPr>
        <p:spPr>
          <a:xfrm flipH="false" flipV="false" rot="0">
            <a:off x="-6207706" y="-5950575"/>
            <a:ext cx="10522211" cy="10522211"/>
          </a:xfrm>
          <a:custGeom>
            <a:avLst/>
            <a:gdLst/>
            <a:ahLst/>
            <a:cxnLst/>
            <a:rect r="r" b="b" t="t" l="l"/>
            <a:pathLst>
              <a:path h="10522211" w="10522211">
                <a:moveTo>
                  <a:pt x="0" y="0"/>
                </a:moveTo>
                <a:lnTo>
                  <a:pt x="10522211" y="0"/>
                </a:lnTo>
                <a:lnTo>
                  <a:pt x="10522211" y="10522211"/>
                </a:lnTo>
                <a:lnTo>
                  <a:pt x="0" y="10522211"/>
                </a:lnTo>
                <a:lnTo>
                  <a:pt x="0"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1924841"/>
            <a:ext cx="12441318" cy="1176590"/>
          </a:xfrm>
          <a:prstGeom prst="rect">
            <a:avLst/>
          </a:prstGeom>
        </p:spPr>
        <p:txBody>
          <a:bodyPr anchor="t" rtlCol="false" tIns="0" lIns="0" bIns="0" rIns="0">
            <a:spAutoFit/>
          </a:bodyPr>
          <a:lstStyle/>
          <a:p>
            <a:pPr algn="r" marL="0" indent="0" lvl="0">
              <a:lnSpc>
                <a:spcPts val="9112"/>
              </a:lnSpc>
            </a:pPr>
            <a:r>
              <a:rPr lang="en-US" b="true" sz="8064">
                <a:solidFill>
                  <a:srgbClr val="005EFF"/>
                </a:solidFill>
                <a:latin typeface="Pattanakarn Bold"/>
                <a:ea typeface="Pattanakarn Bold"/>
                <a:cs typeface="Pattanakarn Bold"/>
                <a:sym typeface="Pattanakarn Bold"/>
              </a:rPr>
              <a:t>PROJECT OVERVIEW</a:t>
            </a:r>
          </a:p>
        </p:txBody>
      </p:sp>
      <p:grpSp>
        <p:nvGrpSpPr>
          <p:cNvPr name="Group 10" id="10"/>
          <p:cNvGrpSpPr/>
          <p:nvPr/>
        </p:nvGrpSpPr>
        <p:grpSpPr>
          <a:xfrm rot="-4026990">
            <a:off x="11462802" y="5820274"/>
            <a:ext cx="10174055" cy="1849514"/>
            <a:chOff x="0" y="0"/>
            <a:chExt cx="3353369" cy="609600"/>
          </a:xfrm>
        </p:grpSpPr>
        <p:sp>
          <p:nvSpPr>
            <p:cNvPr name="Freeform 11" id="11"/>
            <p:cNvSpPr/>
            <p:nvPr/>
          </p:nvSpPr>
          <p:spPr>
            <a:xfrm flipH="false" flipV="false" rot="0">
              <a:off x="18488" y="0"/>
              <a:ext cx="3316393" cy="609600"/>
            </a:xfrm>
            <a:custGeom>
              <a:avLst/>
              <a:gdLst/>
              <a:ahLst/>
              <a:cxnLst/>
              <a:rect r="r" b="b" t="t" l="l"/>
              <a:pathLst>
                <a:path h="609600" w="3316393">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true">
              <a:gsLst>
                <a:gs pos="0">
                  <a:srgbClr val="82A5FF">
                    <a:alpha val="20000"/>
                  </a:srgbClr>
                </a:gs>
                <a:gs pos="100000">
                  <a:srgbClr val="005EFF">
                    <a:alpha val="100000"/>
                  </a:srgbClr>
                </a:gs>
              </a:gsLst>
              <a:lin ang="0"/>
            </a:gradFill>
          </p:spPr>
        </p:sp>
        <p:sp>
          <p:nvSpPr>
            <p:cNvPr name="TextBox 12" id="12"/>
            <p:cNvSpPr txBox="true"/>
            <p:nvPr/>
          </p:nvSpPr>
          <p:spPr>
            <a:xfrm>
              <a:off x="101600" y="-47625"/>
              <a:ext cx="3150169" cy="657225"/>
            </a:xfrm>
            <a:prstGeom prst="rect">
              <a:avLst/>
            </a:prstGeom>
          </p:spPr>
          <p:txBody>
            <a:bodyPr anchor="ctr" rtlCol="false" tIns="50800" lIns="50800" bIns="50800" rIns="50800"/>
            <a:lstStyle/>
            <a:p>
              <a:pPr algn="ctr">
                <a:lnSpc>
                  <a:spcPts val="2731"/>
                </a:lnSpc>
              </a:pPr>
            </a:p>
          </p:txBody>
        </p:sp>
      </p:grpSp>
      <p:grpSp>
        <p:nvGrpSpPr>
          <p:cNvPr name="Group 13" id="13"/>
          <p:cNvGrpSpPr/>
          <p:nvPr/>
        </p:nvGrpSpPr>
        <p:grpSpPr>
          <a:xfrm rot="-4026990">
            <a:off x="12999228" y="8333543"/>
            <a:ext cx="10174055" cy="1849514"/>
            <a:chOff x="0" y="0"/>
            <a:chExt cx="3353369" cy="609600"/>
          </a:xfrm>
        </p:grpSpPr>
        <p:sp>
          <p:nvSpPr>
            <p:cNvPr name="Freeform 14" id="14"/>
            <p:cNvSpPr/>
            <p:nvPr/>
          </p:nvSpPr>
          <p:spPr>
            <a:xfrm flipH="false" flipV="false" rot="0">
              <a:off x="18488" y="0"/>
              <a:ext cx="3316393" cy="609600"/>
            </a:xfrm>
            <a:custGeom>
              <a:avLst/>
              <a:gdLst/>
              <a:ahLst/>
              <a:cxnLst/>
              <a:rect r="r" b="b" t="t" l="l"/>
              <a:pathLst>
                <a:path h="609600" w="3316393">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true">
              <a:gsLst>
                <a:gs pos="0">
                  <a:srgbClr val="82A5FF">
                    <a:alpha val="20000"/>
                  </a:srgbClr>
                </a:gs>
                <a:gs pos="100000">
                  <a:srgbClr val="005EFF">
                    <a:alpha val="100000"/>
                  </a:srgbClr>
                </a:gs>
              </a:gsLst>
              <a:lin ang="0"/>
            </a:gradFill>
          </p:spPr>
        </p:sp>
        <p:sp>
          <p:nvSpPr>
            <p:cNvPr name="TextBox 15" id="15"/>
            <p:cNvSpPr txBox="true"/>
            <p:nvPr/>
          </p:nvSpPr>
          <p:spPr>
            <a:xfrm>
              <a:off x="101600" y="-47625"/>
              <a:ext cx="3150169" cy="657225"/>
            </a:xfrm>
            <a:prstGeom prst="rect">
              <a:avLst/>
            </a:prstGeom>
          </p:spPr>
          <p:txBody>
            <a:bodyPr anchor="ctr" rtlCol="false" tIns="50800" lIns="50800" bIns="50800" rIns="50800"/>
            <a:lstStyle/>
            <a:p>
              <a:pPr algn="ctr">
                <a:lnSpc>
                  <a:spcPts val="2731"/>
                </a:lnSpc>
              </a:pPr>
            </a:p>
          </p:txBody>
        </p:sp>
      </p:grpSp>
      <p:sp>
        <p:nvSpPr>
          <p:cNvPr name="TextBox 16" id="16"/>
          <p:cNvSpPr txBox="true"/>
          <p:nvPr/>
        </p:nvSpPr>
        <p:spPr>
          <a:xfrm rot="0">
            <a:off x="824670" y="3216199"/>
            <a:ext cx="13602524" cy="5538311"/>
          </a:xfrm>
          <a:prstGeom prst="rect">
            <a:avLst/>
          </a:prstGeom>
        </p:spPr>
        <p:txBody>
          <a:bodyPr anchor="t" rtlCol="false" tIns="0" lIns="0" bIns="0" rIns="0">
            <a:spAutoFit/>
          </a:bodyPr>
          <a:lstStyle/>
          <a:p>
            <a:pPr algn="just" marL="854159" indent="-427080" lvl="1">
              <a:lnSpc>
                <a:spcPts val="5538"/>
              </a:lnSpc>
              <a:buFont typeface="Arial"/>
              <a:buChar char="•"/>
            </a:pPr>
            <a:r>
              <a:rPr lang="en-US" sz="3956">
                <a:solidFill>
                  <a:srgbClr val="000000"/>
                </a:solidFill>
                <a:latin typeface="Touvlo"/>
                <a:ea typeface="Touvlo"/>
                <a:cs typeface="Touvlo"/>
                <a:sym typeface="Touvlo"/>
              </a:rPr>
              <a:t>Community-based e-commerce platform for local vendors, service providers, and residents</a:t>
            </a:r>
          </a:p>
          <a:p>
            <a:pPr algn="just" marL="854159" indent="-427080" lvl="1">
              <a:lnSpc>
                <a:spcPts val="5538"/>
              </a:lnSpc>
              <a:buFont typeface="Arial"/>
              <a:buChar char="•"/>
            </a:pPr>
            <a:r>
              <a:rPr lang="en-US" sz="3956">
                <a:solidFill>
                  <a:srgbClr val="000000"/>
                </a:solidFill>
                <a:latin typeface="Touvlo"/>
                <a:ea typeface="Touvlo"/>
                <a:cs typeface="Touvlo"/>
                <a:sym typeface="Touvlo"/>
              </a:rPr>
              <a:t>Centralized hub for showcasing products, services, and customer feedback</a:t>
            </a:r>
          </a:p>
          <a:p>
            <a:pPr algn="just" marL="854159" indent="-427080" lvl="1">
              <a:lnSpc>
                <a:spcPts val="5538"/>
              </a:lnSpc>
              <a:buFont typeface="Arial"/>
              <a:buChar char="•"/>
            </a:pPr>
            <a:r>
              <a:rPr lang="en-US" sz="3956">
                <a:solidFill>
                  <a:srgbClr val="000000"/>
                </a:solidFill>
                <a:latin typeface="Touvlo"/>
                <a:ea typeface="Touvlo"/>
                <a:cs typeface="Touvlo"/>
                <a:sym typeface="Touvlo"/>
              </a:rPr>
              <a:t>User-friendly interface with secure digital payment options (e.g., GCash, Maya, COD)</a:t>
            </a:r>
          </a:p>
          <a:p>
            <a:pPr algn="just" marL="854159" indent="-427080" lvl="1">
              <a:lnSpc>
                <a:spcPts val="5538"/>
              </a:lnSpc>
              <a:buFont typeface="Arial"/>
              <a:buChar char="•"/>
            </a:pPr>
            <a:r>
              <a:rPr lang="en-US" sz="3956">
                <a:solidFill>
                  <a:srgbClr val="000000"/>
                </a:solidFill>
                <a:latin typeface="Touvlo"/>
                <a:ea typeface="Touvlo"/>
                <a:cs typeface="Touvlo"/>
                <a:sym typeface="Touvlo"/>
              </a:rPr>
              <a:t>Aims to strengthen the local economy and foster community participation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146813" y="8304146"/>
            <a:ext cx="1066005" cy="1058401"/>
            <a:chOff x="0" y="0"/>
            <a:chExt cx="289003" cy="286941"/>
          </a:xfrm>
        </p:grpSpPr>
        <p:sp>
          <p:nvSpPr>
            <p:cNvPr name="Freeform 4" id="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5" id="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3593884">
            <a:off x="1433354" y="-1780657"/>
            <a:ext cx="12732324" cy="13418974"/>
            <a:chOff x="0" y="0"/>
            <a:chExt cx="3353369" cy="3534215"/>
          </a:xfrm>
        </p:grpSpPr>
        <p:sp>
          <p:nvSpPr>
            <p:cNvPr name="Freeform 8" id="8"/>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sp>
        <p:nvSpPr>
          <p:cNvPr name="Freeform 10" id="10"/>
          <p:cNvSpPr/>
          <p:nvPr/>
        </p:nvSpPr>
        <p:spPr>
          <a:xfrm flipH="false" flipV="false" rot="0">
            <a:off x="11889352" y="-1084568"/>
            <a:ext cx="8514920" cy="8514920"/>
          </a:xfrm>
          <a:custGeom>
            <a:avLst/>
            <a:gdLst/>
            <a:ahLst/>
            <a:cxnLst/>
            <a:rect r="r" b="b" t="t" l="l"/>
            <a:pathLst>
              <a:path h="8514920" w="8514920">
                <a:moveTo>
                  <a:pt x="0" y="0"/>
                </a:moveTo>
                <a:lnTo>
                  <a:pt x="8514921" y="0"/>
                </a:lnTo>
                <a:lnTo>
                  <a:pt x="8514921" y="8514920"/>
                </a:lnTo>
                <a:lnTo>
                  <a:pt x="0" y="8514920"/>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CONTENT</a:t>
            </a:r>
          </a:p>
        </p:txBody>
      </p:sp>
      <p:sp>
        <p:nvSpPr>
          <p:cNvPr name="TextBox 12" id="12"/>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OTHERS</a:t>
            </a:r>
          </a:p>
        </p:txBody>
      </p:sp>
      <p:sp>
        <p:nvSpPr>
          <p:cNvPr name="TextBox 13" id="13"/>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4" id="14"/>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solidFill>
                <a:latin typeface="Touvlo Bold"/>
                <a:ea typeface="Touvlo Bold"/>
                <a:cs typeface="Touvlo Bold"/>
                <a:sym typeface="Touvlo Bold"/>
              </a:rPr>
              <a:t>ABOUT</a:t>
            </a:r>
          </a:p>
        </p:txBody>
      </p:sp>
      <p:sp>
        <p:nvSpPr>
          <p:cNvPr name="TextBox 15" id="15"/>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6" id="16"/>
          <p:cNvSpPr txBox="true"/>
          <p:nvPr/>
        </p:nvSpPr>
        <p:spPr>
          <a:xfrm rot="0">
            <a:off x="2582445" y="3479565"/>
            <a:ext cx="13123111" cy="3950787"/>
          </a:xfrm>
          <a:prstGeom prst="rect">
            <a:avLst/>
          </a:prstGeom>
        </p:spPr>
        <p:txBody>
          <a:bodyPr anchor="t" rtlCol="false" tIns="0" lIns="0" bIns="0" rIns="0">
            <a:spAutoFit/>
          </a:bodyPr>
          <a:lstStyle/>
          <a:p>
            <a:pPr algn="ctr">
              <a:lnSpc>
                <a:spcPts val="15473"/>
              </a:lnSpc>
            </a:pPr>
            <a:r>
              <a:rPr lang="en-US" b="true" sz="13693">
                <a:solidFill>
                  <a:srgbClr val="F4F4F4"/>
                </a:solidFill>
                <a:latin typeface="Pattanakarn Bold"/>
                <a:ea typeface="Pattanakarn Bold"/>
                <a:cs typeface="Pattanakarn Bold"/>
                <a:sym typeface="Pattanakarn Bold"/>
              </a:rPr>
              <a:t>TARGET</a:t>
            </a:r>
          </a:p>
          <a:p>
            <a:pPr algn="ctr" marL="0" indent="0" lvl="0">
              <a:lnSpc>
                <a:spcPts val="15473"/>
              </a:lnSpc>
            </a:pPr>
            <a:r>
              <a:rPr lang="en-US" b="true" sz="13693">
                <a:solidFill>
                  <a:srgbClr val="F4F4F4"/>
                </a:solidFill>
                <a:latin typeface="Pattanakarn Bold"/>
                <a:ea typeface="Pattanakarn Bold"/>
                <a:cs typeface="Pattanakarn Bold"/>
                <a:sym typeface="Pattanakarn Bold"/>
              </a:rPr>
              <a:t>USERS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514251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solidFill>
                <a:latin typeface="Touvlo Bold"/>
                <a:ea typeface="Touvlo Bold"/>
                <a:cs typeface="Touvlo Bold"/>
                <a:sym typeface="Touvlo Bold"/>
              </a:rPr>
              <a:t>CONTENT</a:t>
            </a:r>
          </a:p>
        </p:txBody>
      </p:sp>
      <p:sp>
        <p:nvSpPr>
          <p:cNvPr name="TextBox 6" id="6"/>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OTHERS</a:t>
            </a:r>
          </a:p>
        </p:txBody>
      </p:sp>
      <p:sp>
        <p:nvSpPr>
          <p:cNvPr name="TextBox 7" id="7"/>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HOME</a:t>
            </a:r>
          </a:p>
        </p:txBody>
      </p:sp>
      <p:sp>
        <p:nvSpPr>
          <p:cNvPr name="TextBox 8" id="8"/>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ABOUT</a:t>
            </a:r>
          </a:p>
        </p:txBody>
      </p:sp>
      <p:sp>
        <p:nvSpPr>
          <p:cNvPr name="TextBox 9" id="9"/>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
        <p:nvSpPr>
          <p:cNvPr name="TextBox 10" id="10"/>
          <p:cNvSpPr txBox="true"/>
          <p:nvPr/>
        </p:nvSpPr>
        <p:spPr>
          <a:xfrm rot="0">
            <a:off x="1384668" y="1806816"/>
            <a:ext cx="10393951" cy="1779475"/>
          </a:xfrm>
          <a:prstGeom prst="rect">
            <a:avLst/>
          </a:prstGeom>
        </p:spPr>
        <p:txBody>
          <a:bodyPr anchor="t" rtlCol="false" tIns="0" lIns="0" bIns="0" rIns="0">
            <a:spAutoFit/>
          </a:bodyPr>
          <a:lstStyle/>
          <a:p>
            <a:pPr algn="just" marL="0" indent="0" lvl="0">
              <a:lnSpc>
                <a:spcPts val="7048"/>
              </a:lnSpc>
            </a:pPr>
            <a:r>
              <a:rPr lang="en-US" b="true" sz="6237">
                <a:solidFill>
                  <a:srgbClr val="005EFF"/>
                </a:solidFill>
                <a:latin typeface="Pattanakarn Bold"/>
                <a:ea typeface="Pattanakarn Bold"/>
                <a:cs typeface="Pattanakarn Bold"/>
                <a:sym typeface="Pattanakarn Bold"/>
              </a:rPr>
              <a:t>BRGY. STA TERESITA (QUEZON CITY)</a:t>
            </a:r>
          </a:p>
        </p:txBody>
      </p:sp>
      <p:grpSp>
        <p:nvGrpSpPr>
          <p:cNvPr name="Group 11" id="11"/>
          <p:cNvGrpSpPr/>
          <p:nvPr/>
        </p:nvGrpSpPr>
        <p:grpSpPr>
          <a:xfrm rot="-3593884">
            <a:off x="10643533" y="5563253"/>
            <a:ext cx="11718745" cy="2314575"/>
            <a:chOff x="0" y="0"/>
            <a:chExt cx="3086418" cy="609600"/>
          </a:xfrm>
        </p:grpSpPr>
        <p:sp>
          <p:nvSpPr>
            <p:cNvPr name="Freeform 12" id="12"/>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13" id="13"/>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14" id="14"/>
          <p:cNvGrpSpPr/>
          <p:nvPr/>
        </p:nvGrpSpPr>
        <p:grpSpPr>
          <a:xfrm rot="-3593884">
            <a:off x="13978861" y="8573128"/>
            <a:ext cx="8252109" cy="2314575"/>
            <a:chOff x="0" y="0"/>
            <a:chExt cx="2173395" cy="609600"/>
          </a:xfrm>
        </p:grpSpPr>
        <p:sp>
          <p:nvSpPr>
            <p:cNvPr name="Freeform 15" id="15"/>
            <p:cNvSpPr/>
            <p:nvPr/>
          </p:nvSpPr>
          <p:spPr>
            <a:xfrm flipH="false" flipV="false" rot="0">
              <a:off x="22794" y="0"/>
              <a:ext cx="2127807" cy="609600"/>
            </a:xfrm>
            <a:custGeom>
              <a:avLst/>
              <a:gdLst/>
              <a:ahLst/>
              <a:cxnLst/>
              <a:rect r="r" b="b" t="t" l="l"/>
              <a:pathLst>
                <a:path h="609600" w="2127807">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true">
              <a:gsLst>
                <a:gs pos="0">
                  <a:srgbClr val="82A5FF">
                    <a:alpha val="20000"/>
                  </a:srgbClr>
                </a:gs>
                <a:gs pos="100000">
                  <a:srgbClr val="005EFF">
                    <a:alpha val="100000"/>
                  </a:srgbClr>
                </a:gs>
              </a:gsLst>
              <a:lin ang="0"/>
            </a:gradFill>
          </p:spPr>
        </p:sp>
        <p:sp>
          <p:nvSpPr>
            <p:cNvPr name="TextBox 16" id="16"/>
            <p:cNvSpPr txBox="true"/>
            <p:nvPr/>
          </p:nvSpPr>
          <p:spPr>
            <a:xfrm>
              <a:off x="101600" y="-47625"/>
              <a:ext cx="1970195" cy="657225"/>
            </a:xfrm>
            <a:prstGeom prst="rect">
              <a:avLst/>
            </a:prstGeom>
          </p:spPr>
          <p:txBody>
            <a:bodyPr anchor="ctr" rtlCol="false" tIns="50800" lIns="50800" bIns="50800" rIns="50800"/>
            <a:lstStyle/>
            <a:p>
              <a:pPr algn="ctr">
                <a:lnSpc>
                  <a:spcPts val="2731"/>
                </a:lnSpc>
              </a:pPr>
            </a:p>
          </p:txBody>
        </p:sp>
      </p:grpSp>
      <p:sp>
        <p:nvSpPr>
          <p:cNvPr name="TextBox 17" id="17"/>
          <p:cNvSpPr txBox="true"/>
          <p:nvPr/>
        </p:nvSpPr>
        <p:spPr>
          <a:xfrm rot="0">
            <a:off x="1292900" y="3843052"/>
            <a:ext cx="15210006" cy="5717819"/>
          </a:xfrm>
          <a:prstGeom prst="rect">
            <a:avLst/>
          </a:prstGeom>
        </p:spPr>
        <p:txBody>
          <a:bodyPr anchor="t" rtlCol="false" tIns="0" lIns="0" bIns="0" rIns="0">
            <a:spAutoFit/>
          </a:bodyPr>
          <a:lstStyle/>
          <a:p>
            <a:pPr algn="just">
              <a:lnSpc>
                <a:spcPts val="5094"/>
              </a:lnSpc>
            </a:pPr>
            <a:r>
              <a:rPr lang="en-US" sz="3639">
                <a:solidFill>
                  <a:srgbClr val="000000"/>
                </a:solidFill>
                <a:latin typeface="Touvlo"/>
                <a:ea typeface="Touvlo"/>
                <a:cs typeface="Touvlo"/>
                <a:sym typeface="Touvlo"/>
              </a:rPr>
              <a:t>🧍 Stable Population Base</a:t>
            </a:r>
          </a:p>
          <a:p>
            <a:pPr algn="just" marL="785667" indent="-392833" lvl="1">
              <a:lnSpc>
                <a:spcPts val="5094"/>
              </a:lnSpc>
              <a:buFont typeface="Arial"/>
              <a:buChar char="•"/>
            </a:pPr>
            <a:r>
              <a:rPr lang="en-US" sz="3639">
                <a:solidFill>
                  <a:srgbClr val="000000"/>
                </a:solidFill>
                <a:latin typeface="Touvlo"/>
                <a:ea typeface="Touvlo"/>
                <a:cs typeface="Touvlo"/>
                <a:sym typeface="Touvlo"/>
              </a:rPr>
              <a:t> 11,776 residents as of 2020 — a sizable and active local market.</a:t>
            </a:r>
          </a:p>
          <a:p>
            <a:pPr algn="just">
              <a:lnSpc>
                <a:spcPts val="5094"/>
              </a:lnSpc>
            </a:pPr>
            <a:r>
              <a:rPr lang="en-US" sz="3639">
                <a:solidFill>
                  <a:srgbClr val="000000"/>
                </a:solidFill>
                <a:latin typeface="Touvlo"/>
                <a:ea typeface="Touvlo"/>
                <a:cs typeface="Touvlo"/>
                <a:sym typeface="Touvlo"/>
              </a:rPr>
              <a:t>🏘️ Strong Household Structure</a:t>
            </a:r>
          </a:p>
          <a:p>
            <a:pPr algn="just" marL="785667" indent="-392833" lvl="1">
              <a:lnSpc>
                <a:spcPts val="5094"/>
              </a:lnSpc>
              <a:buFont typeface="Arial"/>
              <a:buChar char="•"/>
            </a:pPr>
            <a:r>
              <a:rPr lang="en-US" sz="3639">
                <a:solidFill>
                  <a:srgbClr val="000000"/>
                </a:solidFill>
                <a:latin typeface="Touvlo"/>
                <a:ea typeface="Touvlo"/>
                <a:cs typeface="Touvlo"/>
                <a:sym typeface="Touvlo"/>
              </a:rPr>
              <a:t>2,034 households with an average of 4.10 members.</a:t>
            </a:r>
          </a:p>
          <a:p>
            <a:pPr algn="just" marL="785667" indent="-392833" lvl="1">
              <a:lnSpc>
                <a:spcPts val="5094"/>
              </a:lnSpc>
              <a:buFont typeface="Arial"/>
              <a:buChar char="•"/>
            </a:pPr>
            <a:r>
              <a:rPr lang="en-US" sz="3639">
                <a:solidFill>
                  <a:srgbClr val="000000"/>
                </a:solidFill>
                <a:latin typeface="Touvlo"/>
                <a:ea typeface="Touvlo"/>
                <a:cs typeface="Touvlo"/>
                <a:sym typeface="Touvlo"/>
              </a:rPr>
              <a:t>Ideal for promoting both individual and family-oriented services.</a:t>
            </a:r>
          </a:p>
          <a:p>
            <a:pPr algn="just">
              <a:lnSpc>
                <a:spcPts val="5094"/>
              </a:lnSpc>
            </a:pPr>
            <a:r>
              <a:rPr lang="en-US" sz="3639">
                <a:solidFill>
                  <a:srgbClr val="000000"/>
                </a:solidFill>
                <a:latin typeface="Touvlo"/>
                <a:ea typeface="Touvlo"/>
                <a:cs typeface="Touvlo"/>
                <a:sym typeface="Touvlo"/>
              </a:rPr>
              <a:t>📊 Manageable Market Size</a:t>
            </a:r>
          </a:p>
          <a:p>
            <a:pPr algn="just" marL="785667" indent="-392833" lvl="1">
              <a:lnSpc>
                <a:spcPts val="5094"/>
              </a:lnSpc>
              <a:buFont typeface="Arial"/>
              <a:buChar char="•"/>
            </a:pPr>
            <a:r>
              <a:rPr lang="en-US" sz="3639">
                <a:solidFill>
                  <a:srgbClr val="000000"/>
                </a:solidFill>
                <a:latin typeface="Touvlo"/>
                <a:ea typeface="Touvlo"/>
                <a:cs typeface="Touvlo"/>
                <a:sym typeface="Touvlo"/>
              </a:rPr>
              <a:t>Represents 0.40% of Quezon City — small enough to manage but big enough to scale.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146813" y="8304146"/>
            <a:ext cx="1066005" cy="1058401"/>
            <a:chOff x="0" y="0"/>
            <a:chExt cx="289003" cy="286941"/>
          </a:xfrm>
        </p:grpSpPr>
        <p:sp>
          <p:nvSpPr>
            <p:cNvPr name="Freeform 4" id="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5" id="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3593884">
            <a:off x="1433354" y="-1780657"/>
            <a:ext cx="12732324" cy="13418974"/>
            <a:chOff x="0" y="0"/>
            <a:chExt cx="3353369" cy="3534215"/>
          </a:xfrm>
        </p:grpSpPr>
        <p:sp>
          <p:nvSpPr>
            <p:cNvPr name="Freeform 8" id="8"/>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sp>
        <p:nvSpPr>
          <p:cNvPr name="Freeform 10" id="10"/>
          <p:cNvSpPr/>
          <p:nvPr/>
        </p:nvSpPr>
        <p:spPr>
          <a:xfrm flipH="false" flipV="false" rot="0">
            <a:off x="11889352" y="-1084568"/>
            <a:ext cx="8514920" cy="8514920"/>
          </a:xfrm>
          <a:custGeom>
            <a:avLst/>
            <a:gdLst/>
            <a:ahLst/>
            <a:cxnLst/>
            <a:rect r="r" b="b" t="t" l="l"/>
            <a:pathLst>
              <a:path h="8514920" w="8514920">
                <a:moveTo>
                  <a:pt x="0" y="0"/>
                </a:moveTo>
                <a:lnTo>
                  <a:pt x="8514921" y="0"/>
                </a:lnTo>
                <a:lnTo>
                  <a:pt x="8514921" y="8514920"/>
                </a:lnTo>
                <a:lnTo>
                  <a:pt x="0" y="8514920"/>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CONTENT</a:t>
            </a:r>
          </a:p>
        </p:txBody>
      </p:sp>
      <p:sp>
        <p:nvSpPr>
          <p:cNvPr name="TextBox 12" id="12"/>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OTHERS</a:t>
            </a:r>
          </a:p>
        </p:txBody>
      </p:sp>
      <p:sp>
        <p:nvSpPr>
          <p:cNvPr name="TextBox 13" id="13"/>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4" id="14"/>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solidFill>
                <a:latin typeface="Touvlo Bold"/>
                <a:ea typeface="Touvlo Bold"/>
                <a:cs typeface="Touvlo Bold"/>
                <a:sym typeface="Touvlo Bold"/>
              </a:rPr>
              <a:t>ABOUT</a:t>
            </a:r>
          </a:p>
        </p:txBody>
      </p:sp>
      <p:sp>
        <p:nvSpPr>
          <p:cNvPr name="TextBox 15" id="15"/>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6" id="16"/>
          <p:cNvSpPr txBox="true"/>
          <p:nvPr/>
        </p:nvSpPr>
        <p:spPr>
          <a:xfrm rot="0">
            <a:off x="2582445" y="2879064"/>
            <a:ext cx="13123111" cy="5208087"/>
          </a:xfrm>
          <a:prstGeom prst="rect">
            <a:avLst/>
          </a:prstGeom>
        </p:spPr>
        <p:txBody>
          <a:bodyPr anchor="t" rtlCol="false" tIns="0" lIns="0" bIns="0" rIns="0">
            <a:spAutoFit/>
          </a:bodyPr>
          <a:lstStyle/>
          <a:p>
            <a:pPr algn="ctr">
              <a:lnSpc>
                <a:spcPts val="15473"/>
              </a:lnSpc>
            </a:pPr>
            <a:r>
              <a:rPr lang="en-US" b="true" sz="13693">
                <a:solidFill>
                  <a:srgbClr val="F4F4F4"/>
                </a:solidFill>
                <a:latin typeface="Pattanakarn Bold"/>
                <a:ea typeface="Pattanakarn Bold"/>
                <a:cs typeface="Pattanakarn Bold"/>
                <a:sym typeface="Pattanakarn Bold"/>
              </a:rPr>
              <a:t>MISSION</a:t>
            </a:r>
          </a:p>
          <a:p>
            <a:pPr algn="ctr">
              <a:lnSpc>
                <a:spcPts val="9938"/>
              </a:lnSpc>
            </a:pPr>
            <a:r>
              <a:rPr lang="en-US" b="true" sz="8794">
                <a:solidFill>
                  <a:srgbClr val="F4F4F4"/>
                </a:solidFill>
                <a:latin typeface="Pattanakarn Bold"/>
                <a:ea typeface="Pattanakarn Bold"/>
                <a:cs typeface="Pattanakarn Bold"/>
                <a:sym typeface="Pattanakarn Bold"/>
              </a:rPr>
              <a:t>&amp;</a:t>
            </a:r>
          </a:p>
          <a:p>
            <a:pPr algn="ctr" marL="0" indent="0" lvl="0">
              <a:lnSpc>
                <a:spcPts val="15473"/>
              </a:lnSpc>
            </a:pPr>
            <a:r>
              <a:rPr lang="en-US" b="true" sz="13693">
                <a:solidFill>
                  <a:srgbClr val="F4F4F4"/>
                </a:solidFill>
                <a:latin typeface="Pattanakarn Bold"/>
                <a:ea typeface="Pattanakarn Bold"/>
                <a:cs typeface="Pattanakarn Bold"/>
                <a:sym typeface="Pattanakarn Bold"/>
              </a:rPr>
              <a:t>VISION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514251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solidFill>
                <a:latin typeface="Touvlo Bold"/>
                <a:ea typeface="Touvlo Bold"/>
                <a:cs typeface="Touvlo Bold"/>
                <a:sym typeface="Touvlo Bold"/>
              </a:rPr>
              <a:t>CONTENT</a:t>
            </a:r>
          </a:p>
        </p:txBody>
      </p:sp>
      <p:sp>
        <p:nvSpPr>
          <p:cNvPr name="TextBox 6" id="6"/>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OTHERS</a:t>
            </a:r>
          </a:p>
        </p:txBody>
      </p:sp>
      <p:sp>
        <p:nvSpPr>
          <p:cNvPr name="TextBox 7" id="7"/>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HOME</a:t>
            </a:r>
          </a:p>
        </p:txBody>
      </p:sp>
      <p:sp>
        <p:nvSpPr>
          <p:cNvPr name="TextBox 8" id="8"/>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ABOUT</a:t>
            </a:r>
          </a:p>
        </p:txBody>
      </p:sp>
      <p:sp>
        <p:nvSpPr>
          <p:cNvPr name="TextBox 9" id="9"/>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
        <p:nvSpPr>
          <p:cNvPr name="TextBox 10" id="10"/>
          <p:cNvSpPr txBox="true"/>
          <p:nvPr/>
        </p:nvSpPr>
        <p:spPr>
          <a:xfrm rot="0">
            <a:off x="1384668" y="2022080"/>
            <a:ext cx="9534970" cy="893650"/>
          </a:xfrm>
          <a:prstGeom prst="rect">
            <a:avLst/>
          </a:prstGeom>
        </p:spPr>
        <p:txBody>
          <a:bodyPr anchor="t" rtlCol="false" tIns="0" lIns="0" bIns="0" rIns="0">
            <a:spAutoFit/>
          </a:bodyPr>
          <a:lstStyle/>
          <a:p>
            <a:pPr algn="just" marL="0" indent="0" lvl="0">
              <a:lnSpc>
                <a:spcPts val="7048"/>
              </a:lnSpc>
            </a:pPr>
            <a:r>
              <a:rPr lang="en-US" b="true" sz="6237">
                <a:solidFill>
                  <a:srgbClr val="005EFF"/>
                </a:solidFill>
                <a:latin typeface="Pattanakarn Bold"/>
                <a:ea typeface="Pattanakarn Bold"/>
                <a:cs typeface="Pattanakarn Bold"/>
                <a:sym typeface="Pattanakarn Bold"/>
              </a:rPr>
              <a:t>MISSION</a:t>
            </a:r>
          </a:p>
        </p:txBody>
      </p:sp>
      <p:sp>
        <p:nvSpPr>
          <p:cNvPr name="TextBox 11" id="11"/>
          <p:cNvSpPr txBox="true"/>
          <p:nvPr/>
        </p:nvSpPr>
        <p:spPr>
          <a:xfrm rot="0">
            <a:off x="1384668" y="3305730"/>
            <a:ext cx="11775894" cy="5634195"/>
          </a:xfrm>
          <a:prstGeom prst="rect">
            <a:avLst/>
          </a:prstGeom>
        </p:spPr>
        <p:txBody>
          <a:bodyPr anchor="t" rtlCol="false" tIns="0" lIns="0" bIns="0" rIns="0">
            <a:spAutoFit/>
          </a:bodyPr>
          <a:lstStyle/>
          <a:p>
            <a:pPr algn="just">
              <a:lnSpc>
                <a:spcPts val="4978"/>
              </a:lnSpc>
            </a:pPr>
            <a:r>
              <a:rPr lang="en-US" sz="3556">
                <a:solidFill>
                  <a:srgbClr val="000000"/>
                </a:solidFill>
                <a:latin typeface="Touvlo"/>
                <a:ea typeface="Touvlo"/>
                <a:cs typeface="Touvlo"/>
                <a:sym typeface="Touvlo"/>
              </a:rPr>
              <a:t>Our mission is to empower local communities by creating a simple, accessible, and affordable digital marketplace that connects residents with vendors, freelancers, and service providers. We aim to provide a trusted platform where people can buy, sell, and trade goods and services with ease, while also promoting digital literacy, encouraging entrepreneurship, and fostering stronger community connections.</a:t>
            </a:r>
          </a:p>
        </p:txBody>
      </p:sp>
      <p:grpSp>
        <p:nvGrpSpPr>
          <p:cNvPr name="Group 12" id="12"/>
          <p:cNvGrpSpPr/>
          <p:nvPr/>
        </p:nvGrpSpPr>
        <p:grpSpPr>
          <a:xfrm rot="-3593884">
            <a:off x="10643533" y="5563253"/>
            <a:ext cx="11718745" cy="2314575"/>
            <a:chOff x="0" y="0"/>
            <a:chExt cx="3086418" cy="609600"/>
          </a:xfrm>
        </p:grpSpPr>
        <p:sp>
          <p:nvSpPr>
            <p:cNvPr name="Freeform 13" id="13"/>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14" id="14"/>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15" id="15"/>
          <p:cNvGrpSpPr/>
          <p:nvPr/>
        </p:nvGrpSpPr>
        <p:grpSpPr>
          <a:xfrm rot="-3593884">
            <a:off x="13978861" y="8573128"/>
            <a:ext cx="8252109" cy="2314575"/>
            <a:chOff x="0" y="0"/>
            <a:chExt cx="2173395" cy="609600"/>
          </a:xfrm>
        </p:grpSpPr>
        <p:sp>
          <p:nvSpPr>
            <p:cNvPr name="Freeform 16" id="16"/>
            <p:cNvSpPr/>
            <p:nvPr/>
          </p:nvSpPr>
          <p:spPr>
            <a:xfrm flipH="false" flipV="false" rot="0">
              <a:off x="22794" y="0"/>
              <a:ext cx="2127807" cy="609600"/>
            </a:xfrm>
            <a:custGeom>
              <a:avLst/>
              <a:gdLst/>
              <a:ahLst/>
              <a:cxnLst/>
              <a:rect r="r" b="b" t="t" l="l"/>
              <a:pathLst>
                <a:path h="609600" w="2127807">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true">
              <a:gsLst>
                <a:gs pos="0">
                  <a:srgbClr val="82A5FF">
                    <a:alpha val="20000"/>
                  </a:srgbClr>
                </a:gs>
                <a:gs pos="100000">
                  <a:srgbClr val="005EFF">
                    <a:alpha val="100000"/>
                  </a:srgbClr>
                </a:gs>
              </a:gsLst>
              <a:lin ang="0"/>
            </a:gradFill>
          </p:spPr>
        </p:sp>
        <p:sp>
          <p:nvSpPr>
            <p:cNvPr name="TextBox 17" id="17"/>
            <p:cNvSpPr txBox="true"/>
            <p:nvPr/>
          </p:nvSpPr>
          <p:spPr>
            <a:xfrm>
              <a:off x="101600" y="-47625"/>
              <a:ext cx="1970195" cy="657225"/>
            </a:xfrm>
            <a:prstGeom prst="rect">
              <a:avLst/>
            </a:prstGeom>
          </p:spPr>
          <p:txBody>
            <a:bodyPr anchor="ctr" rtlCol="false" tIns="50800" lIns="50800" bIns="50800" rIns="50800"/>
            <a:lstStyle/>
            <a:p>
              <a:pPr algn="ctr">
                <a:lnSpc>
                  <a:spcPts val="2731"/>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456112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solidFill>
                <a:latin typeface="Touvlo Bold"/>
                <a:ea typeface="Touvlo Bold"/>
                <a:cs typeface="Touvlo Bold"/>
                <a:sym typeface="Touvlo Bold"/>
              </a:rPr>
              <a:t>CONTENT</a:t>
            </a:r>
          </a:p>
        </p:txBody>
      </p:sp>
      <p:sp>
        <p:nvSpPr>
          <p:cNvPr name="TextBox 6" id="6"/>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OTHERS</a:t>
            </a:r>
          </a:p>
        </p:txBody>
      </p:sp>
      <p:sp>
        <p:nvSpPr>
          <p:cNvPr name="TextBox 7" id="7"/>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HOME</a:t>
            </a:r>
          </a:p>
        </p:txBody>
      </p:sp>
      <p:sp>
        <p:nvSpPr>
          <p:cNvPr name="TextBox 8" id="8"/>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ABOUT</a:t>
            </a:r>
          </a:p>
        </p:txBody>
      </p:sp>
      <p:sp>
        <p:nvSpPr>
          <p:cNvPr name="TextBox 9" id="9"/>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
        <p:nvSpPr>
          <p:cNvPr name="TextBox 10" id="10"/>
          <p:cNvSpPr txBox="true"/>
          <p:nvPr/>
        </p:nvSpPr>
        <p:spPr>
          <a:xfrm rot="0">
            <a:off x="1384668" y="2022080"/>
            <a:ext cx="9534970" cy="893650"/>
          </a:xfrm>
          <a:prstGeom prst="rect">
            <a:avLst/>
          </a:prstGeom>
        </p:spPr>
        <p:txBody>
          <a:bodyPr anchor="t" rtlCol="false" tIns="0" lIns="0" bIns="0" rIns="0">
            <a:spAutoFit/>
          </a:bodyPr>
          <a:lstStyle/>
          <a:p>
            <a:pPr algn="just" marL="0" indent="0" lvl="0">
              <a:lnSpc>
                <a:spcPts val="7048"/>
              </a:lnSpc>
            </a:pPr>
            <a:r>
              <a:rPr lang="en-US" b="true" sz="6237">
                <a:solidFill>
                  <a:srgbClr val="005EFF"/>
                </a:solidFill>
                <a:latin typeface="Pattanakarn Bold"/>
                <a:ea typeface="Pattanakarn Bold"/>
                <a:cs typeface="Pattanakarn Bold"/>
                <a:sym typeface="Pattanakarn Bold"/>
              </a:rPr>
              <a:t>VISION</a:t>
            </a:r>
          </a:p>
        </p:txBody>
      </p:sp>
      <p:sp>
        <p:nvSpPr>
          <p:cNvPr name="TextBox 11" id="11"/>
          <p:cNvSpPr txBox="true"/>
          <p:nvPr/>
        </p:nvSpPr>
        <p:spPr>
          <a:xfrm rot="0">
            <a:off x="1384668" y="3305730"/>
            <a:ext cx="11775894" cy="5005545"/>
          </a:xfrm>
          <a:prstGeom prst="rect">
            <a:avLst/>
          </a:prstGeom>
        </p:spPr>
        <p:txBody>
          <a:bodyPr anchor="t" rtlCol="false" tIns="0" lIns="0" bIns="0" rIns="0">
            <a:spAutoFit/>
          </a:bodyPr>
          <a:lstStyle/>
          <a:p>
            <a:pPr algn="just">
              <a:lnSpc>
                <a:spcPts val="4978"/>
              </a:lnSpc>
            </a:pPr>
            <a:r>
              <a:rPr lang="en-US" sz="3556">
                <a:solidFill>
                  <a:srgbClr val="000000"/>
                </a:solidFill>
                <a:latin typeface="Touvlo"/>
                <a:ea typeface="Touvlo"/>
                <a:cs typeface="Touvlo"/>
                <a:sym typeface="Touvlo"/>
              </a:rPr>
              <a:t>Our vision is to build a sustainable, community-led platform that strengthens local economies and opens new opportunities for collaboration and growth in every barangay. We aim to uplift small business owners, give residents the tools to succeed in the digital space, and promote wider participation by creating a trusted system where communities can progress together and secure lasting prosperity.</a:t>
            </a:r>
          </a:p>
        </p:txBody>
      </p:sp>
      <p:grpSp>
        <p:nvGrpSpPr>
          <p:cNvPr name="Group 12" id="12"/>
          <p:cNvGrpSpPr/>
          <p:nvPr/>
        </p:nvGrpSpPr>
        <p:grpSpPr>
          <a:xfrm rot="-3593884">
            <a:off x="10643533" y="5563253"/>
            <a:ext cx="11718745" cy="2314575"/>
            <a:chOff x="0" y="0"/>
            <a:chExt cx="3086418" cy="609600"/>
          </a:xfrm>
        </p:grpSpPr>
        <p:sp>
          <p:nvSpPr>
            <p:cNvPr name="Freeform 13" id="13"/>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14" id="14"/>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15" id="15"/>
          <p:cNvGrpSpPr/>
          <p:nvPr/>
        </p:nvGrpSpPr>
        <p:grpSpPr>
          <a:xfrm rot="-3593884">
            <a:off x="13978861" y="8573128"/>
            <a:ext cx="8252109" cy="2314575"/>
            <a:chOff x="0" y="0"/>
            <a:chExt cx="2173395" cy="609600"/>
          </a:xfrm>
        </p:grpSpPr>
        <p:sp>
          <p:nvSpPr>
            <p:cNvPr name="Freeform 16" id="16"/>
            <p:cNvSpPr/>
            <p:nvPr/>
          </p:nvSpPr>
          <p:spPr>
            <a:xfrm flipH="false" flipV="false" rot="0">
              <a:off x="22794" y="0"/>
              <a:ext cx="2127807" cy="609600"/>
            </a:xfrm>
            <a:custGeom>
              <a:avLst/>
              <a:gdLst/>
              <a:ahLst/>
              <a:cxnLst/>
              <a:rect r="r" b="b" t="t" l="l"/>
              <a:pathLst>
                <a:path h="609600" w="2127807">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true">
              <a:gsLst>
                <a:gs pos="0">
                  <a:srgbClr val="82A5FF">
                    <a:alpha val="20000"/>
                  </a:srgbClr>
                </a:gs>
                <a:gs pos="100000">
                  <a:srgbClr val="005EFF">
                    <a:alpha val="100000"/>
                  </a:srgbClr>
                </a:gs>
              </a:gsLst>
              <a:lin ang="0"/>
            </a:gradFill>
          </p:spPr>
        </p:sp>
        <p:sp>
          <p:nvSpPr>
            <p:cNvPr name="TextBox 17" id="17"/>
            <p:cNvSpPr txBox="true"/>
            <p:nvPr/>
          </p:nvSpPr>
          <p:spPr>
            <a:xfrm>
              <a:off x="101600" y="-47625"/>
              <a:ext cx="1970195" cy="657225"/>
            </a:xfrm>
            <a:prstGeom prst="rect">
              <a:avLst/>
            </a:prstGeom>
          </p:spPr>
          <p:txBody>
            <a:bodyPr anchor="ctr" rtlCol="false" tIns="50800" lIns="50800" bIns="50800" rIns="50800"/>
            <a:lstStyle/>
            <a:p>
              <a:pPr algn="ctr">
                <a:lnSpc>
                  <a:spcPts val="2731"/>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5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146813" y="8304146"/>
            <a:ext cx="1066005" cy="1058401"/>
            <a:chOff x="0" y="0"/>
            <a:chExt cx="289003" cy="286941"/>
          </a:xfrm>
        </p:grpSpPr>
        <p:sp>
          <p:nvSpPr>
            <p:cNvPr name="Freeform 4" id="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name="TextBox 5" id="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3593884">
            <a:off x="1433354" y="-1780657"/>
            <a:ext cx="12732324" cy="13418974"/>
            <a:chOff x="0" y="0"/>
            <a:chExt cx="3353369" cy="3534215"/>
          </a:xfrm>
        </p:grpSpPr>
        <p:sp>
          <p:nvSpPr>
            <p:cNvPr name="Freeform 8" id="8"/>
            <p:cNvSpPr/>
            <p:nvPr/>
          </p:nvSpPr>
          <p:spPr>
            <a:xfrm flipH="false" flipV="false" rot="0">
              <a:off x="2583" y="0"/>
              <a:ext cx="3348202" cy="3534215"/>
            </a:xfrm>
            <a:custGeom>
              <a:avLst/>
              <a:gdLst/>
              <a:ahLst/>
              <a:cxnLst/>
              <a:rect r="r" b="b" t="t" l="l"/>
              <a:pathLst>
                <a:path h="3534215" w="3348202">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true">
              <a:gsLst>
                <a:gs pos="0">
                  <a:srgbClr val="82A5FF">
                    <a:alpha val="20000"/>
                  </a:srgbClr>
                </a:gs>
                <a:gs pos="100000">
                  <a:srgbClr val="005EFF">
                    <a:alpha val="100000"/>
                  </a:srgbClr>
                </a:gs>
              </a:gsLst>
              <a:lin ang="0"/>
            </a:gradFill>
          </p:spPr>
        </p:sp>
        <p:sp>
          <p:nvSpPr>
            <p:cNvPr name="TextBox 9" id="9"/>
            <p:cNvSpPr txBox="true"/>
            <p:nvPr/>
          </p:nvSpPr>
          <p:spPr>
            <a:xfrm>
              <a:off x="101600" y="-47625"/>
              <a:ext cx="3150169" cy="3581840"/>
            </a:xfrm>
            <a:prstGeom prst="rect">
              <a:avLst/>
            </a:prstGeom>
          </p:spPr>
          <p:txBody>
            <a:bodyPr anchor="ctr" rtlCol="false" tIns="50800" lIns="50800" bIns="50800" rIns="50800"/>
            <a:lstStyle/>
            <a:p>
              <a:pPr algn="ctr">
                <a:lnSpc>
                  <a:spcPts val="2731"/>
                </a:lnSpc>
              </a:pPr>
            </a:p>
          </p:txBody>
        </p:sp>
      </p:grpSp>
      <p:sp>
        <p:nvSpPr>
          <p:cNvPr name="Freeform 10" id="10"/>
          <p:cNvSpPr/>
          <p:nvPr/>
        </p:nvSpPr>
        <p:spPr>
          <a:xfrm flipH="false" flipV="false" rot="0">
            <a:off x="11889352" y="-1084568"/>
            <a:ext cx="8514920" cy="8514920"/>
          </a:xfrm>
          <a:custGeom>
            <a:avLst/>
            <a:gdLst/>
            <a:ahLst/>
            <a:cxnLst/>
            <a:rect r="r" b="b" t="t" l="l"/>
            <a:pathLst>
              <a:path h="8514920" w="8514920">
                <a:moveTo>
                  <a:pt x="0" y="0"/>
                </a:moveTo>
                <a:lnTo>
                  <a:pt x="8514921" y="0"/>
                </a:lnTo>
                <a:lnTo>
                  <a:pt x="8514921" y="8514920"/>
                </a:lnTo>
                <a:lnTo>
                  <a:pt x="0" y="8514920"/>
                </a:lnTo>
                <a:lnTo>
                  <a:pt x="0" y="0"/>
                </a:lnTo>
                <a:close/>
              </a:path>
            </a:pathLst>
          </a:custGeom>
          <a:blipFill>
            <a:blip r:embed="rId6">
              <a:alphaModFix amt="32999"/>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CONTENT</a:t>
            </a:r>
          </a:p>
        </p:txBody>
      </p:sp>
      <p:sp>
        <p:nvSpPr>
          <p:cNvPr name="TextBox 12" id="12"/>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OTHERS</a:t>
            </a:r>
          </a:p>
        </p:txBody>
      </p:sp>
      <p:sp>
        <p:nvSpPr>
          <p:cNvPr name="TextBox 13" id="13"/>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F4F4F4">
                    <a:alpha val="49804"/>
                  </a:srgbClr>
                </a:solidFill>
                <a:latin typeface="Touvlo Bold"/>
                <a:ea typeface="Touvlo Bold"/>
                <a:cs typeface="Touvlo Bold"/>
                <a:sym typeface="Touvlo Bold"/>
              </a:rPr>
              <a:t>HOME</a:t>
            </a:r>
          </a:p>
        </p:txBody>
      </p:sp>
      <p:sp>
        <p:nvSpPr>
          <p:cNvPr name="TextBox 14" id="14"/>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F4F4F4"/>
                </a:solidFill>
                <a:latin typeface="Touvlo Bold"/>
                <a:ea typeface="Touvlo Bold"/>
                <a:cs typeface="Touvlo Bold"/>
                <a:sym typeface="Touvlo Bold"/>
              </a:rPr>
              <a:t>ABOUT</a:t>
            </a:r>
          </a:p>
        </p:txBody>
      </p:sp>
      <p:sp>
        <p:nvSpPr>
          <p:cNvPr name="TextBox 15" id="15"/>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F4F4F4"/>
                </a:solidFill>
                <a:latin typeface="Pattanakarn Bold"/>
                <a:ea typeface="Pattanakarn Bold"/>
                <a:cs typeface="Pattanakarn Bold"/>
                <a:sym typeface="Pattanakarn Bold"/>
              </a:rPr>
              <a:t>AIRISM</a:t>
            </a:r>
          </a:p>
        </p:txBody>
      </p:sp>
      <p:sp>
        <p:nvSpPr>
          <p:cNvPr name="TextBox 16" id="16"/>
          <p:cNvSpPr txBox="true"/>
          <p:nvPr/>
        </p:nvSpPr>
        <p:spPr>
          <a:xfrm rot="0">
            <a:off x="2582445" y="4196806"/>
            <a:ext cx="13123111" cy="1988637"/>
          </a:xfrm>
          <a:prstGeom prst="rect">
            <a:avLst/>
          </a:prstGeom>
        </p:spPr>
        <p:txBody>
          <a:bodyPr anchor="t" rtlCol="false" tIns="0" lIns="0" bIns="0" rIns="0">
            <a:spAutoFit/>
          </a:bodyPr>
          <a:lstStyle/>
          <a:p>
            <a:pPr algn="ctr" marL="0" indent="0" lvl="0">
              <a:lnSpc>
                <a:spcPts val="15473"/>
              </a:lnSpc>
            </a:pPr>
            <a:r>
              <a:rPr lang="en-US" b="true" sz="13693">
                <a:solidFill>
                  <a:srgbClr val="F4F4F4"/>
                </a:solidFill>
                <a:latin typeface="Pattanakarn Bold"/>
                <a:ea typeface="Pattanakarn Bold"/>
                <a:cs typeface="Pattanakarn Bold"/>
                <a:sym typeface="Pattanakarn Bold"/>
              </a:rPr>
              <a:t>OBJECTIVES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257460" y="-4561126"/>
            <a:ext cx="8514920" cy="8514920"/>
          </a:xfrm>
          <a:custGeom>
            <a:avLst/>
            <a:gdLst/>
            <a:ahLst/>
            <a:cxnLst/>
            <a:rect r="r" b="b" t="t" l="l"/>
            <a:pathLst>
              <a:path h="8514920" w="8514920">
                <a:moveTo>
                  <a:pt x="0" y="0"/>
                </a:moveTo>
                <a:lnTo>
                  <a:pt x="8514920" y="0"/>
                </a:lnTo>
                <a:lnTo>
                  <a:pt x="8514920" y="8514921"/>
                </a:lnTo>
                <a:lnTo>
                  <a:pt x="0" y="8514921"/>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66062"/>
            <a:ext cx="711935" cy="683458"/>
          </a:xfrm>
          <a:custGeom>
            <a:avLst/>
            <a:gdLst/>
            <a:ahLst/>
            <a:cxnLst/>
            <a:rect r="r" b="b" t="t" l="l"/>
            <a:pathLst>
              <a:path h="683458" w="711935">
                <a:moveTo>
                  <a:pt x="0" y="0"/>
                </a:moveTo>
                <a:lnTo>
                  <a:pt x="711935" y="0"/>
                </a:lnTo>
                <a:lnTo>
                  <a:pt x="711935" y="683458"/>
                </a:lnTo>
                <a:lnTo>
                  <a:pt x="0" y="683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511822" y="8588199"/>
            <a:ext cx="362818" cy="490294"/>
          </a:xfrm>
          <a:custGeom>
            <a:avLst/>
            <a:gdLst/>
            <a:ahLst/>
            <a:cxnLst/>
            <a:rect r="r" b="b" t="t" l="l"/>
            <a:pathLst>
              <a:path h="490294" w="362818">
                <a:moveTo>
                  <a:pt x="0" y="0"/>
                </a:moveTo>
                <a:lnTo>
                  <a:pt x="362818" y="0"/>
                </a:lnTo>
                <a:lnTo>
                  <a:pt x="362818" y="490294"/>
                </a:lnTo>
                <a:lnTo>
                  <a:pt x="0" y="490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890575" y="691532"/>
            <a:ext cx="1589190"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solidFill>
                <a:latin typeface="Touvlo Bold"/>
                <a:ea typeface="Touvlo Bold"/>
                <a:cs typeface="Touvlo Bold"/>
                <a:sym typeface="Touvlo Bold"/>
              </a:rPr>
              <a:t>CONTENT</a:t>
            </a:r>
          </a:p>
        </p:txBody>
      </p:sp>
      <p:sp>
        <p:nvSpPr>
          <p:cNvPr name="TextBox 6" id="6"/>
          <p:cNvSpPr txBox="true"/>
          <p:nvPr/>
        </p:nvSpPr>
        <p:spPr>
          <a:xfrm rot="0">
            <a:off x="15034325" y="713498"/>
            <a:ext cx="2224975"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OTHERS</a:t>
            </a:r>
          </a:p>
        </p:txBody>
      </p:sp>
      <p:sp>
        <p:nvSpPr>
          <p:cNvPr name="TextBox 7" id="7"/>
          <p:cNvSpPr txBox="true"/>
          <p:nvPr/>
        </p:nvSpPr>
        <p:spPr>
          <a:xfrm rot="0">
            <a:off x="9144000" y="713498"/>
            <a:ext cx="1662550" cy="340961"/>
          </a:xfrm>
          <a:prstGeom prst="rect">
            <a:avLst/>
          </a:prstGeom>
        </p:spPr>
        <p:txBody>
          <a:bodyPr anchor="t" rtlCol="false" tIns="0" lIns="0" bIns="0" rIns="0">
            <a:spAutoFit/>
          </a:bodyPr>
          <a:lstStyle/>
          <a:p>
            <a:pPr algn="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HOME</a:t>
            </a:r>
          </a:p>
        </p:txBody>
      </p:sp>
      <p:sp>
        <p:nvSpPr>
          <p:cNvPr name="TextBox 8" id="8"/>
          <p:cNvSpPr txBox="true"/>
          <p:nvPr/>
        </p:nvSpPr>
        <p:spPr>
          <a:xfrm rot="0">
            <a:off x="11609447" y="713498"/>
            <a:ext cx="1907082" cy="340961"/>
          </a:xfrm>
          <a:prstGeom prst="rect">
            <a:avLst/>
          </a:prstGeom>
        </p:spPr>
        <p:txBody>
          <a:bodyPr anchor="t" rtlCol="false" tIns="0" lIns="0" bIns="0" rIns="0">
            <a:spAutoFit/>
          </a:bodyPr>
          <a:lstStyle/>
          <a:p>
            <a:pPr algn="ctr" marL="0" indent="0" lvl="0">
              <a:lnSpc>
                <a:spcPts val="2731"/>
              </a:lnSpc>
              <a:spcBef>
                <a:spcPct val="0"/>
              </a:spcBef>
            </a:pPr>
            <a:r>
              <a:rPr lang="en-US" b="true" sz="1951">
                <a:solidFill>
                  <a:srgbClr val="005EFF">
                    <a:alpha val="49804"/>
                  </a:srgbClr>
                </a:solidFill>
                <a:latin typeface="Touvlo Bold"/>
                <a:ea typeface="Touvlo Bold"/>
                <a:cs typeface="Touvlo Bold"/>
                <a:sym typeface="Touvlo Bold"/>
              </a:rPr>
              <a:t>ABOUT</a:t>
            </a:r>
          </a:p>
        </p:txBody>
      </p:sp>
      <p:sp>
        <p:nvSpPr>
          <p:cNvPr name="TextBox 9" id="9"/>
          <p:cNvSpPr txBox="true"/>
          <p:nvPr/>
        </p:nvSpPr>
        <p:spPr>
          <a:xfrm rot="0">
            <a:off x="1883510" y="723023"/>
            <a:ext cx="3624951" cy="347946"/>
          </a:xfrm>
          <a:prstGeom prst="rect">
            <a:avLst/>
          </a:prstGeom>
        </p:spPr>
        <p:txBody>
          <a:bodyPr anchor="t" rtlCol="false" tIns="0" lIns="0" bIns="0" rIns="0">
            <a:spAutoFit/>
          </a:bodyPr>
          <a:lstStyle/>
          <a:p>
            <a:pPr algn="l" marL="0" indent="0" lvl="0">
              <a:lnSpc>
                <a:spcPts val="2871"/>
              </a:lnSpc>
              <a:spcBef>
                <a:spcPct val="0"/>
              </a:spcBef>
            </a:pPr>
            <a:r>
              <a:rPr lang="en-US" b="true" sz="2051">
                <a:solidFill>
                  <a:srgbClr val="005EFF"/>
                </a:solidFill>
                <a:latin typeface="Pattanakarn Bold"/>
                <a:ea typeface="Pattanakarn Bold"/>
                <a:cs typeface="Pattanakarn Bold"/>
                <a:sym typeface="Pattanakarn Bold"/>
              </a:rPr>
              <a:t>AIRISM</a:t>
            </a:r>
          </a:p>
        </p:txBody>
      </p:sp>
      <p:sp>
        <p:nvSpPr>
          <p:cNvPr name="TextBox 10" id="10"/>
          <p:cNvSpPr txBox="true"/>
          <p:nvPr/>
        </p:nvSpPr>
        <p:spPr>
          <a:xfrm rot="0">
            <a:off x="1384668" y="2022080"/>
            <a:ext cx="10599495" cy="893650"/>
          </a:xfrm>
          <a:prstGeom prst="rect">
            <a:avLst/>
          </a:prstGeom>
        </p:spPr>
        <p:txBody>
          <a:bodyPr anchor="t" rtlCol="false" tIns="0" lIns="0" bIns="0" rIns="0">
            <a:spAutoFit/>
          </a:bodyPr>
          <a:lstStyle/>
          <a:p>
            <a:pPr algn="just" marL="0" indent="0" lvl="0">
              <a:lnSpc>
                <a:spcPts val="7048"/>
              </a:lnSpc>
            </a:pPr>
            <a:r>
              <a:rPr lang="en-US" b="true" sz="6237">
                <a:solidFill>
                  <a:srgbClr val="005EFF"/>
                </a:solidFill>
                <a:latin typeface="Pattanakarn Bold"/>
                <a:ea typeface="Pattanakarn Bold"/>
                <a:cs typeface="Pattanakarn Bold"/>
                <a:sym typeface="Pattanakarn Bold"/>
              </a:rPr>
              <a:t>GENERAL OBJECTIVES</a:t>
            </a:r>
          </a:p>
        </p:txBody>
      </p:sp>
      <p:sp>
        <p:nvSpPr>
          <p:cNvPr name="TextBox 11" id="11"/>
          <p:cNvSpPr txBox="true"/>
          <p:nvPr/>
        </p:nvSpPr>
        <p:spPr>
          <a:xfrm rot="0">
            <a:off x="1384668" y="3296205"/>
            <a:ext cx="11775894" cy="5366226"/>
          </a:xfrm>
          <a:prstGeom prst="rect">
            <a:avLst/>
          </a:prstGeom>
        </p:spPr>
        <p:txBody>
          <a:bodyPr anchor="t" rtlCol="false" tIns="0" lIns="0" bIns="0" rIns="0">
            <a:spAutoFit/>
          </a:bodyPr>
          <a:lstStyle/>
          <a:p>
            <a:pPr algn="just">
              <a:lnSpc>
                <a:spcPts val="6098"/>
              </a:lnSpc>
            </a:pPr>
            <a:r>
              <a:rPr lang="en-US" sz="4356">
                <a:solidFill>
                  <a:srgbClr val="000000"/>
                </a:solidFill>
                <a:latin typeface="Touvlo"/>
                <a:ea typeface="Touvlo"/>
                <a:cs typeface="Touvlo"/>
                <a:sym typeface="Touvlo"/>
              </a:rPr>
              <a:t>The general objective of the team is to develop a community-based e-commerce web platform that connects local vendors, freelancers, and service providers with residents, while promoting secure transactions, affordable logistics, and inclusive digital participation.</a:t>
            </a:r>
          </a:p>
        </p:txBody>
      </p:sp>
      <p:grpSp>
        <p:nvGrpSpPr>
          <p:cNvPr name="Group 12" id="12"/>
          <p:cNvGrpSpPr/>
          <p:nvPr/>
        </p:nvGrpSpPr>
        <p:grpSpPr>
          <a:xfrm rot="-3593884">
            <a:off x="10643533" y="5563253"/>
            <a:ext cx="11718745" cy="2314575"/>
            <a:chOff x="0" y="0"/>
            <a:chExt cx="3086418" cy="609600"/>
          </a:xfrm>
        </p:grpSpPr>
        <p:sp>
          <p:nvSpPr>
            <p:cNvPr name="Freeform 13" id="13"/>
            <p:cNvSpPr/>
            <p:nvPr/>
          </p:nvSpPr>
          <p:spPr>
            <a:xfrm flipH="false" flipV="false" rot="0">
              <a:off x="16051" y="0"/>
              <a:ext cx="3054316" cy="609600"/>
            </a:xfrm>
            <a:custGeom>
              <a:avLst/>
              <a:gdLst/>
              <a:ahLst/>
              <a:cxnLst/>
              <a:rect r="r" b="b" t="t" l="l"/>
              <a:pathLst>
                <a:path h="609600" w="3054316">
                  <a:moveTo>
                    <a:pt x="253213" y="0"/>
                  </a:moveTo>
                  <a:lnTo>
                    <a:pt x="3004303" y="0"/>
                  </a:lnTo>
                  <a:cubicBezTo>
                    <a:pt x="3019609" y="0"/>
                    <a:pt x="3033982" y="7358"/>
                    <a:pt x="3042932" y="19775"/>
                  </a:cubicBezTo>
                  <a:cubicBezTo>
                    <a:pt x="3051881" y="32192"/>
                    <a:pt x="3054316" y="48154"/>
                    <a:pt x="3049476" y="62674"/>
                  </a:cubicBezTo>
                  <a:lnTo>
                    <a:pt x="2888059" y="546926"/>
                  </a:lnTo>
                  <a:cubicBezTo>
                    <a:pt x="2875583" y="584354"/>
                    <a:pt x="2840556" y="609600"/>
                    <a:pt x="2801103" y="609600"/>
                  </a:cubicBezTo>
                  <a:lnTo>
                    <a:pt x="50013" y="609600"/>
                  </a:lnTo>
                  <a:cubicBezTo>
                    <a:pt x="34707" y="609600"/>
                    <a:pt x="20334" y="602242"/>
                    <a:pt x="11385" y="589825"/>
                  </a:cubicBezTo>
                  <a:cubicBezTo>
                    <a:pt x="2435" y="577408"/>
                    <a:pt x="0" y="561446"/>
                    <a:pt x="4840" y="546926"/>
                  </a:cubicBezTo>
                  <a:lnTo>
                    <a:pt x="166258" y="62674"/>
                  </a:lnTo>
                  <a:cubicBezTo>
                    <a:pt x="178734" y="25246"/>
                    <a:pt x="213760" y="0"/>
                    <a:pt x="253213" y="0"/>
                  </a:cubicBezTo>
                  <a:close/>
                </a:path>
              </a:pathLst>
            </a:custGeom>
            <a:gradFill rotWithShape="true">
              <a:gsLst>
                <a:gs pos="0">
                  <a:srgbClr val="82A5FF">
                    <a:alpha val="20000"/>
                  </a:srgbClr>
                </a:gs>
                <a:gs pos="100000">
                  <a:srgbClr val="005EFF">
                    <a:alpha val="100000"/>
                  </a:srgbClr>
                </a:gs>
              </a:gsLst>
              <a:lin ang="0"/>
            </a:gradFill>
          </p:spPr>
        </p:sp>
        <p:sp>
          <p:nvSpPr>
            <p:cNvPr name="TextBox 14" id="14"/>
            <p:cNvSpPr txBox="true"/>
            <p:nvPr/>
          </p:nvSpPr>
          <p:spPr>
            <a:xfrm>
              <a:off x="101600" y="-47625"/>
              <a:ext cx="2883218" cy="657225"/>
            </a:xfrm>
            <a:prstGeom prst="rect">
              <a:avLst/>
            </a:prstGeom>
          </p:spPr>
          <p:txBody>
            <a:bodyPr anchor="ctr" rtlCol="false" tIns="50800" lIns="50800" bIns="50800" rIns="50800"/>
            <a:lstStyle/>
            <a:p>
              <a:pPr algn="ctr">
                <a:lnSpc>
                  <a:spcPts val="2731"/>
                </a:lnSpc>
              </a:pPr>
            </a:p>
          </p:txBody>
        </p:sp>
      </p:grpSp>
      <p:grpSp>
        <p:nvGrpSpPr>
          <p:cNvPr name="Group 15" id="15"/>
          <p:cNvGrpSpPr/>
          <p:nvPr/>
        </p:nvGrpSpPr>
        <p:grpSpPr>
          <a:xfrm rot="-3593884">
            <a:off x="13978861" y="8573128"/>
            <a:ext cx="8252109" cy="2314575"/>
            <a:chOff x="0" y="0"/>
            <a:chExt cx="2173395" cy="609600"/>
          </a:xfrm>
        </p:grpSpPr>
        <p:sp>
          <p:nvSpPr>
            <p:cNvPr name="Freeform 16" id="16"/>
            <p:cNvSpPr/>
            <p:nvPr/>
          </p:nvSpPr>
          <p:spPr>
            <a:xfrm flipH="false" flipV="false" rot="0">
              <a:off x="22794" y="0"/>
              <a:ext cx="2127807" cy="609600"/>
            </a:xfrm>
            <a:custGeom>
              <a:avLst/>
              <a:gdLst/>
              <a:ahLst/>
              <a:cxnLst/>
              <a:rect r="r" b="b" t="t" l="l"/>
              <a:pathLst>
                <a:path h="609600" w="2127807">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true">
              <a:gsLst>
                <a:gs pos="0">
                  <a:srgbClr val="82A5FF">
                    <a:alpha val="20000"/>
                  </a:srgbClr>
                </a:gs>
                <a:gs pos="100000">
                  <a:srgbClr val="005EFF">
                    <a:alpha val="100000"/>
                  </a:srgbClr>
                </a:gs>
              </a:gsLst>
              <a:lin ang="0"/>
            </a:gradFill>
          </p:spPr>
        </p:sp>
        <p:sp>
          <p:nvSpPr>
            <p:cNvPr name="TextBox 17" id="17"/>
            <p:cNvSpPr txBox="true"/>
            <p:nvPr/>
          </p:nvSpPr>
          <p:spPr>
            <a:xfrm>
              <a:off x="101600" y="-47625"/>
              <a:ext cx="1970195" cy="657225"/>
            </a:xfrm>
            <a:prstGeom prst="rect">
              <a:avLst/>
            </a:prstGeom>
          </p:spPr>
          <p:txBody>
            <a:bodyPr anchor="ctr" rtlCol="false" tIns="50800" lIns="50800" bIns="50800" rIns="50800"/>
            <a:lstStyle/>
            <a:p>
              <a:pPr algn="ctr">
                <a:lnSpc>
                  <a:spcPts val="273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DAG2H94fSCU</dc:identifier>
  <dcterms:modified xsi:type="dcterms:W3CDTF">2011-08-01T06:04:30Z</dcterms:modified>
  <cp:revision>1</cp:revision>
  <dc:title>Ecomm Presentation</dc:title>
</cp:coreProperties>
</file>