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Inter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Inter-regular.fntdata"/><Relationship Id="rId47" Type="http://schemas.openxmlformats.org/officeDocument/2006/relationships/slide" Target="slides/slide42.xml"/><Relationship Id="rId49" Type="http://schemas.openxmlformats.org/officeDocument/2006/relationships/font" Target="fonts/Int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nter-boldItalic.fntdata"/><Relationship Id="rId50" Type="http://schemas.openxmlformats.org/officeDocument/2006/relationships/font" Target="fonts/Int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4fb11c54f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4fb11c54f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4fb11c54f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4fb11c54f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4fb11c54f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4fb11c54f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4fb11c54f_1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4fb11c54f_1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4fb11c54f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4fb11c54f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4fb11c54f_1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4fb11c54f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4fb11c54f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e4fb11c54f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4fb11c54f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4fb11c54f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4fb11c54f_1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4fb11c54f_1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4fb11c54f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4fb11c54f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567463bb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567463bb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567463bb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e567463bb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567463bb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e567463bb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567463bb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e567463bb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e567463bb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e567463bb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567463bb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e567463bb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e567463bb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e567463bb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567463bb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e567463bb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567463bb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e567463bb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29d9d9b5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29d9d9b5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e567463bb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e567463bb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e567463bb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e567463bb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dfdf354b6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dfdf354b6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dfdf354b6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dfdf354b6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dfdf354b6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dfdf354b6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dfdf354b6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dfdf354b6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e4fb11c54f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e4fb11c54f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e4fb11c54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e4fb11c54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4fb11c54f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4fb11c54f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4fb11c54f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4fb11c54f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4fb11c54f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4fb11c54f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4fb11c54f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4fb11c54f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4fb11c54f_1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4fb11c54f_1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fdf354b6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dfdf354b6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3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jp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6.png"/><Relationship Id="rId6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16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120100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Генераторы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Выражения-генераторы</a:t>
            </a:r>
            <a:endParaRPr/>
          </a:p>
        </p:txBody>
      </p:sp>
      <p:pic>
        <p:nvPicPr>
          <p:cNvPr descr="preencoded.png"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5" name="Google Shape;13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152475"/>
            <a:ext cx="75453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Выражения-генераторы – это сокращенный способ записи генератора.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0675" y="1726575"/>
            <a:ext cx="5432398" cy="30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00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Что выведет код</a:t>
            </a:r>
            <a:r>
              <a:rPr lang="en" sz="1600">
                <a:solidFill>
                  <a:schemeClr val="dk1"/>
                </a:solidFill>
              </a:rPr>
              <a:t> и почему?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575" y="1635250"/>
            <a:ext cx="5701176" cy="3121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5" name="Google Shape;14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6" name="Google Shape;14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</a:t>
            </a:r>
            <a:endParaRPr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950" y="1572775"/>
            <a:ext cx="4572295" cy="32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00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Что выведет код и почему?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5" name="Google Shape;155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1" name="Google Shape;16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500" y="1725175"/>
            <a:ext cx="8039100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311700" y="100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Что выведет код и почему?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00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Что выведет код и почему?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400" y="1624700"/>
            <a:ext cx="4132879" cy="3265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2" name="Google Shape;17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3" name="Google Shape;17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Создание и использование итератора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Создание и использование функции-генератора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Создание и использование выражения-генератора</a:t>
            </a:r>
            <a:endParaRPr sz="1500">
              <a:solidFill>
                <a:srgbClr val="0E0E0E"/>
              </a:solidFill>
            </a:endParaRPr>
          </a:p>
        </p:txBody>
      </p:sp>
      <p:pic>
        <p:nvPicPr>
          <p:cNvPr descr="preencoded.png"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1" name="Google Shape;18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187" name="Google Shape;18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8" name="Google Shape;18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311700" y="1248300"/>
            <a:ext cx="75453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такое итерируемый объект?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такое итератор?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такое генератор?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Какие преимущества генератора?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Сколько раз можно пройтись по элементам итератора?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Зачем нужен </a:t>
            </a:r>
            <a:r>
              <a:rPr lang="en" sz="1500">
                <a:solidFill>
                  <a:srgbClr val="FF0000"/>
                </a:solidFill>
              </a:rPr>
              <a:t>yield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делает функция </a:t>
            </a:r>
            <a:r>
              <a:rPr lang="en" sz="1500">
                <a:solidFill>
                  <a:srgbClr val="FF0000"/>
                </a:solidFill>
              </a:rPr>
              <a:t>iter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делает функция </a:t>
            </a:r>
            <a:r>
              <a:rPr lang="en" sz="1500">
                <a:solidFill>
                  <a:srgbClr val="FF0000"/>
                </a:solidFill>
              </a:rPr>
              <a:t>next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Когда возникает исключение StopIteration?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95" name="Google Shape;195;p29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25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7" name="Google Shape;19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09" name="Google Shape;20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808900"/>
            <a:ext cx="5827500" cy="27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Итераторы и генераторы</a:t>
            </a:r>
            <a:endParaRPr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Генераторы и встроенные функции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Генераторы и файлы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15" name="Google Shape;2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17" name="Google Shape;21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3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19" name="Google Shape;21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/>
          <p:nvPr/>
        </p:nvSpPr>
        <p:spPr>
          <a:xfrm>
            <a:off x="2495350" y="1288150"/>
            <a:ext cx="6256800" cy="17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Генераторы и встроенные функции</a:t>
            </a:r>
            <a:endParaRPr b="1" sz="3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Генераторы и функция list()</a:t>
            </a:r>
            <a:endParaRPr/>
          </a:p>
        </p:txBody>
      </p:sp>
      <p:pic>
        <p:nvPicPr>
          <p:cNvPr descr="preencoded.png" id="226" name="Google Shape;2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7" name="Google Shape;22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Функция list() может принимать генераторы и преобразовывать их в списки.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275" y="1735125"/>
            <a:ext cx="6735525" cy="30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Генераторы и функция set()</a:t>
            </a:r>
            <a:endParaRPr/>
          </a:p>
        </p:txBody>
      </p:sp>
      <p:pic>
        <p:nvPicPr>
          <p:cNvPr descr="preencoded.png" id="235" name="Google Shape;2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6" name="Google Shape;23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Функция set() может принимать генераторы и преобразовывать их в множества.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250" y="1951850"/>
            <a:ext cx="5911274" cy="26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Генераторы и функция sum()</a:t>
            </a:r>
            <a:endParaRPr/>
          </a:p>
        </p:txBody>
      </p:sp>
      <p:pic>
        <p:nvPicPr>
          <p:cNvPr descr="preencoded.png" id="244" name="Google Shape;24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5" name="Google Shape;245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Функция sum() может принимать генераторы и суммировать их элементы.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975" y="1726675"/>
            <a:ext cx="6444375" cy="29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Генераторы и функции max() и min()</a:t>
            </a:r>
            <a:endParaRPr/>
          </a:p>
        </p:txBody>
      </p:sp>
      <p:pic>
        <p:nvPicPr>
          <p:cNvPr descr="preencoded.png" id="253" name="Google Shape;25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4" name="Google Shape;25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311700" y="10762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Функции max() и min() могут принимать генераторы для нахождения максимальных и минимальных значений.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56" name="Google Shape;25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3053" y="1814350"/>
            <a:ext cx="5604601" cy="32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Генераторы и цикл for</a:t>
            </a:r>
            <a:endParaRPr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311700" y="1000075"/>
            <a:ext cx="749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Генераторы можно использовать с циклом for. При этом не нужно прописывать </a:t>
            </a:r>
            <a:r>
              <a:rPr lang="en" sz="1500">
                <a:solidFill>
                  <a:srgbClr val="FF0000"/>
                </a:solidFill>
              </a:rPr>
              <a:t>next</a:t>
            </a:r>
            <a:r>
              <a:rPr lang="en" sz="1500">
                <a:solidFill>
                  <a:srgbClr val="FF0000"/>
                </a:solidFill>
              </a:rPr>
              <a:t>()</a:t>
            </a:r>
            <a:r>
              <a:rPr lang="en" sz="1500">
                <a:solidFill>
                  <a:schemeClr val="dk1"/>
                </a:solidFill>
              </a:rPr>
              <a:t>, так как оператор </a:t>
            </a:r>
            <a:r>
              <a:rPr lang="en" sz="1500">
                <a:solidFill>
                  <a:srgbClr val="FF0000"/>
                </a:solidFill>
              </a:rPr>
              <a:t>for</a:t>
            </a:r>
            <a:r>
              <a:rPr lang="en" sz="1500">
                <a:solidFill>
                  <a:schemeClr val="dk1"/>
                </a:solidFill>
              </a:rPr>
              <a:t> сам вызывает метод </a:t>
            </a:r>
            <a:r>
              <a:rPr lang="en" sz="1500">
                <a:solidFill>
                  <a:srgbClr val="FF0000"/>
                </a:solidFill>
              </a:rPr>
              <a:t>next</a:t>
            </a:r>
            <a:r>
              <a:rPr lang="en" sz="1500">
                <a:solidFill>
                  <a:schemeClr val="dk1"/>
                </a:solidFill>
              </a:rPr>
              <a:t> под капотом. Кроме того, цикл </a:t>
            </a:r>
            <a:r>
              <a:rPr lang="en" sz="1500">
                <a:solidFill>
                  <a:srgbClr val="FF0000"/>
                </a:solidFill>
              </a:rPr>
              <a:t>for</a:t>
            </a:r>
            <a:r>
              <a:rPr lang="en" sz="1500">
                <a:solidFill>
                  <a:schemeClr val="dk1"/>
                </a:solidFill>
              </a:rPr>
              <a:t> обрабатывает исключение </a:t>
            </a:r>
            <a:r>
              <a:rPr lang="en" sz="1500">
                <a:solidFill>
                  <a:srgbClr val="FF0000"/>
                </a:solidFill>
              </a:rPr>
              <a:t>StopIteration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800" y="2092125"/>
            <a:ext cx="5697201" cy="2798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4" name="Google Shape;264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5" name="Google Shape;265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Использование генератора вместе с встроенными функциями list, set, min, max, sum.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Использование генератора вместе с циклом for.</a:t>
            </a:r>
            <a:endParaRPr sz="1500">
              <a:solidFill>
                <a:srgbClr val="0E0E0E"/>
              </a:solidFill>
            </a:endParaRPr>
          </a:p>
        </p:txBody>
      </p:sp>
      <p:pic>
        <p:nvPicPr>
          <p:cNvPr descr="preencoded.png" id="272" name="Google Shape;27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3" name="Google Shape;27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79" name="Google Shape;27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0" name="Google Shape;28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311700" y="1936800"/>
            <a:ext cx="7545300" cy="27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использовать</a:t>
            </a:r>
            <a:r>
              <a:rPr lang="en" sz="1500">
                <a:solidFill>
                  <a:schemeClr val="dk1"/>
                </a:solidFill>
              </a:rPr>
              <a:t> генератор вместе с функциями list, set, min, max, sum?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Можно ли вместо функции list использовать литералы списка для работы с генератором?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Нужно ли вызывать next в цикле for?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87" name="Google Shape;287;p40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25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88" name="Google Shape;28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9" name="Google Shape;28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470875"/>
            <a:ext cx="6256800" cy="15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Итераторы и генераторы</a:t>
            </a:r>
            <a:endParaRPr b="1" sz="3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00" name="Google Shape;300;p42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01" name="Google Shape;30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07" name="Google Shape;30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09" name="Google Shape;30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4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11" name="Google Shape;311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3"/>
          <p:cNvSpPr/>
          <p:nvPr/>
        </p:nvSpPr>
        <p:spPr>
          <a:xfrm>
            <a:off x="2495350" y="1498275"/>
            <a:ext cx="6256800" cy="15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35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Генераторы и файлы</a:t>
            </a:r>
            <a:endParaRPr b="1" sz="35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Генераторы и файлы</a:t>
            </a:r>
            <a:endParaRPr/>
          </a:p>
        </p:txBody>
      </p:sp>
      <p:pic>
        <p:nvPicPr>
          <p:cNvPr descr="preencoded.png" id="318" name="Google Shape;31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9" name="Google Shape;31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Какие операции можно делать с файлами через генераторы?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Можно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Чтение файла построчно.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Чтение файла по частям (chunks).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Обработка каждой строки или части данных по мере чтения.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Нельзя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Модифицировать файл (запись) через генераторы.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Перемещаться произвольно по файлу (непоследовательный доступ).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Чтение файла построчно</a:t>
            </a:r>
            <a:endParaRPr/>
          </a:p>
        </p:txBody>
      </p:sp>
      <p:pic>
        <p:nvPicPr>
          <p:cNvPr descr="preencoded.png" id="326" name="Google Shape;32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7" name="Google Shape;32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311700" y="8476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Генераторы позволяют читать файл построчно, экономя память 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(не загружая весь файл в память, а только ту часть, с которая идет работа).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29" name="Google Shape;32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750" y="1699277"/>
            <a:ext cx="7315199" cy="28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4" name="Google Shape;33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5" name="Google Shape;33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001" y="1196800"/>
            <a:ext cx="6433724" cy="348990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6"/>
          <p:cNvSpPr txBox="1"/>
          <p:nvPr>
            <p:ph type="title"/>
          </p:nvPr>
        </p:nvSpPr>
        <p:spPr>
          <a:xfrm>
            <a:off x="362400" y="4224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Чтение файла по частям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Фильтрация строк при чтении файла</a:t>
            </a:r>
            <a:endParaRPr/>
          </a:p>
        </p:txBody>
      </p:sp>
      <p:pic>
        <p:nvPicPr>
          <p:cNvPr descr="preencoded.png" id="343" name="Google Shape;34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4" name="Google Shape;34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7"/>
          <p:cNvSpPr txBox="1"/>
          <p:nvPr>
            <p:ph idx="1" type="body"/>
          </p:nvPr>
        </p:nvSpPr>
        <p:spPr>
          <a:xfrm>
            <a:off x="311700" y="1000075"/>
            <a:ext cx="75453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Генераторы позволяют фильтровать строки по определенным условиям во время чтения файла.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46" name="Google Shape;34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950" y="1831375"/>
            <a:ext cx="7709674" cy="29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52" name="Google Shape;352;p48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Чтение файлов построчно через генераторы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Чтение файлов по частям через генераторы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Фильтрацию с файлами через генераторы</a:t>
            </a:r>
            <a:endParaRPr sz="1500">
              <a:solidFill>
                <a:srgbClr val="0E0E0E"/>
              </a:solidFill>
            </a:endParaRPr>
          </a:p>
        </p:txBody>
      </p:sp>
      <p:pic>
        <p:nvPicPr>
          <p:cNvPr descr="preencoded.png" id="353" name="Google Shape;35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4" name="Google Shape;35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60" name="Google Shape;36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1" name="Google Shape;36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9"/>
          <p:cNvSpPr txBox="1"/>
          <p:nvPr>
            <p:ph idx="1" type="body"/>
          </p:nvPr>
        </p:nvSpPr>
        <p:spPr>
          <a:xfrm>
            <a:off x="311700" y="1973350"/>
            <a:ext cx="7545300" cy="25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можно использовать генераторы с файлами?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Почему генераторы удобны для работы с файлами?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Опишите составные части кода при чтении файла через генератор.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68" name="Google Shape;368;p50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25</a:t>
            </a:r>
            <a:r>
              <a:rPr lang="en" sz="1500">
                <a:solidFill>
                  <a:srgbClr val="000000"/>
                </a:solidFill>
              </a:rPr>
              <a:t>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69" name="Google Shape;36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0" name="Google Shape;37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Важно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964225"/>
            <a:ext cx="7508700" cy="26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Тема итераторов, генераторов и тд. не самая применимая здесь и сейчас.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Но это один из самый популярных вопросов на собеседованиях. Вас точно про это спросят. Поэтому постарайтесь разобраться.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6" name="Google Shape;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81" name="Google Shape;381;p52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82" name="Google Shape;38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88" name="Google Shape;38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90" name="Google Shape;39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1" name="Google Shape;391;p5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92" name="Google Shape;392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3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8" name="Google Shape;39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9" name="Google Shape;39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401" name="Google Shape;401;p54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понятия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9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Итерируемый объект</a:t>
            </a:r>
            <a:r>
              <a:rPr lang="en" sz="1400">
                <a:solidFill>
                  <a:schemeClr val="dk1"/>
                </a:solidFill>
              </a:rPr>
              <a:t> – это о</a:t>
            </a:r>
            <a:r>
              <a:rPr lang="en" sz="1400">
                <a:solidFill>
                  <a:schemeClr val="dk1"/>
                </a:solidFill>
              </a:rPr>
              <a:t>бъект (</a:t>
            </a:r>
            <a:r>
              <a:rPr lang="en" sz="1400">
                <a:solidFill>
                  <a:schemeClr val="dk1"/>
                </a:solidFill>
              </a:rPr>
              <a:t>список, кортеж, строка, множество и т.д.</a:t>
            </a:r>
            <a:r>
              <a:rPr lang="en" sz="1400">
                <a:solidFill>
                  <a:schemeClr val="dk1"/>
                </a:solidFill>
              </a:rPr>
              <a:t>), у которого можно перебрать входящие в него элементы.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highlight>
                  <a:srgbClr val="D9D9D9"/>
                </a:highlight>
              </a:rPr>
              <a:t> [1, 2, 3, 4] </a:t>
            </a:r>
            <a:r>
              <a:rPr lang="en" sz="1400">
                <a:solidFill>
                  <a:schemeClr val="dk1"/>
                </a:solidFill>
              </a:rPr>
              <a:t> – итерируемый объект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Итератор</a:t>
            </a:r>
            <a:r>
              <a:rPr lang="en" sz="1400">
                <a:solidFill>
                  <a:schemeClr val="dk1"/>
                </a:solidFill>
              </a:rPr>
              <a:t> – надстройка над итерируемым объектом, которая добавляет в него функционал запоминания текущего состояния и отдачу следующего элемента. Итератор требует наличия готовой коллекции (итерируемого объекта).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highlight>
                  <a:srgbClr val="D9D9D9"/>
                </a:highlight>
              </a:rPr>
              <a:t> iter([1, 2, 3, 4]) </a:t>
            </a:r>
            <a:r>
              <a:rPr lang="en" sz="1400">
                <a:solidFill>
                  <a:schemeClr val="dk1"/>
                </a:solidFill>
              </a:rPr>
              <a:t> – итератор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Генератор</a:t>
            </a:r>
            <a:r>
              <a:rPr lang="en" sz="1400">
                <a:solidFill>
                  <a:schemeClr val="dk1"/>
                </a:solidFill>
              </a:rPr>
              <a:t> – это итератор, который сам создает коллекцию (итерируемый объект), с которым будет работать. Делает это либо через функцию-генератор, либо через более сокращенную запись выражение-генератор.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FF0000"/>
                </a:solidFill>
                <a:highlight>
                  <a:srgbClr val="D9D9D9"/>
                </a:highlight>
              </a:rPr>
              <a:t> (x for x in range(5)) </a:t>
            </a:r>
            <a:r>
              <a:rPr lang="en" sz="1400">
                <a:solidFill>
                  <a:schemeClr val="dk1"/>
                </a:solidFill>
              </a:rPr>
              <a:t> – генератор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Итератор vs Генератор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601700"/>
            <a:ext cx="7718700" cy="28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Итератору нужна готовая коллекция</a:t>
            </a:r>
            <a:r>
              <a:rPr lang="en" sz="1500">
                <a:solidFill>
                  <a:schemeClr val="dk1"/>
                </a:solidFill>
              </a:rPr>
              <a:t>: Итератор зависит от уже существующих данных и позволяет их обрабатывать по одному элементу за раз.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Генератор создает коллекцию в процессе работы</a:t>
            </a:r>
            <a:r>
              <a:rPr lang="en" sz="1500">
                <a:solidFill>
                  <a:schemeClr val="dk1"/>
                </a:solidFill>
              </a:rPr>
              <a:t>: Генератор производит элементы на лету, что экономит память и позволяет работать с потенциально бесконечными последовательностями.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И итератор и генератор отдают элементы по одному через функцию </a:t>
            </a:r>
            <a:r>
              <a:rPr lang="en" sz="1500">
                <a:solidFill>
                  <a:srgbClr val="FF0000"/>
                </a:solidFill>
              </a:rPr>
              <a:t>next()</a:t>
            </a:r>
            <a:r>
              <a:rPr lang="en" sz="1500">
                <a:solidFill>
                  <a:schemeClr val="dk1"/>
                </a:solidFill>
              </a:rPr>
              <a:t>. При этом допустим только один проход по элементам.</a:t>
            </a:r>
            <a:endParaRPr sz="1500"/>
          </a:p>
        </p:txBody>
      </p:sp>
      <p:pic>
        <p:nvPicPr>
          <p:cNvPr descr="preencoded.png"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0" name="Google Shape;10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Итератор vs Генератор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67052" l="0" r="0" t="0"/>
          <a:stretch/>
        </p:blipFill>
        <p:spPr>
          <a:xfrm>
            <a:off x="461825" y="1249625"/>
            <a:ext cx="8220326" cy="115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39737"/>
          <a:stretch/>
        </p:blipFill>
        <p:spPr>
          <a:xfrm>
            <a:off x="461825" y="2790150"/>
            <a:ext cx="8220326" cy="21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461850" y="834125"/>
            <a:ext cx="5262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Итератор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61850" y="2414850"/>
            <a:ext cx="5262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Генератор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5" name="Google Shape;11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 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000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К</a:t>
            </a:r>
            <a:r>
              <a:rPr lang="en" sz="1600">
                <a:solidFill>
                  <a:schemeClr val="dk1"/>
                </a:solidFill>
              </a:rPr>
              <a:t>акой будет вывод в каждом коде и почему?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0900" y="1706975"/>
            <a:ext cx="3522420" cy="301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425" y="1706975"/>
            <a:ext cx="3309571" cy="301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Функция-генератор и оператор yield</a:t>
            </a:r>
            <a:endParaRPr/>
          </a:p>
        </p:txBody>
      </p:sp>
      <p:pic>
        <p:nvPicPr>
          <p:cNvPr descr="preencoded.png" id="125" name="Google Shape;1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6" name="Google Shape;12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000075"/>
            <a:ext cx="85206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Функции-генераторы создаются с использованием оператора </a:t>
            </a:r>
            <a:r>
              <a:rPr lang="en" sz="1500">
                <a:solidFill>
                  <a:srgbClr val="EB5757"/>
                </a:solidFill>
              </a:rPr>
              <a:t>yield</a:t>
            </a:r>
            <a:r>
              <a:rPr lang="en" sz="1500">
                <a:solidFill>
                  <a:schemeClr val="dk1"/>
                </a:solidFill>
              </a:rPr>
              <a:t>. Они позволяют приостановить выполнение функции и сохранить её состояние, чтобы возобновить позже.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8575" y="1781525"/>
            <a:ext cx="4418525" cy="317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