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</p:sldIdLst>
  <p:sldSz cy="5143500" cx="9144000"/>
  <p:notesSz cx="6858000" cy="9144000"/>
  <p:embeddedFontLst>
    <p:embeddedFont>
      <p:font typeface="Inter"/>
      <p:regular r:id="rId44"/>
      <p:bold r:id="rId45"/>
      <p:italic r:id="rId46"/>
      <p:boldItalic r:id="rId4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font" Target="fonts/Inter-regular.fntdata"/><Relationship Id="rId21" Type="http://schemas.openxmlformats.org/officeDocument/2006/relationships/slide" Target="slides/slide16.xml"/><Relationship Id="rId43" Type="http://schemas.openxmlformats.org/officeDocument/2006/relationships/slide" Target="slides/slide38.xml"/><Relationship Id="rId24" Type="http://schemas.openxmlformats.org/officeDocument/2006/relationships/slide" Target="slides/slide19.xml"/><Relationship Id="rId46" Type="http://schemas.openxmlformats.org/officeDocument/2006/relationships/font" Target="fonts/Inter-italic.fntdata"/><Relationship Id="rId23" Type="http://schemas.openxmlformats.org/officeDocument/2006/relationships/slide" Target="slides/slide18.xml"/><Relationship Id="rId45" Type="http://schemas.openxmlformats.org/officeDocument/2006/relationships/font" Target="fonts/Inter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47" Type="http://schemas.openxmlformats.org/officeDocument/2006/relationships/font" Target="fonts/Inter-boldItalic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deca0f948e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deca0f948e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deca0f948e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deca0f948e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deca0f948e_0_4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deca0f948e_0_4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deca0f948e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deca0f948e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deca0f948e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deca0f948e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deca0f948e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deca0f948e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deca0f948e_0_2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deca0f948e_0_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deca0f948e_0_3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deca0f948e_0_3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deca0f948e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deca0f948e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deca0f948e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2deca0f948e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deca0f948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deca0f948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deca0f948e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2deca0f948e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deca0f948e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2deca0f948e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deca0f948e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2deca0f948e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deca0f948e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2deca0f948e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2deca0f948e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2deca0f948e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2deca0f948e_0_3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2deca0f948e_0_3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2deca0f948e_0_3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2deca0f948e_0_3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2deca0f948e_0_4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2deca0f948e_0_4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2deca0f948e_0_4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2deca0f948e_0_4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deca0f948e_0_4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2deca0f948e_0_4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deca0f948e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deca0f948e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2deca0f948e_0_4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2deca0f948e_0_4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2deca0f948e_0_4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2deca0f948e_0_4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2deca0f948e_0_4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2deca0f948e_0_4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2df3dbc3cb7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2df3dbc3cb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deca0f948e_0_4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2deca0f948e_0_4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2deca0f948e_0_5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2deca0f948e_0_5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2deca0f948e_0_5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2deca0f948e_0_5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2deca0f948e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2deca0f948e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2deca0f948e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2deca0f948e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deca0f948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deca0f948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deca0f948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deca0f948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deca0f948e_0_3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deca0f948e_0_3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deca0f948e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deca0f948e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deca0f948e_0_3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deca0f948e_0_3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deca0f948e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deca0f948e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19.png"/><Relationship Id="rId5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7.png"/><Relationship Id="rId4" Type="http://schemas.openxmlformats.org/officeDocument/2006/relationships/image" Target="../media/image1.png"/><Relationship Id="rId5" Type="http://schemas.openxmlformats.org/officeDocument/2006/relationships/image" Target="../media/image2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7.png"/><Relationship Id="rId4" Type="http://schemas.openxmlformats.org/officeDocument/2006/relationships/image" Target="../media/image1.png"/><Relationship Id="rId5" Type="http://schemas.openxmlformats.org/officeDocument/2006/relationships/image" Target="../media/image2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7.png"/><Relationship Id="rId4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7.png"/><Relationship Id="rId4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7.png"/><Relationship Id="rId4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jpg"/><Relationship Id="rId4" Type="http://schemas.openxmlformats.org/officeDocument/2006/relationships/image" Target="../media/image1.png"/><Relationship Id="rId5" Type="http://schemas.openxmlformats.org/officeDocument/2006/relationships/image" Target="../media/image2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7.png"/><Relationship Id="rId4" Type="http://schemas.openxmlformats.org/officeDocument/2006/relationships/image" Target="../media/image1.png"/><Relationship Id="rId5" Type="http://schemas.openxmlformats.org/officeDocument/2006/relationships/image" Target="../media/image2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jpg"/><Relationship Id="rId4" Type="http://schemas.openxmlformats.org/officeDocument/2006/relationships/image" Target="../media/image25.png"/><Relationship Id="rId5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7.png"/><Relationship Id="rId4" Type="http://schemas.openxmlformats.org/officeDocument/2006/relationships/image" Target="../media/image1.png"/><Relationship Id="rId5" Type="http://schemas.openxmlformats.org/officeDocument/2006/relationships/image" Target="../media/image3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7.png"/><Relationship Id="rId4" Type="http://schemas.openxmlformats.org/officeDocument/2006/relationships/image" Target="../media/image1.png"/><Relationship Id="rId5" Type="http://schemas.openxmlformats.org/officeDocument/2006/relationships/image" Target="../media/image1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7.png"/><Relationship Id="rId4" Type="http://schemas.openxmlformats.org/officeDocument/2006/relationships/image" Target="../media/image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7.png"/><Relationship Id="rId4" Type="http://schemas.openxmlformats.org/officeDocument/2006/relationships/image" Target="../media/image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7.png"/><Relationship Id="rId4" Type="http://schemas.openxmlformats.org/officeDocument/2006/relationships/image" Target="../media/image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.jpg"/><Relationship Id="rId4" Type="http://schemas.openxmlformats.org/officeDocument/2006/relationships/image" Target="../media/image1.png"/><Relationship Id="rId5" Type="http://schemas.openxmlformats.org/officeDocument/2006/relationships/image" Target="../media/image2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2.png"/><Relationship Id="rId4" Type="http://schemas.openxmlformats.org/officeDocument/2006/relationships/image" Target="../media/image27.png"/><Relationship Id="rId5" Type="http://schemas.openxmlformats.org/officeDocument/2006/relationships/image" Target="../media/image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8.png"/><Relationship Id="rId4" Type="http://schemas.openxmlformats.org/officeDocument/2006/relationships/image" Target="../media/image27.png"/><Relationship Id="rId5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jpg"/><Relationship Id="rId4" Type="http://schemas.openxmlformats.org/officeDocument/2006/relationships/image" Target="../media/image15.png"/><Relationship Id="rId5" Type="http://schemas.openxmlformats.org/officeDocument/2006/relationships/image" Target="../media/image6.png"/><Relationship Id="rId6" Type="http://schemas.openxmlformats.org/officeDocument/2006/relationships/image" Target="../media/image27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7.png"/><Relationship Id="rId4" Type="http://schemas.openxmlformats.org/officeDocument/2006/relationships/image" Target="../media/image27.png"/><Relationship Id="rId5" Type="http://schemas.openxmlformats.org/officeDocument/2006/relationships/image" Target="../media/image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0.png"/><Relationship Id="rId4" Type="http://schemas.openxmlformats.org/officeDocument/2006/relationships/image" Target="../media/image27.png"/><Relationship Id="rId5" Type="http://schemas.openxmlformats.org/officeDocument/2006/relationships/image" Target="../media/image1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1.png"/><Relationship Id="rId4" Type="http://schemas.openxmlformats.org/officeDocument/2006/relationships/image" Target="../media/image27.png"/><Relationship Id="rId5" Type="http://schemas.openxmlformats.org/officeDocument/2006/relationships/image" Target="../media/image1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7.png"/><Relationship Id="rId4" Type="http://schemas.openxmlformats.org/officeDocument/2006/relationships/image" Target="../media/image1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7.png"/><Relationship Id="rId4" Type="http://schemas.openxmlformats.org/officeDocument/2006/relationships/image" Target="../media/image1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.jpg"/><Relationship Id="rId4" Type="http://schemas.openxmlformats.org/officeDocument/2006/relationships/image" Target="../media/image1.png"/><Relationship Id="rId5" Type="http://schemas.openxmlformats.org/officeDocument/2006/relationships/image" Target="../media/image27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7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Relationship Id="rId4" Type="http://schemas.openxmlformats.org/officeDocument/2006/relationships/image" Target="../media/image1.png"/><Relationship Id="rId5" Type="http://schemas.openxmlformats.org/officeDocument/2006/relationships/image" Target="../media/image2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7.png"/><Relationship Id="rId4" Type="http://schemas.openxmlformats.org/officeDocument/2006/relationships/image" Target="../media/image1.png"/><Relationship Id="rId5" Type="http://schemas.openxmlformats.org/officeDocument/2006/relationships/image" Target="../media/image12.png"/><Relationship Id="rId6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7.png"/><Relationship Id="rId4" Type="http://schemas.openxmlformats.org/officeDocument/2006/relationships/image" Target="../media/image1.png"/><Relationship Id="rId5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7.png"/><Relationship Id="rId4" Type="http://schemas.openxmlformats.org/officeDocument/2006/relationships/image" Target="../media/image1.png"/><Relationship Id="rId5" Type="http://schemas.openxmlformats.org/officeDocument/2006/relationships/image" Target="../media/image3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7.png"/><Relationship Id="rId4" Type="http://schemas.openxmlformats.org/officeDocument/2006/relationships/image" Target="../media/image1.png"/><Relationship Id="rId5" Type="http://schemas.openxmlformats.org/officeDocument/2006/relationships/image" Target="../media/image2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Relationship Id="rId4" Type="http://schemas.openxmlformats.org/officeDocument/2006/relationships/image" Target="../media/image1.png"/><Relationship Id="rId5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8037" y="416819"/>
            <a:ext cx="2105022" cy="23341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55" name="Google Shape;55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5400000">
            <a:off x="5381643" y="1381141"/>
            <a:ext cx="5143497" cy="238122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56" name="Google Shape;56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529514" y="416819"/>
            <a:ext cx="1138238" cy="425853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/>
          <p:nvPr/>
        </p:nvSpPr>
        <p:spPr>
          <a:xfrm>
            <a:off x="647100" y="458488"/>
            <a:ext cx="19869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998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Python Core. Lesson 3</a:t>
            </a:r>
            <a:endParaRPr sz="9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ctr">
              <a:lnSpc>
                <a:spcPct val="1998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 1</a:t>
            </a:r>
            <a:endParaRPr i="0" sz="9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8" name="Google Shape;58;p13"/>
          <p:cNvSpPr/>
          <p:nvPr/>
        </p:nvSpPr>
        <p:spPr>
          <a:xfrm>
            <a:off x="515150" y="2046425"/>
            <a:ext cx="6858900" cy="1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5000">
                <a:solidFill>
                  <a:srgbClr val="0E0E0E"/>
                </a:solidFill>
                <a:latin typeface="Inter"/>
                <a:ea typeface="Inter"/>
                <a:cs typeface="Inter"/>
                <a:sym typeface="Inter"/>
              </a:rPr>
              <a:t>Условия</a:t>
            </a:r>
            <a:endParaRPr b="1" sz="5000">
              <a:solidFill>
                <a:srgbClr val="0E0E0E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Условный оператор if</a:t>
            </a:r>
            <a:endParaRPr/>
          </a:p>
        </p:txBody>
      </p:sp>
      <p:sp>
        <p:nvSpPr>
          <p:cNvPr id="143" name="Google Shape;143;p22"/>
          <p:cNvSpPr txBox="1"/>
          <p:nvPr>
            <p:ph idx="1" type="body"/>
          </p:nvPr>
        </p:nvSpPr>
        <p:spPr>
          <a:xfrm>
            <a:off x="311700" y="1152475"/>
            <a:ext cx="7764300" cy="7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Условный оператор if (“если”) выполняет блок кода, если условие истинно (“True”). Если условие ложное (“False”), то блок кода не выполняется.</a:t>
            </a:r>
            <a:endParaRPr sz="15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descr="preencoded.png" id="144" name="Google Shape;144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45" name="Google Shape;145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54063" y="2025825"/>
            <a:ext cx="7289713" cy="198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Конструкция if-else</a:t>
            </a:r>
            <a:endParaRPr/>
          </a:p>
        </p:txBody>
      </p:sp>
      <p:sp>
        <p:nvSpPr>
          <p:cNvPr id="152" name="Google Shape;152;p23"/>
          <p:cNvSpPr txBox="1"/>
          <p:nvPr>
            <p:ph idx="1" type="body"/>
          </p:nvPr>
        </p:nvSpPr>
        <p:spPr>
          <a:xfrm>
            <a:off x="311700" y="1152475"/>
            <a:ext cx="7609200" cy="10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Конструкция if выполняется, если условие </a:t>
            </a:r>
            <a:r>
              <a:rPr lang="en" sz="1600">
                <a:solidFill>
                  <a:schemeClr val="dk1"/>
                </a:solidFill>
              </a:rPr>
              <a:t>истинно</a:t>
            </a:r>
            <a:r>
              <a:rPr lang="en" sz="1600">
                <a:solidFill>
                  <a:schemeClr val="dk1"/>
                </a:solidFill>
              </a:rPr>
              <a:t> (“True”).</a:t>
            </a:r>
            <a:endParaRPr sz="16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Конструкция else (“иначе”) выполняется, если условие ложное (“False”).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descr="preencoded.png" id="153" name="Google Shape;153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54" name="Google Shape;154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47700" y="2345625"/>
            <a:ext cx="6720701" cy="19783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Синтаксические правила написания условий if-else</a:t>
            </a:r>
            <a:endParaRPr/>
          </a:p>
        </p:txBody>
      </p:sp>
      <p:sp>
        <p:nvSpPr>
          <p:cNvPr id="161" name="Google Shape;161;p24"/>
          <p:cNvSpPr txBox="1"/>
          <p:nvPr>
            <p:ph idx="1" type="body"/>
          </p:nvPr>
        </p:nvSpPr>
        <p:spPr>
          <a:xfrm>
            <a:off x="311700" y="1152475"/>
            <a:ext cx="7855800" cy="203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en" sz="1500">
                <a:solidFill>
                  <a:schemeClr val="dk1"/>
                </a:solidFill>
              </a:rPr>
              <a:t>Условия if-else начинаются с ключевого слова </a:t>
            </a:r>
            <a:r>
              <a:rPr b="1" lang="en" sz="1500">
                <a:solidFill>
                  <a:srgbClr val="FF0000"/>
                </a:solidFill>
              </a:rPr>
              <a:t>if</a:t>
            </a:r>
            <a:r>
              <a:rPr lang="en" sz="1500">
                <a:solidFill>
                  <a:schemeClr val="dk1"/>
                </a:solidFill>
              </a:rPr>
              <a:t>, за которым следует условие и двоеточие </a:t>
            </a:r>
            <a:r>
              <a:rPr b="1" lang="en" sz="1500">
                <a:solidFill>
                  <a:srgbClr val="FF0000"/>
                </a:solidFill>
              </a:rPr>
              <a:t>:</a:t>
            </a:r>
            <a:r>
              <a:rPr lang="en" sz="1500">
                <a:solidFill>
                  <a:schemeClr val="dk1"/>
                </a:solidFill>
              </a:rPr>
              <a:t>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en" sz="1500">
                <a:solidFill>
                  <a:schemeClr val="dk1"/>
                </a:solidFill>
              </a:rPr>
              <a:t>Блок кода, выполняемый при истинном условии, должен быть с отступом.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en" sz="1500">
                <a:solidFill>
                  <a:schemeClr val="dk1"/>
                </a:solidFill>
              </a:rPr>
              <a:t>После </a:t>
            </a:r>
            <a:r>
              <a:rPr b="1" lang="en" sz="1500">
                <a:solidFill>
                  <a:srgbClr val="FF0000"/>
                </a:solidFill>
              </a:rPr>
              <a:t>else</a:t>
            </a:r>
            <a:r>
              <a:rPr lang="en" sz="1500">
                <a:solidFill>
                  <a:schemeClr val="dk1"/>
                </a:solidFill>
              </a:rPr>
              <a:t> также ставится двоеточие </a:t>
            </a:r>
            <a:r>
              <a:rPr b="1" lang="en" sz="1500">
                <a:solidFill>
                  <a:srgbClr val="188038"/>
                </a:solidFill>
              </a:rPr>
              <a:t>:</a:t>
            </a:r>
            <a:r>
              <a:rPr lang="en" sz="1500">
                <a:solidFill>
                  <a:schemeClr val="dk1"/>
                </a:solidFill>
              </a:rPr>
              <a:t>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en" sz="1500">
                <a:solidFill>
                  <a:schemeClr val="dk1"/>
                </a:solidFill>
              </a:rPr>
              <a:t>Блок кода после </a:t>
            </a:r>
            <a:r>
              <a:rPr b="1" lang="en" sz="1500">
                <a:solidFill>
                  <a:srgbClr val="FF0000"/>
                </a:solidFill>
              </a:rPr>
              <a:t>else</a:t>
            </a:r>
            <a:r>
              <a:rPr lang="en" sz="1500">
                <a:solidFill>
                  <a:schemeClr val="dk1"/>
                </a:solidFill>
              </a:rPr>
              <a:t> должен быть с отступом. </a:t>
            </a:r>
            <a:endParaRPr sz="1500"/>
          </a:p>
        </p:txBody>
      </p:sp>
      <p:pic>
        <p:nvPicPr>
          <p:cNvPr id="162" name="Google Shape;16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8450" y="2893325"/>
            <a:ext cx="5700432" cy="165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Live-coding преподавателя</a:t>
            </a:r>
            <a:endParaRPr/>
          </a:p>
        </p:txBody>
      </p:sp>
      <p:sp>
        <p:nvSpPr>
          <p:cNvPr id="168" name="Google Shape;168;p25"/>
          <p:cNvSpPr txBox="1"/>
          <p:nvPr>
            <p:ph idx="1" type="body"/>
          </p:nvPr>
        </p:nvSpPr>
        <p:spPr>
          <a:xfrm>
            <a:off x="311700" y="1918525"/>
            <a:ext cx="6576900" cy="265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Продемонстрируйте работу булевых переменных и операторов сравнения.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100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Продемонстрируйте работу условных операторов if и if-else.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descr="preencoded.png" id="169" name="Google Shape;169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70" name="Google Shape;170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Вопросы для студентов</a:t>
            </a:r>
            <a:endParaRPr/>
          </a:p>
        </p:txBody>
      </p:sp>
      <p:sp>
        <p:nvSpPr>
          <p:cNvPr id="176" name="Google Shape;176;p26"/>
          <p:cNvSpPr txBox="1"/>
          <p:nvPr>
            <p:ph idx="1" type="body"/>
          </p:nvPr>
        </p:nvSpPr>
        <p:spPr>
          <a:xfrm>
            <a:off x="311700" y="1543975"/>
            <a:ext cx="8520600" cy="302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Какие значения могут принимать булевы переменные?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Что возвращают операторы сравнения?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Какие операторы сравнения есть в Python?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Как работает оператор if?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Что делает конструкция if-else?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Как синтаксически оформляется конструкция if-else?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100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Как работает поток программы в if, if-else?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descr="preencoded.png" id="177" name="Google Shape;177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78" name="Google Shape;178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7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Задание в сессионном зале</a:t>
            </a:r>
            <a:endParaRPr sz="2800"/>
          </a:p>
        </p:txBody>
      </p:sp>
      <p:sp>
        <p:nvSpPr>
          <p:cNvPr id="184" name="Google Shape;184;p27"/>
          <p:cNvSpPr txBox="1"/>
          <p:nvPr/>
        </p:nvSpPr>
        <p:spPr>
          <a:xfrm>
            <a:off x="311700" y="1406925"/>
            <a:ext cx="8520600" cy="31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Выполните задания в файле </a:t>
            </a:r>
            <a:r>
              <a:rPr lang="en" sz="1500">
                <a:solidFill>
                  <a:srgbClr val="0000FF"/>
                </a:solidFill>
              </a:rPr>
              <a:t>exercise_1.py</a:t>
            </a:r>
            <a:endParaRPr sz="1500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Время выполнения: 20 минут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Как работать с заданием: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>
                <a:solidFill>
                  <a:srgbClr val="000000"/>
                </a:solidFill>
              </a:rPr>
              <a:t>Поделитесь на команды по 3-4 человека и перейдите в сессионные залы.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>
                <a:solidFill>
                  <a:srgbClr val="000000"/>
                </a:solidFill>
              </a:rPr>
              <a:t>Один человек демонстрирует экран и записывает решение, все остальные вырабатывают решение.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>
                <a:solidFill>
                  <a:srgbClr val="000000"/>
                </a:solidFill>
              </a:rPr>
              <a:t>Вся команда должна понимать решение, объясняйте друг другу.</a:t>
            </a:r>
            <a:endParaRPr sz="1500">
              <a:solidFill>
                <a:srgbClr val="000000"/>
              </a:solidFill>
            </a:endParaRPr>
          </a:p>
        </p:txBody>
      </p:sp>
      <p:pic>
        <p:nvPicPr>
          <p:cNvPr descr="preencoded.png" id="185" name="Google Shape;185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86" name="Google Shape;186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8"/>
          <p:cNvSpPr txBox="1"/>
          <p:nvPr/>
        </p:nvSpPr>
        <p:spPr>
          <a:xfrm>
            <a:off x="311700" y="21534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FFFF"/>
                </a:solidFill>
              </a:rPr>
              <a:t>Работа в сессионном зале</a:t>
            </a:r>
            <a:endParaRPr sz="2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9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Презентация результатов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197" name="Google Shape;197;p29"/>
          <p:cNvSpPr txBox="1"/>
          <p:nvPr/>
        </p:nvSpPr>
        <p:spPr>
          <a:xfrm>
            <a:off x="311700" y="1498275"/>
            <a:ext cx="6887400" cy="30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Пусть каждая команда покажет свои решения и расскажет: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что получилось сделать;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где были трудности и какие вопросы возникли в процессе решения.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Преподаватель разбирает решения, указывает на ошибки и показывает верный подход к решению.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</p:txBody>
      </p:sp>
      <p:pic>
        <p:nvPicPr>
          <p:cNvPr descr="preencoded.png" id="198" name="Google Shape;198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Логический тип Bool. Операторы сравнения</a:t>
            </a:r>
            <a:endParaRPr/>
          </a:p>
        </p:txBody>
      </p:sp>
      <p:pic>
        <p:nvPicPr>
          <p:cNvPr descr="preencoded.png" id="204" name="Google Shape;204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30"/>
          <p:cNvSpPr txBox="1"/>
          <p:nvPr/>
        </p:nvSpPr>
        <p:spPr>
          <a:xfrm>
            <a:off x="771098" y="842162"/>
            <a:ext cx="2102400" cy="1893300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292100">
              <a:srgbClr val="FFAB40">
                <a:alpha val="40000"/>
              </a:srgbClr>
            </a:outerShdw>
          </a:effectLst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lang="en" sz="120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3</a:t>
            </a:r>
            <a:endParaRPr b="1" i="0" sz="120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206" name="Google Shape;206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7" name="Google Shape;207;p30"/>
          <p:cNvCxnSpPr/>
          <p:nvPr/>
        </p:nvCxnSpPr>
        <p:spPr>
          <a:xfrm>
            <a:off x="2109537" y="0"/>
            <a:ext cx="0" cy="2711100"/>
          </a:xfrm>
          <a:prstGeom prst="straightConnector1">
            <a:avLst/>
          </a:prstGeom>
          <a:noFill/>
          <a:ln cap="flat" cmpd="sng" w="635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preencoded.png" id="208" name="Google Shape;208;p3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30"/>
          <p:cNvSpPr/>
          <p:nvPr/>
        </p:nvSpPr>
        <p:spPr>
          <a:xfrm>
            <a:off x="2495350" y="1525700"/>
            <a:ext cx="6256800" cy="20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lang="en" sz="40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Вложенные условия</a:t>
            </a:r>
            <a:endParaRPr b="1" sz="40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lang="en" sz="40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Множественный выбор</a:t>
            </a:r>
            <a:endParaRPr b="1" sz="40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lang="en" sz="40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Тернарный оператор</a:t>
            </a:r>
            <a:endParaRPr b="1" sz="40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Вложенные условия</a:t>
            </a:r>
            <a:endParaRPr/>
          </a:p>
        </p:txBody>
      </p:sp>
      <p:sp>
        <p:nvSpPr>
          <p:cNvPr id="215" name="Google Shape;215;p31"/>
          <p:cNvSpPr txBox="1"/>
          <p:nvPr>
            <p:ph idx="1" type="body"/>
          </p:nvPr>
        </p:nvSpPr>
        <p:spPr>
          <a:xfrm>
            <a:off x="311700" y="1152475"/>
            <a:ext cx="8520600" cy="113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Вложенные условия позволяют проверять дополнительные условия внутри блоков if или else.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descr="preencoded.png" id="216" name="Google Shape;216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17" name="Google Shape;217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64093" y="2064800"/>
            <a:ext cx="5079181" cy="263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План урока</a:t>
            </a:r>
            <a:endParaRPr/>
          </a:p>
        </p:txBody>
      </p:sp>
      <p:pic>
        <p:nvPicPr>
          <p:cNvPr descr="preencoded.png" id="64" name="Google Shape;6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55305" y="0"/>
            <a:ext cx="1788691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65" name="Google Shape;65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66" name="Google Shape;66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699728" y="1904144"/>
            <a:ext cx="4444272" cy="3239357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11700" y="1617050"/>
            <a:ext cx="6686400" cy="29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Логический тип Bool. Операторы сравнения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Условный оператор if. Конструкция if-else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Вложенные условия и множественный выбор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Тернарный условный оператор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100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Условные операторы and, or, not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Множественный выбор: if-elif-else</a:t>
            </a:r>
            <a:endParaRPr/>
          </a:p>
        </p:txBody>
      </p:sp>
      <p:sp>
        <p:nvSpPr>
          <p:cNvPr id="224" name="Google Shape;224;p32"/>
          <p:cNvSpPr txBox="1"/>
          <p:nvPr>
            <p:ph idx="1" type="body"/>
          </p:nvPr>
        </p:nvSpPr>
        <p:spPr>
          <a:xfrm>
            <a:off x="311700" y="1076275"/>
            <a:ext cx="8148000" cy="118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Конструкция if-elif-else позволяет проверять несколько условий последовательно. Как только одно из условий истинно, выполняется соответствующий блок кода, и остальные условия игнорируются.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descr="preencoded.png" id="225" name="Google Shape;225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26" name="Google Shape;226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06000" y="2171225"/>
            <a:ext cx="4890601" cy="256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Тернарный условный оператор</a:t>
            </a:r>
            <a:endParaRPr/>
          </a:p>
        </p:txBody>
      </p:sp>
      <p:sp>
        <p:nvSpPr>
          <p:cNvPr id="233" name="Google Shape;233;p33"/>
          <p:cNvSpPr txBox="1"/>
          <p:nvPr>
            <p:ph idx="1" type="body"/>
          </p:nvPr>
        </p:nvSpPr>
        <p:spPr>
          <a:xfrm>
            <a:off x="311700" y="1152475"/>
            <a:ext cx="7709700" cy="96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Тернарный условный оператор позволяет записать условие в одной строке. Это удобно для простых условий, где нужно выбрать одно из двух значений.</a:t>
            </a:r>
            <a:endParaRPr sz="14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Синтаксис:</a:t>
            </a:r>
            <a:endParaRPr sz="14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>
                <a:solidFill>
                  <a:schemeClr val="lt1"/>
                </a:solidFill>
                <a:highlight>
                  <a:schemeClr val="dk1"/>
                </a:highlight>
              </a:rPr>
              <a:t>&lt;блок кода, если условие верное&gt; </a:t>
            </a:r>
            <a:r>
              <a:rPr lang="en" sz="1400">
                <a:solidFill>
                  <a:srgbClr val="FF0000"/>
                </a:solidFill>
                <a:highlight>
                  <a:schemeClr val="dk1"/>
                </a:highlight>
              </a:rPr>
              <a:t>if </a:t>
            </a:r>
            <a:r>
              <a:rPr lang="en" sz="1400">
                <a:solidFill>
                  <a:schemeClr val="lt1"/>
                </a:solidFill>
                <a:highlight>
                  <a:schemeClr val="dk1"/>
                </a:highlight>
              </a:rPr>
              <a:t>&lt;условие&gt; </a:t>
            </a:r>
            <a:r>
              <a:rPr lang="en" sz="1400">
                <a:solidFill>
                  <a:srgbClr val="FF0000"/>
                </a:solidFill>
                <a:highlight>
                  <a:schemeClr val="dk1"/>
                </a:highlight>
              </a:rPr>
              <a:t>else</a:t>
            </a:r>
            <a:r>
              <a:rPr lang="en" sz="1400">
                <a:solidFill>
                  <a:schemeClr val="lt1"/>
                </a:solidFill>
                <a:highlight>
                  <a:schemeClr val="dk1"/>
                </a:highlight>
              </a:rPr>
              <a:t> &lt;</a:t>
            </a:r>
            <a:r>
              <a:rPr lang="en" sz="1400">
                <a:solidFill>
                  <a:schemeClr val="lt1"/>
                </a:solidFill>
                <a:highlight>
                  <a:schemeClr val="dk1"/>
                </a:highlight>
              </a:rPr>
              <a:t>блок кода, если условие ложное</a:t>
            </a:r>
            <a:r>
              <a:rPr lang="en" sz="1400">
                <a:solidFill>
                  <a:schemeClr val="lt1"/>
                </a:solidFill>
                <a:highlight>
                  <a:schemeClr val="dk1"/>
                </a:highlight>
              </a:rPr>
              <a:t>&gt;</a:t>
            </a:r>
            <a:endParaRPr sz="1400">
              <a:solidFill>
                <a:schemeClr val="lt1"/>
              </a:solidFill>
              <a:highlight>
                <a:schemeClr val="dk1"/>
              </a:highlight>
            </a:endParaRPr>
          </a:p>
        </p:txBody>
      </p:sp>
      <p:pic>
        <p:nvPicPr>
          <p:cNvPr descr="preencoded.png" id="234" name="Google Shape;234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35" name="Google Shape;235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61388" y="2744275"/>
            <a:ext cx="6427577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Live-coding преподавателя</a:t>
            </a:r>
            <a:endParaRPr/>
          </a:p>
        </p:txBody>
      </p:sp>
      <p:sp>
        <p:nvSpPr>
          <p:cNvPr id="242" name="Google Shape;242;p34"/>
          <p:cNvSpPr txBox="1"/>
          <p:nvPr>
            <p:ph idx="1" type="body"/>
          </p:nvPr>
        </p:nvSpPr>
        <p:spPr>
          <a:xfrm>
            <a:off x="311700" y="1297300"/>
            <a:ext cx="8520600" cy="327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Продемонстрируйте и объясните работу: 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Вложенных условий 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Конструкции if-elif-else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Т</a:t>
            </a:r>
            <a:r>
              <a:rPr lang="en" sz="1600">
                <a:solidFill>
                  <a:schemeClr val="dk1"/>
                </a:solidFill>
              </a:rPr>
              <a:t>ернарного условного оператора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descr="preencoded.png" id="243" name="Google Shape;243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44" name="Google Shape;244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Вопросы для студентов</a:t>
            </a:r>
            <a:endParaRPr/>
          </a:p>
        </p:txBody>
      </p:sp>
      <p:sp>
        <p:nvSpPr>
          <p:cNvPr id="250" name="Google Shape;250;p35"/>
          <p:cNvSpPr txBox="1"/>
          <p:nvPr>
            <p:ph idx="1" type="body"/>
          </p:nvPr>
        </p:nvSpPr>
        <p:spPr>
          <a:xfrm>
            <a:off x="311700" y="1418775"/>
            <a:ext cx="8520600" cy="27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Как создаются вложенные условия?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Как работает конструкция if-elif-else?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Придумайте примеры, где будут релевантны вложенные условия.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Придумайте примеры, где будут релевантны </a:t>
            </a:r>
            <a:r>
              <a:rPr lang="en" sz="1600">
                <a:solidFill>
                  <a:schemeClr val="dk1"/>
                </a:solidFill>
              </a:rPr>
              <a:t>if-elif-else.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Как работает тернарный условный оператор?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100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В каких случаях удобно использовать тернарный оператор?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descr="preencoded.png" id="251" name="Google Shape;251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52" name="Google Shape;252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6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Задание в сессионном зале</a:t>
            </a:r>
            <a:endParaRPr sz="2800"/>
          </a:p>
        </p:txBody>
      </p:sp>
      <p:sp>
        <p:nvSpPr>
          <p:cNvPr id="258" name="Google Shape;258;p36"/>
          <p:cNvSpPr txBox="1"/>
          <p:nvPr/>
        </p:nvSpPr>
        <p:spPr>
          <a:xfrm>
            <a:off x="311700" y="1406925"/>
            <a:ext cx="8520600" cy="31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Выполните задания в файле </a:t>
            </a:r>
            <a:r>
              <a:rPr lang="en" sz="1500">
                <a:solidFill>
                  <a:srgbClr val="0000FF"/>
                </a:solidFill>
              </a:rPr>
              <a:t>exercise_2.py</a:t>
            </a:r>
            <a:endParaRPr sz="1500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Время выполнения: 20 минут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Как работать с заданием: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>
                <a:solidFill>
                  <a:srgbClr val="000000"/>
                </a:solidFill>
              </a:rPr>
              <a:t>Поделитесь на команды по 3-4 человека и перейдите в сессионные залы.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>
                <a:solidFill>
                  <a:srgbClr val="000000"/>
                </a:solidFill>
              </a:rPr>
              <a:t>Один человек демонстрирует экран и записывает решение, все остальные вырабатывают решение.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>
                <a:solidFill>
                  <a:srgbClr val="000000"/>
                </a:solidFill>
              </a:rPr>
              <a:t>Вся команда должна понимать решение, объясняйте друг другу.</a:t>
            </a:r>
            <a:endParaRPr sz="1500">
              <a:solidFill>
                <a:srgbClr val="000000"/>
              </a:solidFill>
            </a:endParaRPr>
          </a:p>
        </p:txBody>
      </p:sp>
      <p:pic>
        <p:nvPicPr>
          <p:cNvPr descr="preencoded.png" id="259" name="Google Shape;259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60" name="Google Shape;260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7"/>
          <p:cNvSpPr txBox="1"/>
          <p:nvPr/>
        </p:nvSpPr>
        <p:spPr>
          <a:xfrm>
            <a:off x="311700" y="21534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FFFF"/>
                </a:solidFill>
              </a:rPr>
              <a:t>Работа в сессионном зале</a:t>
            </a:r>
            <a:endParaRPr sz="2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8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Презентация результатов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271" name="Google Shape;271;p38"/>
          <p:cNvSpPr txBox="1"/>
          <p:nvPr/>
        </p:nvSpPr>
        <p:spPr>
          <a:xfrm>
            <a:off x="311700" y="1498275"/>
            <a:ext cx="6887400" cy="30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Пусть каждая команда покажет свои решения и расскажет: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что получилось сделать;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где были трудности и какие вопросы возникли в процессе решения.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Преподаватель разбирает решения, указывает на ошибки и показывает верный подход к решению.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</p:txBody>
      </p:sp>
      <p:pic>
        <p:nvPicPr>
          <p:cNvPr descr="preencoded.png" id="272" name="Google Shape;272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Логический тип Bool. Операторы сравнения</a:t>
            </a:r>
            <a:endParaRPr/>
          </a:p>
        </p:txBody>
      </p:sp>
      <p:pic>
        <p:nvPicPr>
          <p:cNvPr descr="preencoded.png" id="278" name="Google Shape;278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39"/>
          <p:cNvSpPr txBox="1"/>
          <p:nvPr/>
        </p:nvSpPr>
        <p:spPr>
          <a:xfrm>
            <a:off x="771098" y="842162"/>
            <a:ext cx="2102400" cy="1893300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292100">
              <a:srgbClr val="FFAB40">
                <a:alpha val="40000"/>
              </a:srgbClr>
            </a:outerShdw>
          </a:effectLst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lang="en" sz="120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4</a:t>
            </a:r>
            <a:endParaRPr b="1" i="0" sz="120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280" name="Google Shape;280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1" name="Google Shape;281;p39"/>
          <p:cNvCxnSpPr/>
          <p:nvPr/>
        </p:nvCxnSpPr>
        <p:spPr>
          <a:xfrm>
            <a:off x="2109537" y="0"/>
            <a:ext cx="0" cy="2711100"/>
          </a:xfrm>
          <a:prstGeom prst="straightConnector1">
            <a:avLst/>
          </a:prstGeom>
          <a:noFill/>
          <a:ln cap="flat" cmpd="sng" w="635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preencoded.png" id="282" name="Google Shape;282;p3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39"/>
          <p:cNvSpPr/>
          <p:nvPr/>
        </p:nvSpPr>
        <p:spPr>
          <a:xfrm>
            <a:off x="2495350" y="1525700"/>
            <a:ext cx="6256800" cy="20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lang="en" sz="40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Логические операторы: and, or, not</a:t>
            </a:r>
            <a:endParaRPr b="1" sz="40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Логический оператор and</a:t>
            </a:r>
            <a:endParaRPr/>
          </a:p>
        </p:txBody>
      </p:sp>
      <p:sp>
        <p:nvSpPr>
          <p:cNvPr id="289" name="Google Shape;289;p40"/>
          <p:cNvSpPr txBox="1"/>
          <p:nvPr>
            <p:ph idx="1" type="body"/>
          </p:nvPr>
        </p:nvSpPr>
        <p:spPr>
          <a:xfrm>
            <a:off x="311700" y="1152475"/>
            <a:ext cx="7216200" cy="88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Оператор </a:t>
            </a:r>
            <a:r>
              <a:rPr lang="en" sz="1600">
                <a:solidFill>
                  <a:srgbClr val="EB5757"/>
                </a:solidFill>
              </a:rPr>
              <a:t>and</a:t>
            </a:r>
            <a:r>
              <a:rPr lang="en" sz="1600">
                <a:solidFill>
                  <a:schemeClr val="dk1"/>
                </a:solidFill>
              </a:rPr>
              <a:t> возвращает </a:t>
            </a:r>
            <a:r>
              <a:rPr lang="en" sz="1600">
                <a:solidFill>
                  <a:srgbClr val="EB5757"/>
                </a:solidFill>
              </a:rPr>
              <a:t>True</a:t>
            </a:r>
            <a:r>
              <a:rPr lang="en" sz="1600">
                <a:solidFill>
                  <a:schemeClr val="dk1"/>
                </a:solidFill>
              </a:rPr>
              <a:t>, если оба условия истинны. Если хотя бы одно условие ложно, возвращается </a:t>
            </a:r>
            <a:r>
              <a:rPr lang="en" sz="1600">
                <a:solidFill>
                  <a:srgbClr val="EB5757"/>
                </a:solidFill>
              </a:rPr>
              <a:t>False</a:t>
            </a:r>
            <a:r>
              <a:rPr lang="en" sz="1600">
                <a:solidFill>
                  <a:schemeClr val="dk1"/>
                </a:solidFill>
              </a:rPr>
              <a:t>.</a:t>
            </a:r>
            <a:endParaRPr sz="1600"/>
          </a:p>
        </p:txBody>
      </p:sp>
      <p:pic>
        <p:nvPicPr>
          <p:cNvPr id="290" name="Google Shape;290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6725" y="2235250"/>
            <a:ext cx="5791200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91" name="Google Shape;291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92" name="Google Shape;292;p4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Логический оператор or</a:t>
            </a:r>
            <a:endParaRPr/>
          </a:p>
        </p:txBody>
      </p:sp>
      <p:sp>
        <p:nvSpPr>
          <p:cNvPr id="298" name="Google Shape;298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Оператор </a:t>
            </a:r>
            <a:r>
              <a:rPr lang="en" sz="1600">
                <a:solidFill>
                  <a:srgbClr val="FF0000"/>
                </a:solidFill>
              </a:rPr>
              <a:t>or</a:t>
            </a:r>
            <a:r>
              <a:rPr lang="en" sz="1600">
                <a:solidFill>
                  <a:schemeClr val="dk1"/>
                </a:solidFill>
              </a:rPr>
              <a:t> возвращает </a:t>
            </a:r>
            <a:r>
              <a:rPr lang="en" sz="1600">
                <a:solidFill>
                  <a:srgbClr val="FF0000"/>
                </a:solidFill>
              </a:rPr>
              <a:t>True</a:t>
            </a:r>
            <a:r>
              <a:rPr lang="en" sz="1600">
                <a:solidFill>
                  <a:schemeClr val="dk1"/>
                </a:solidFill>
              </a:rPr>
              <a:t>, если хотя бы одно из условий истинно. Если оба условия ложны, возвращается False.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299" name="Google Shape;299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0225" y="2186450"/>
            <a:ext cx="5543550" cy="18669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00" name="Google Shape;300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01" name="Google Shape;301;p4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72" name="Google Shape;72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55305" y="0"/>
            <a:ext cx="1788691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73" name="Google Shape;73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99728" y="1904144"/>
            <a:ext cx="4444272" cy="323935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74" name="Google Shape;74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33375" y="704850"/>
            <a:ext cx="4048125" cy="285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75" name="Google Shape;75;p1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/>
          <p:nvPr/>
        </p:nvSpPr>
        <p:spPr>
          <a:xfrm>
            <a:off x="477000" y="486000"/>
            <a:ext cx="60378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i="0" lang="en" sz="2800" u="none" cap="none" strike="noStrike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ВАЖНО:</a:t>
            </a:r>
            <a:endParaRPr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15"/>
          <p:cNvSpPr/>
          <p:nvPr/>
        </p:nvSpPr>
        <p:spPr>
          <a:xfrm>
            <a:off x="472525" y="1470875"/>
            <a:ext cx="5447400" cy="30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34950" lvl="0" marL="2540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30303"/>
              </a:buClr>
              <a:buSzPts val="1500"/>
              <a:buChar char="●"/>
            </a:pPr>
            <a:r>
              <a:rPr i="0" lang="en" sz="1500" u="none" cap="none" strike="noStrike">
                <a:solidFill>
                  <a:srgbClr val="030303"/>
                </a:solidFill>
              </a:rPr>
              <a:t>Камера должна быть включена на протяжении всего занятия.</a:t>
            </a:r>
            <a:endParaRPr i="0" sz="1500" u="none" cap="none" strike="noStrike">
              <a:solidFill>
                <a:srgbClr val="030303"/>
              </a:solidFill>
            </a:endParaRPr>
          </a:p>
          <a:p>
            <a:pPr indent="-234950" lvl="0" marL="254000" marR="0" rtl="0" algn="just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Clr>
                <a:srgbClr val="030303"/>
              </a:buClr>
              <a:buSzPts val="1500"/>
              <a:buChar char="●"/>
            </a:pPr>
            <a:r>
              <a:rPr i="0" lang="en" sz="1500" u="none" cap="none" strike="noStrike">
                <a:solidFill>
                  <a:srgbClr val="030303"/>
                </a:solidFill>
              </a:rPr>
              <a:t>Организационные вопросы по обучению решаются с кураторами, а не на тематических занятиях.</a:t>
            </a:r>
            <a:endParaRPr i="0" sz="1500" u="none" cap="none" strike="noStrike">
              <a:solidFill>
                <a:srgbClr val="030303"/>
              </a:solidFill>
            </a:endParaRPr>
          </a:p>
          <a:p>
            <a:pPr indent="-234950" lvl="0" marL="254000" marR="0" rtl="0" algn="just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Clr>
                <a:srgbClr val="030303"/>
              </a:buClr>
              <a:buSzPts val="1500"/>
              <a:buChar char="●"/>
            </a:pPr>
            <a:r>
              <a:rPr i="0" lang="en" sz="1500" u="none" cap="none" strike="noStrike">
                <a:solidFill>
                  <a:srgbClr val="030303"/>
                </a:solidFill>
              </a:rPr>
              <a:t>Вести себя уважительно и этично по отношению к остальным участникам занятия.</a:t>
            </a:r>
            <a:endParaRPr i="0" sz="1500" u="none" cap="none" strike="noStrike">
              <a:solidFill>
                <a:srgbClr val="030303"/>
              </a:solidFill>
            </a:endParaRPr>
          </a:p>
          <a:p>
            <a:pPr indent="-234950" lvl="0" marL="254000" marR="0" rtl="0" algn="just">
              <a:lnSpc>
                <a:spcPct val="115000"/>
              </a:lnSpc>
              <a:spcBef>
                <a:spcPts val="1300"/>
              </a:spcBef>
              <a:spcAft>
                <a:spcPts val="1300"/>
              </a:spcAft>
              <a:buClr>
                <a:srgbClr val="030303"/>
              </a:buClr>
              <a:buSzPts val="1500"/>
              <a:buChar char="●"/>
            </a:pPr>
            <a:r>
              <a:rPr i="0" lang="en" sz="1500" u="none" cap="none" strike="noStrike">
                <a:solidFill>
                  <a:srgbClr val="030303"/>
                </a:solidFill>
              </a:rPr>
              <a:t>Во время занятия будут интерактивные задания, будьте готовы </a:t>
            </a:r>
            <a:r>
              <a:rPr lang="en" sz="1500">
                <a:solidFill>
                  <a:srgbClr val="030303"/>
                </a:solidFill>
              </a:rPr>
              <a:t>взаимодействовать с другими участниками, демонстрировать рабочий экран</a:t>
            </a:r>
            <a:r>
              <a:rPr i="0" lang="en" sz="1500" u="none" cap="none" strike="noStrike">
                <a:solidFill>
                  <a:srgbClr val="030303"/>
                </a:solidFill>
              </a:rPr>
              <a:t>.</a:t>
            </a:r>
            <a:endParaRPr i="0" sz="1500" u="none" cap="none" strike="noStrike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Логический оператор not</a:t>
            </a:r>
            <a:endParaRPr/>
          </a:p>
        </p:txBody>
      </p:sp>
      <p:sp>
        <p:nvSpPr>
          <p:cNvPr id="307" name="Google Shape;307;p42"/>
          <p:cNvSpPr txBox="1"/>
          <p:nvPr>
            <p:ph idx="1" type="body"/>
          </p:nvPr>
        </p:nvSpPr>
        <p:spPr>
          <a:xfrm>
            <a:off x="311700" y="1152475"/>
            <a:ext cx="8520600" cy="14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Оператор </a:t>
            </a:r>
            <a:r>
              <a:rPr lang="en" sz="1600">
                <a:solidFill>
                  <a:srgbClr val="FF0000"/>
                </a:solidFill>
              </a:rPr>
              <a:t>not</a:t>
            </a:r>
            <a:r>
              <a:rPr lang="en" sz="1600">
                <a:solidFill>
                  <a:schemeClr val="dk1"/>
                </a:solidFill>
              </a:rPr>
              <a:t> возвращает </a:t>
            </a:r>
            <a:r>
              <a:rPr lang="en" sz="1600">
                <a:solidFill>
                  <a:srgbClr val="FF0000"/>
                </a:solidFill>
              </a:rPr>
              <a:t>True</a:t>
            </a:r>
            <a:r>
              <a:rPr lang="en" sz="1600">
                <a:solidFill>
                  <a:schemeClr val="dk1"/>
                </a:solidFill>
              </a:rPr>
              <a:t>, если условие ложно, и </a:t>
            </a:r>
            <a:r>
              <a:rPr lang="en" sz="1600">
                <a:solidFill>
                  <a:srgbClr val="FF0000"/>
                </a:solidFill>
              </a:rPr>
              <a:t>False</a:t>
            </a:r>
            <a:r>
              <a:rPr lang="en" sz="1600">
                <a:solidFill>
                  <a:schemeClr val="dk1"/>
                </a:solidFill>
              </a:rPr>
              <a:t>, если условие истинно.</a:t>
            </a:r>
            <a:endParaRPr sz="16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То есть меняет возвращаемое булевое значение на противоположное.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308" name="Google Shape;308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5000" y="2477875"/>
            <a:ext cx="5334000" cy="14668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09" name="Google Shape;309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10" name="Google Shape;310;p4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Что выведет код?</a:t>
            </a:r>
            <a:endParaRPr/>
          </a:p>
        </p:txBody>
      </p:sp>
      <p:pic>
        <p:nvPicPr>
          <p:cNvPr id="316" name="Google Shape;316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6325" y="1673500"/>
            <a:ext cx="5682950" cy="26793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17" name="Google Shape;317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18" name="Google Shape;318;p4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and, or, not в if-elif-else</a:t>
            </a:r>
            <a:endParaRPr/>
          </a:p>
        </p:txBody>
      </p:sp>
      <p:pic>
        <p:nvPicPr>
          <p:cNvPr id="324" name="Google Shape;324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7900" y="1435025"/>
            <a:ext cx="6444500" cy="28953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25" name="Google Shape;325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26" name="Google Shape;326;p4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Публичное решение студентом</a:t>
            </a:r>
            <a:endParaRPr/>
          </a:p>
        </p:txBody>
      </p:sp>
      <p:sp>
        <p:nvSpPr>
          <p:cNvPr id="332" name="Google Shape;332;p45"/>
          <p:cNvSpPr txBox="1"/>
          <p:nvPr>
            <p:ph idx="1" type="body"/>
          </p:nvPr>
        </p:nvSpPr>
        <p:spPr>
          <a:xfrm>
            <a:off x="311700" y="3903575"/>
            <a:ext cx="6531000" cy="9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rgbClr val="434343"/>
                </a:solidFill>
              </a:rPr>
              <a:t>Правила: о</a:t>
            </a:r>
            <a:r>
              <a:rPr lang="en" sz="1200">
                <a:solidFill>
                  <a:srgbClr val="434343"/>
                </a:solidFill>
              </a:rPr>
              <a:t>дин из студентов демонстрирует экран и решает задание перед классом. Поясняет свои действия и рассуждает вслух. Если возникнут трудности, то другие студенты подсказывают. Преподаватель также подсказывает и задает дополнительные вопросы на понимание.</a:t>
            </a:r>
            <a:endParaRPr baseline="30000" sz="1200">
              <a:solidFill>
                <a:srgbClr val="434343"/>
              </a:solidFill>
            </a:endParaRPr>
          </a:p>
        </p:txBody>
      </p:sp>
      <p:pic>
        <p:nvPicPr>
          <p:cNvPr descr="preencoded.png" id="333" name="Google Shape;333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34" name="Google Shape;334;p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p45"/>
          <p:cNvSpPr txBox="1"/>
          <p:nvPr/>
        </p:nvSpPr>
        <p:spPr>
          <a:xfrm>
            <a:off x="311700" y="1123725"/>
            <a:ext cx="5909700" cy="27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Напишите программу, которая выводит в консоль 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“Доброе утро” (с 6 до 12), 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“Добрый день” (с 12 до 18), 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“Добрый вечер” (с 18 до 00), 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“Добрый ночи” (с 00 до 6), 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“Неверное время” (больше 24) </a:t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500"/>
              <a:t>в зависимости от значения переменной hour (значение переменной определите сами).</a:t>
            </a:r>
            <a:endParaRPr sz="15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46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Задание в сессионном зале</a:t>
            </a:r>
            <a:endParaRPr sz="2800"/>
          </a:p>
        </p:txBody>
      </p:sp>
      <p:sp>
        <p:nvSpPr>
          <p:cNvPr id="341" name="Google Shape;341;p46"/>
          <p:cNvSpPr txBox="1"/>
          <p:nvPr/>
        </p:nvSpPr>
        <p:spPr>
          <a:xfrm>
            <a:off x="311700" y="1406925"/>
            <a:ext cx="8520600" cy="31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Выполните задания в файле </a:t>
            </a:r>
            <a:r>
              <a:rPr lang="en" sz="1500">
                <a:solidFill>
                  <a:srgbClr val="0000FF"/>
                </a:solidFill>
              </a:rPr>
              <a:t>exercise_3.py</a:t>
            </a:r>
            <a:endParaRPr sz="1500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Время выполнения: 20 минут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Как работать с заданием: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>
                <a:solidFill>
                  <a:srgbClr val="000000"/>
                </a:solidFill>
              </a:rPr>
              <a:t>Поделитесь на команды по 3-4 человека и перейдите в сессионные залы.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>
                <a:solidFill>
                  <a:srgbClr val="000000"/>
                </a:solidFill>
              </a:rPr>
              <a:t>Один человек демонстрирует экран и записывает решение, все остальные вырабатывают решение.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>
                <a:solidFill>
                  <a:srgbClr val="000000"/>
                </a:solidFill>
              </a:rPr>
              <a:t>Вся команда должна понимать решение, объясняйте друг другу.</a:t>
            </a:r>
            <a:endParaRPr sz="1500">
              <a:solidFill>
                <a:srgbClr val="000000"/>
              </a:solidFill>
            </a:endParaRPr>
          </a:p>
        </p:txBody>
      </p:sp>
      <p:pic>
        <p:nvPicPr>
          <p:cNvPr descr="preencoded.png" id="342" name="Google Shape;342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43" name="Google Shape;343;p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7"/>
          <p:cNvSpPr txBox="1"/>
          <p:nvPr/>
        </p:nvSpPr>
        <p:spPr>
          <a:xfrm>
            <a:off x="311700" y="21534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FFFF"/>
                </a:solidFill>
              </a:rPr>
              <a:t>Работа в сессионном зале</a:t>
            </a:r>
            <a:endParaRPr sz="2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8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Презентация результатов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354" name="Google Shape;354;p48"/>
          <p:cNvSpPr txBox="1"/>
          <p:nvPr/>
        </p:nvSpPr>
        <p:spPr>
          <a:xfrm>
            <a:off x="311700" y="1498275"/>
            <a:ext cx="6887400" cy="30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Пусть каждая команда покажет свои решения и расскажет: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что получилось сделать;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где были трудности и какие вопросы возникли в процессе решения.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Преподаватель разбирает решения, указывает на ошибки и показывает верный подход к решению.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</p:txBody>
      </p:sp>
      <p:pic>
        <p:nvPicPr>
          <p:cNvPr descr="preencoded.png" id="355" name="Google Shape;355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Логический тип Bool. Операторы сравнения</a:t>
            </a:r>
            <a:endParaRPr/>
          </a:p>
        </p:txBody>
      </p:sp>
      <p:pic>
        <p:nvPicPr>
          <p:cNvPr descr="preencoded.png" id="361" name="Google Shape;361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62" name="Google Shape;362;p49"/>
          <p:cNvSpPr txBox="1"/>
          <p:nvPr/>
        </p:nvSpPr>
        <p:spPr>
          <a:xfrm>
            <a:off x="771098" y="842162"/>
            <a:ext cx="2102400" cy="1893300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292100">
              <a:srgbClr val="FFAB40">
                <a:alpha val="40000"/>
              </a:srgbClr>
            </a:outerShdw>
          </a:effectLst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lang="en" sz="120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5</a:t>
            </a:r>
            <a:endParaRPr b="1" i="0" sz="120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363" name="Google Shape;363;p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64" name="Google Shape;364;p49"/>
          <p:cNvCxnSpPr/>
          <p:nvPr/>
        </p:nvCxnSpPr>
        <p:spPr>
          <a:xfrm>
            <a:off x="2109537" y="0"/>
            <a:ext cx="0" cy="2711100"/>
          </a:xfrm>
          <a:prstGeom prst="straightConnector1">
            <a:avLst/>
          </a:prstGeom>
          <a:noFill/>
          <a:ln cap="flat" cmpd="sng" w="635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preencoded.png" id="365" name="Google Shape;365;p4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366" name="Google Shape;366;p49"/>
          <p:cNvSpPr/>
          <p:nvPr/>
        </p:nvSpPr>
        <p:spPr>
          <a:xfrm>
            <a:off x="2495350" y="1525700"/>
            <a:ext cx="6256800" cy="20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lang="en" sz="43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Домашнее задание</a:t>
            </a:r>
            <a:endParaRPr b="1" sz="43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371" name="Google Shape;371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72" name="Google Shape;372;p5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373" name="Google Shape;373;p50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Домашнее задание</a:t>
            </a:r>
            <a:endParaRPr sz="2500"/>
          </a:p>
        </p:txBody>
      </p:sp>
      <p:sp>
        <p:nvSpPr>
          <p:cNvPr id="374" name="Google Shape;374;p50"/>
          <p:cNvSpPr txBox="1"/>
          <p:nvPr/>
        </p:nvSpPr>
        <p:spPr>
          <a:xfrm>
            <a:off x="311700" y="2046425"/>
            <a:ext cx="8520600" cy="25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Выполните задания в файле </a:t>
            </a:r>
            <a:r>
              <a:rPr lang="en" sz="1500">
                <a:solidFill>
                  <a:srgbClr val="0000FF"/>
                </a:solidFill>
              </a:rPr>
              <a:t>homework.py</a:t>
            </a:r>
            <a:r>
              <a:rPr lang="en" sz="1500">
                <a:solidFill>
                  <a:srgbClr val="000000"/>
                </a:solidFill>
              </a:rPr>
              <a:t> в папке урока.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Прорешайте еще раз индивидуально все задания, которые решали в классе.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500"/>
              <a:t>Начните с тех, что не успели сделать в классе.</a:t>
            </a:r>
            <a:endParaRPr sz="1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Логический тип Bool. Операторы сравнения</a:t>
            </a:r>
            <a:endParaRPr/>
          </a:p>
        </p:txBody>
      </p:sp>
      <p:pic>
        <p:nvPicPr>
          <p:cNvPr descr="preencoded.png" id="83" name="Google Shape;83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6"/>
          <p:cNvSpPr txBox="1"/>
          <p:nvPr/>
        </p:nvSpPr>
        <p:spPr>
          <a:xfrm>
            <a:off x="771098" y="842162"/>
            <a:ext cx="2102400" cy="1893300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292100">
              <a:srgbClr val="FFAB40">
                <a:alpha val="40000"/>
              </a:srgbClr>
            </a:outerShdw>
          </a:effectLst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lang="en" sz="120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1</a:t>
            </a:r>
            <a:endParaRPr b="1" i="0" sz="120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85" name="Google Shape;85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6" name="Google Shape;86;p16"/>
          <p:cNvCxnSpPr/>
          <p:nvPr/>
        </p:nvCxnSpPr>
        <p:spPr>
          <a:xfrm>
            <a:off x="2109537" y="0"/>
            <a:ext cx="0" cy="2711100"/>
          </a:xfrm>
          <a:prstGeom prst="straightConnector1">
            <a:avLst/>
          </a:prstGeom>
          <a:noFill/>
          <a:ln cap="flat" cmpd="sng" w="635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preencoded.png" id="87" name="Google Shape;87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6"/>
          <p:cNvSpPr/>
          <p:nvPr/>
        </p:nvSpPr>
        <p:spPr>
          <a:xfrm>
            <a:off x="2495350" y="1525700"/>
            <a:ext cx="6256800" cy="20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lang="en" sz="43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Логический тип Bool. Операторы сравнения</a:t>
            </a:r>
            <a:endParaRPr b="1" sz="43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Логический тип Bool</a:t>
            </a:r>
            <a:endParaRPr/>
          </a:p>
        </p:txBody>
      </p:sp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311700" y="1152475"/>
            <a:ext cx="8520600" cy="14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Булевы значения: True и False</a:t>
            </a:r>
            <a:endParaRPr sz="16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00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Булевы значения представляют собой два логических значения: True (истина) и False (ложь). Эти значения часто используются для проверки условий и управления потоком выполнения программы.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descr="preencoded.png" id="95" name="Google Shape;95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96" name="Google Shape;96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3197225"/>
            <a:ext cx="3981450" cy="118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09925" y="3197425"/>
            <a:ext cx="3981450" cy="173355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7"/>
          <p:cNvSpPr txBox="1"/>
          <p:nvPr/>
        </p:nvSpPr>
        <p:spPr>
          <a:xfrm>
            <a:off x="246700" y="2668350"/>
            <a:ext cx="4230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True и False можно положить в переменную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100" name="Google Shape;100;p17"/>
          <p:cNvSpPr txBox="1"/>
          <p:nvPr/>
        </p:nvSpPr>
        <p:spPr>
          <a:xfrm>
            <a:off x="4709925" y="2706550"/>
            <a:ext cx="35781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True и False как результат сравнения</a:t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05" name="Google Shape;105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06" name="Google Shape;106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Операторы сравнения в Python</a:t>
            </a:r>
            <a:endParaRPr/>
          </a:p>
        </p:txBody>
      </p:sp>
      <p:sp>
        <p:nvSpPr>
          <p:cNvPr id="108" name="Google Shape;108;p18"/>
          <p:cNvSpPr txBox="1"/>
          <p:nvPr>
            <p:ph idx="1" type="body"/>
          </p:nvPr>
        </p:nvSpPr>
        <p:spPr>
          <a:xfrm>
            <a:off x="311700" y="1534825"/>
            <a:ext cx="2876700" cy="27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rgbClr val="188038"/>
                </a:solidFill>
              </a:rPr>
              <a:t>==</a:t>
            </a:r>
            <a:r>
              <a:rPr lang="en" sz="1600">
                <a:solidFill>
                  <a:schemeClr val="dk1"/>
                </a:solidFill>
              </a:rPr>
              <a:t> равно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rgbClr val="188038"/>
                </a:solidFill>
              </a:rPr>
              <a:t>!=</a:t>
            </a:r>
            <a:r>
              <a:rPr lang="en" sz="1600">
                <a:solidFill>
                  <a:schemeClr val="dk1"/>
                </a:solidFill>
              </a:rPr>
              <a:t> не равно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rgbClr val="188038"/>
                </a:solidFill>
              </a:rPr>
              <a:t>&gt;</a:t>
            </a:r>
            <a:r>
              <a:rPr lang="en" sz="1600">
                <a:solidFill>
                  <a:schemeClr val="dk1"/>
                </a:solidFill>
              </a:rPr>
              <a:t> больше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rgbClr val="188038"/>
                </a:solidFill>
              </a:rPr>
              <a:t>&lt;</a:t>
            </a:r>
            <a:r>
              <a:rPr lang="en" sz="1600">
                <a:solidFill>
                  <a:schemeClr val="dk1"/>
                </a:solidFill>
              </a:rPr>
              <a:t> меньше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rgbClr val="188038"/>
                </a:solidFill>
              </a:rPr>
              <a:t>&gt;=</a:t>
            </a:r>
            <a:r>
              <a:rPr lang="en" sz="1600">
                <a:solidFill>
                  <a:schemeClr val="dk1"/>
                </a:solidFill>
              </a:rPr>
              <a:t> больше или равно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100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rgbClr val="188038"/>
                </a:solidFill>
              </a:rPr>
              <a:t>&lt;=</a:t>
            </a:r>
            <a:r>
              <a:rPr lang="en" sz="1600">
                <a:solidFill>
                  <a:schemeClr val="dk1"/>
                </a:solidFill>
              </a:rPr>
              <a:t> меньше или равно</a:t>
            </a:r>
            <a:endParaRPr sz="1600"/>
          </a:p>
        </p:txBody>
      </p:sp>
      <p:pic>
        <p:nvPicPr>
          <p:cNvPr id="109" name="Google Shape;109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80325" y="1168000"/>
            <a:ext cx="4114800" cy="344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Операторы сравнения. Сравнение строк</a:t>
            </a:r>
            <a:endParaRPr/>
          </a:p>
        </p:txBody>
      </p:sp>
      <p:sp>
        <p:nvSpPr>
          <p:cNvPr id="115" name="Google Shape;115;p19"/>
          <p:cNvSpPr txBox="1"/>
          <p:nvPr>
            <p:ph idx="1" type="body"/>
          </p:nvPr>
        </p:nvSpPr>
        <p:spPr>
          <a:xfrm>
            <a:off x="173575" y="1152475"/>
            <a:ext cx="3687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AutoNum type="arabicPeriod"/>
            </a:pPr>
            <a:r>
              <a:rPr b="1" lang="en" sz="1400">
                <a:solidFill>
                  <a:schemeClr val="dk1"/>
                </a:solidFill>
              </a:rPr>
              <a:t>Посимвольное сравнение</a:t>
            </a:r>
            <a:r>
              <a:rPr lang="en" sz="1400">
                <a:solidFill>
                  <a:schemeClr val="dk1"/>
                </a:solidFill>
              </a:rPr>
              <a:t>: строки сравниваются символ за символом по их кодам Unicode. Если упростить, то сравнение происходит в алфавитном порядке.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AutoNum type="arabicPeriod"/>
            </a:pPr>
            <a:r>
              <a:rPr b="1" lang="en" sz="1400">
                <a:solidFill>
                  <a:schemeClr val="dk1"/>
                </a:solidFill>
              </a:rPr>
              <a:t>Длина строки</a:t>
            </a:r>
            <a:r>
              <a:rPr lang="en" sz="1400">
                <a:solidFill>
                  <a:schemeClr val="dk1"/>
                </a:solidFill>
              </a:rPr>
              <a:t>: если первые несколько символов двух строк одинаковы, то более короткая строка считается меньшей.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Font typeface="Roboto"/>
              <a:buAutoNum type="arabicPeriod"/>
            </a:pPr>
            <a:r>
              <a:rPr b="1" lang="en" sz="1400">
                <a:solidFill>
                  <a:schemeClr val="dk1"/>
                </a:solidFill>
              </a:rPr>
              <a:t>Регистр</a:t>
            </a:r>
            <a:r>
              <a:rPr lang="en" sz="1400">
                <a:solidFill>
                  <a:schemeClr val="dk1"/>
                </a:solidFill>
              </a:rPr>
              <a:t>: сравнение чувствительно к регистру. Заглавные буквы считаются меньшими, чем строчные (например, 'A' &lt; 'a').</a:t>
            </a:r>
            <a:endParaRPr sz="1400">
              <a:solidFill>
                <a:schemeClr val="dk1"/>
              </a:solidFill>
            </a:endParaRPr>
          </a:p>
        </p:txBody>
      </p:sp>
      <p:pic>
        <p:nvPicPr>
          <p:cNvPr descr="preencoded.png" id="116" name="Google Shape;116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17" name="Google Shape;117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9"/>
          <p:cNvPicPr preferRelativeResize="0"/>
          <p:nvPr/>
        </p:nvPicPr>
        <p:blipFill rotWithShape="1">
          <a:blip r:embed="rId5">
            <a:alphaModFix/>
          </a:blip>
          <a:srcRect b="7927" l="0" r="0" t="0"/>
          <a:stretch/>
        </p:blipFill>
        <p:spPr>
          <a:xfrm>
            <a:off x="4287525" y="1746100"/>
            <a:ext cx="4488550" cy="222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23" name="Google Shape;123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24" name="Google Shape;124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31850" y="1226725"/>
            <a:ext cx="6550425" cy="3659326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Операторы сравнения. Сравнение строк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Логический тип Bool. Операторы сравнения</a:t>
            </a:r>
            <a:endParaRPr/>
          </a:p>
        </p:txBody>
      </p:sp>
      <p:pic>
        <p:nvPicPr>
          <p:cNvPr descr="preencoded.png" id="132" name="Google Shape;132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1"/>
          <p:cNvSpPr txBox="1"/>
          <p:nvPr/>
        </p:nvSpPr>
        <p:spPr>
          <a:xfrm>
            <a:off x="771098" y="842162"/>
            <a:ext cx="2102400" cy="1893300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292100">
              <a:srgbClr val="FFAB40">
                <a:alpha val="40000"/>
              </a:srgbClr>
            </a:outerShdw>
          </a:effectLst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lang="en" sz="120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2</a:t>
            </a:r>
            <a:endParaRPr b="1" i="0" sz="120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134" name="Google Shape;134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5" name="Google Shape;135;p21"/>
          <p:cNvCxnSpPr/>
          <p:nvPr/>
        </p:nvCxnSpPr>
        <p:spPr>
          <a:xfrm>
            <a:off x="2109537" y="0"/>
            <a:ext cx="0" cy="2711100"/>
          </a:xfrm>
          <a:prstGeom prst="straightConnector1">
            <a:avLst/>
          </a:prstGeom>
          <a:noFill/>
          <a:ln cap="flat" cmpd="sng" w="635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preencoded.png" id="136" name="Google Shape;136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1"/>
          <p:cNvSpPr/>
          <p:nvPr/>
        </p:nvSpPr>
        <p:spPr>
          <a:xfrm>
            <a:off x="2495350" y="1525700"/>
            <a:ext cx="6256800" cy="20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lang="en" sz="43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Условный оператор if. Конструкция if-else</a:t>
            </a:r>
            <a:endParaRPr b="1" sz="43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