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fdf354b68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fdf354b68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fdf354b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fdf354b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fdf354b6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fdf354b6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fdf354b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fdf354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fdf354b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fdf354b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fdf354b6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fdf354b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fdf354b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fdf354b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fdf354b6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fdf354b6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fdf354b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fdf354b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fdf354b6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fdf354b6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fdf354b68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fdf354b6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fdf354b6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fdf354b6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fdf354b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fdf354b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fdf354b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fdf354b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fdf354b6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fdf354b6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fdf354b68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fdf354b6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fdf354b6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fdf354b6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fdf354b68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fdf354b6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fdf354b68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fdf354b68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fdf354b6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fdf354b6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fdf354b6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fdf354b6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fdf354b6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fdf354b6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fdf354b6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fdf354b6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f9019da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f9019da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fdf354b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fdf354b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4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Списки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Срезы и индексы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0" y="1297775"/>
            <a:ext cx="8520601" cy="34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01950" y="952438"/>
            <a:ext cx="2118600" cy="1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Вложенные списки</a:t>
            </a:r>
            <a:endParaRPr sz="2520"/>
          </a:p>
        </p:txBody>
      </p:sp>
      <p:pic>
        <p:nvPicPr>
          <p:cNvPr descr="preencoded.png"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2936" y="0"/>
            <a:ext cx="66610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01950" y="2050863"/>
            <a:ext cx="2118600" cy="22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Списки могут содержать другие списки в качестве элементов. Такие списки называются вложенными.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Доступ к элементам вложенных списков</a:t>
            </a:r>
            <a:endParaRPr/>
          </a:p>
        </p:txBody>
      </p:sp>
      <p:pic>
        <p:nvPicPr>
          <p:cNvPr descr="preencoded.png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Для доступа к элементам вложенного списка используется двойное индексирование.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8250" y="1876025"/>
            <a:ext cx="4167506" cy="26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324700"/>
            <a:ext cx="7545300" cy="32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и объясните в режиме live-coding: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списка,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доступ к элементам списка,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изменение значения элемента списка,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получение</a:t>
            </a:r>
            <a:r>
              <a:rPr lang="en" sz="1600">
                <a:solidFill>
                  <a:schemeClr val="dk1"/>
                </a:solidFill>
              </a:rPr>
              <a:t> среза,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и работу с вложенными списками.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406925"/>
            <a:ext cx="75453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создаются списки в Python?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получить доступ к элементу списка по индексу?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изменить значение элемента списка?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создать срез списка?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вложенные списки?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получить доступ к элементу вложенного списка?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76" name="Google Shape;176;p2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8" name="Google Shape;19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0" name="Google Shape;20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Сравнение и методы списков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 списков</a:t>
            </a:r>
            <a:endParaRPr/>
          </a:p>
        </p:txBody>
      </p:sp>
      <p:pic>
        <p:nvPicPr>
          <p:cNvPr descr="preencoded.png"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Списки можно сравнивать, используя операторы сравнения (</a:t>
            </a:r>
            <a:r>
              <a:rPr lang="en" sz="1500">
                <a:solidFill>
                  <a:srgbClr val="188038"/>
                </a:solidFill>
              </a:rPr>
              <a:t>==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</a:rPr>
              <a:t>!=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</a:rPr>
              <a:t>&lt;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</a:rPr>
              <a:t>&gt;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</a:rPr>
              <a:t>&lt;=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</a:rPr>
              <a:t>&gt;=</a:t>
            </a:r>
            <a:r>
              <a:rPr lang="en" sz="1500">
                <a:solidFill>
                  <a:schemeClr val="dk1"/>
                </a:solidFill>
              </a:rPr>
              <a:t>). Сравнение происходит поэлементно.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8375" y="1946875"/>
            <a:ext cx="4743974" cy="27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904150"/>
            <a:ext cx="58275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Списки, срезы списков, в</a:t>
            </a:r>
            <a:r>
              <a:rPr lang="en" sz="1600">
                <a:solidFill>
                  <a:schemeClr val="dk1"/>
                </a:solidFill>
              </a:rPr>
              <a:t>ложенные списки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Сравнение и методы списков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Интеграционная практика. Мини-п</a:t>
            </a:r>
            <a:r>
              <a:rPr lang="en" sz="1600">
                <a:solidFill>
                  <a:srgbClr val="000000"/>
                </a:solidFill>
              </a:rPr>
              <a:t>роект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Встроенные функции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059750"/>
            <a:ext cx="85206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Встроенные функции </a:t>
            </a:r>
            <a:r>
              <a:rPr lang="en" sz="1600">
                <a:solidFill>
                  <a:srgbClr val="FF0000"/>
                </a:solidFill>
              </a:rPr>
              <a:t>len()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min(),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</a:rPr>
              <a:t>max(),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rgbClr val="FF0000"/>
                </a:solidFill>
              </a:rPr>
              <a:t>sorted()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213" y="1668925"/>
            <a:ext cx="4351576" cy="31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списков</a:t>
            </a:r>
            <a:endParaRPr/>
          </a:p>
        </p:txBody>
      </p:sp>
      <p:pic>
        <p:nvPicPr>
          <p:cNvPr descr="preencoded.png"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388650"/>
            <a:ext cx="7545300" cy="32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append()</a:t>
            </a:r>
            <a:r>
              <a:rPr lang="en" sz="1500">
                <a:solidFill>
                  <a:schemeClr val="dk1"/>
                </a:solidFill>
              </a:rPr>
              <a:t> – добавляет элемент в конец списка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extend()</a:t>
            </a:r>
            <a:r>
              <a:rPr lang="en" sz="1500">
                <a:solidFill>
                  <a:schemeClr val="dk1"/>
                </a:solidFill>
              </a:rPr>
              <a:t> – </a:t>
            </a:r>
            <a:r>
              <a:rPr lang="en" sz="1500">
                <a:solidFill>
                  <a:schemeClr val="dk1"/>
                </a:solidFill>
              </a:rPr>
              <a:t>расширяет список, добавляя все элементы другого списка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insert()</a:t>
            </a:r>
            <a:r>
              <a:rPr lang="en" sz="1500">
                <a:solidFill>
                  <a:schemeClr val="dk1"/>
                </a:solidFill>
              </a:rPr>
              <a:t> – </a:t>
            </a:r>
            <a:r>
              <a:rPr lang="en" sz="1500">
                <a:solidFill>
                  <a:schemeClr val="dk1"/>
                </a:solidFill>
              </a:rPr>
              <a:t>вставляет элемент в указанную позицию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remove()</a:t>
            </a:r>
            <a:r>
              <a:rPr lang="en" sz="1500">
                <a:solidFill>
                  <a:schemeClr val="dk1"/>
                </a:solidFill>
              </a:rPr>
              <a:t> – </a:t>
            </a:r>
            <a:r>
              <a:rPr lang="en" sz="1500">
                <a:solidFill>
                  <a:schemeClr val="dk1"/>
                </a:solidFill>
              </a:rPr>
              <a:t>удаляет первый элемент с указанным значением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pop()</a:t>
            </a:r>
            <a:r>
              <a:rPr lang="en" sz="1500">
                <a:solidFill>
                  <a:schemeClr val="dk1"/>
                </a:solidFill>
              </a:rPr>
              <a:t> – </a:t>
            </a:r>
            <a:r>
              <a:rPr lang="en" sz="1500">
                <a:solidFill>
                  <a:schemeClr val="dk1"/>
                </a:solidFill>
              </a:rPr>
              <a:t>удаляет элемент по указанному индексу и возвращает его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clear()</a:t>
            </a:r>
            <a:r>
              <a:rPr lang="en" sz="1500">
                <a:solidFill>
                  <a:schemeClr val="dk1"/>
                </a:solidFill>
              </a:rPr>
              <a:t> – </a:t>
            </a:r>
            <a:r>
              <a:rPr lang="en" sz="1500">
                <a:solidFill>
                  <a:schemeClr val="dk1"/>
                </a:solidFill>
              </a:rPr>
              <a:t>удаляет все элементы из списка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index()</a:t>
            </a:r>
            <a:r>
              <a:rPr lang="en" sz="1500">
                <a:solidFill>
                  <a:schemeClr val="dk1"/>
                </a:solidFill>
              </a:rPr>
              <a:t> – </a:t>
            </a:r>
            <a:r>
              <a:rPr lang="en" sz="1500">
                <a:solidFill>
                  <a:schemeClr val="dk1"/>
                </a:solidFill>
              </a:rPr>
              <a:t>возвращает индекс первого элемента с указанным значением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count()</a:t>
            </a:r>
            <a:r>
              <a:rPr lang="en" sz="1500">
                <a:solidFill>
                  <a:schemeClr val="dk1"/>
                </a:solidFill>
              </a:rPr>
              <a:t> – </a:t>
            </a:r>
            <a:r>
              <a:rPr lang="en" sz="1500">
                <a:solidFill>
                  <a:schemeClr val="dk1"/>
                </a:solidFill>
              </a:rPr>
              <a:t>возвращает количество элементов с указанным значением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sort()</a:t>
            </a:r>
            <a:r>
              <a:rPr lang="en" sz="1500">
                <a:solidFill>
                  <a:schemeClr val="dk1"/>
                </a:solidFill>
              </a:rPr>
              <a:t> – </a:t>
            </a:r>
            <a:r>
              <a:rPr lang="en" sz="1500">
                <a:solidFill>
                  <a:schemeClr val="dk1"/>
                </a:solidFill>
              </a:rPr>
              <a:t>сортирует элементы списка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reverse()</a:t>
            </a:r>
            <a:r>
              <a:rPr lang="en" sz="1500">
                <a:solidFill>
                  <a:schemeClr val="dk1"/>
                </a:solidFill>
              </a:rPr>
              <a:t> – </a:t>
            </a:r>
            <a:r>
              <a:rPr lang="en" sz="1500">
                <a:solidFill>
                  <a:schemeClr val="dk1"/>
                </a:solidFill>
              </a:rPr>
              <a:t>разворачивает порядок элементов в списке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25" y="1571354"/>
            <a:ext cx="5911975" cy="30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6" name="Google Shape;2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7" name="Google Shape;23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методов списков и строк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525700"/>
            <a:ext cx="3854100" cy="30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Строки и списки имеют некоторые похожие методы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</a:rPr>
              <a:t>len()</a:t>
            </a:r>
            <a:r>
              <a:rPr lang="en" sz="1500">
                <a:solidFill>
                  <a:schemeClr val="dk1"/>
                </a:solidFill>
              </a:rPr>
              <a:t>: Возвращает длину строки или списка.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</a:rPr>
              <a:t>index()</a:t>
            </a:r>
            <a:r>
              <a:rPr lang="en" sz="1500">
                <a:solidFill>
                  <a:schemeClr val="dk1"/>
                </a:solidFill>
              </a:rPr>
              <a:t>: Возвращает индекс первого вхождения элемента.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</a:rPr>
              <a:t>count()</a:t>
            </a:r>
            <a:r>
              <a:rPr lang="en" sz="1500">
                <a:solidFill>
                  <a:schemeClr val="dk1"/>
                </a:solidFill>
              </a:rPr>
              <a:t>: Возвращает количество вхождений элемента.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5">
            <a:alphaModFix/>
          </a:blip>
          <a:srcRect b="0" l="0" r="38202" t="0"/>
          <a:stretch/>
        </p:blipFill>
        <p:spPr>
          <a:xfrm>
            <a:off x="4513150" y="1390000"/>
            <a:ext cx="3617801" cy="32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6" name="Google Shape;24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Неизменяемость строк и изменяемость списков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000075"/>
            <a:ext cx="6896400" cy="1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500">
                <a:solidFill>
                  <a:schemeClr val="dk1"/>
                </a:solidFill>
              </a:rPr>
              <a:t>Строки неизменяемы: при попытке изменить строку создается новая строка, а исходная остается неизменной.</a:t>
            </a:r>
            <a:endParaRPr sz="15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500">
                <a:solidFill>
                  <a:schemeClr val="dk1"/>
                </a:solidFill>
              </a:rPr>
              <a:t>Списки изменяемы: элементы списка можно изменять, добавлять или удалять без создания нового списка.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5800" y="2449129"/>
            <a:ext cx="5316074" cy="24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6" name="Google Shape;2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556400"/>
            <a:ext cx="75453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и объясните в режиме live-coding: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Использование различных методов списков.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Сравнение списков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Изменяемость списков и неизменяемость строк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63" name="Google Shape;2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4" name="Google Shape;26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754100"/>
            <a:ext cx="7545300" cy="28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методы добавляют элементы в список?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Какой метод удаляет все элементы из списка?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Какой метод возвращает и удаляет элемент по индексу?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Перечислите основные операции над списками и их методы.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работают операторы сравнения списков?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71" name="Google Shape;271;p3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72" name="Google Shape;2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3" name="Google Shape;27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5" name="Google Shape;28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Списки, срезы списков, вложенные списки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91" name="Google Shape;2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93" name="Google Shape;29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95" name="Google Shape;29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практика. Мини-проект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02" name="Google Shape;302;p43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03" name="Google Shape;3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4" name="Google Shape;30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16" name="Google Shape;31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22" name="Google Shape;3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24" name="Google Shape;32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4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26" name="Google Shape;32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2" name="Google Shape;3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3" name="Google Shape;33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35" name="Google Shape;335;p47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</a:t>
            </a:r>
            <a:r>
              <a:rPr lang="en" sz="1600"/>
              <a:t>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список?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7545300" cy="16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Список — это упорядоченная изменяемая коллекция элементов. Элементы списка могут быть любого типа: числа, строки, другие списки и т.д.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Списки позволяют хранить несколько значений в одной переменной, что удобно для группировки связанных данных.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00" y="2628125"/>
            <a:ext cx="6720701" cy="201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использования списков</a:t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Примеры использования списков в веб-разработке: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Список пользователей сайта: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rgbClr val="FF0000"/>
                </a:solidFill>
              </a:rPr>
              <a:t>["user1", "user2", "user3"]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Список заказов в интернет-магазине: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rgbClr val="FF0000"/>
                </a:solidFill>
              </a:rPr>
              <a:t>[{"order_id": 1, "item": "laptop"}, {"order_id": 2, "item": "phone"}]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Список сообщений в чате: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rgbClr val="FF0000"/>
                </a:solidFill>
              </a:rPr>
              <a:t>["Hello", "How are you?", "Goodbye"]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Списки и другие типы данных</a:t>
            </a:r>
            <a:endParaRPr/>
          </a:p>
        </p:txBody>
      </p:sp>
      <p:pic>
        <p:nvPicPr>
          <p:cNvPr descr="preencoded.png"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Сравнение списков со строками и числами: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Числа хранят одно значение, например, </a:t>
            </a:r>
            <a:r>
              <a:rPr lang="en" sz="1600">
                <a:solidFill>
                  <a:srgbClr val="FF0000"/>
                </a:solidFill>
              </a:rPr>
              <a:t>5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lang="en" sz="1600">
                <a:solidFill>
                  <a:srgbClr val="FF0000"/>
                </a:solidFill>
              </a:rPr>
              <a:t>3.14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Строки хранят последовательность символов, например, </a:t>
            </a:r>
            <a:r>
              <a:rPr lang="en" sz="1600">
                <a:solidFill>
                  <a:srgbClr val="FF0000"/>
                </a:solidFill>
              </a:rPr>
              <a:t>"Hello"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Списки могут хранить последовательности элементов любого типа, в том числе других списков, например, </a:t>
            </a:r>
            <a:r>
              <a:rPr lang="en" sz="1600">
                <a:solidFill>
                  <a:srgbClr val="FF0000"/>
                </a:solidFill>
              </a:rPr>
              <a:t>[1, "apple", 3.14, [2, “car”, “red”]]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списков</a:t>
            </a:r>
            <a:endParaRPr/>
          </a:p>
        </p:txBody>
      </p:sp>
      <p:pic>
        <p:nvPicPr>
          <p:cNvPr descr="preencoded.png"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75453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Список создается с помощью квадратных скобок </a:t>
            </a:r>
            <a:r>
              <a:rPr lang="en" sz="1600">
                <a:solidFill>
                  <a:srgbClr val="EB5757"/>
                </a:solidFill>
              </a:rPr>
              <a:t>[ ]</a:t>
            </a:r>
            <a:r>
              <a:rPr lang="en" sz="1600">
                <a:solidFill>
                  <a:schemeClr val="dk1"/>
                </a:solidFill>
              </a:rPr>
              <a:t> или функции </a:t>
            </a:r>
            <a:r>
              <a:rPr lang="en" sz="1600">
                <a:solidFill>
                  <a:srgbClr val="EB5757"/>
                </a:solidFill>
              </a:rPr>
              <a:t>list()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800" y="2081000"/>
            <a:ext cx="7610851" cy="19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Изменение элемента списка</a:t>
            </a:r>
            <a:endParaRPr/>
          </a:p>
        </p:txBody>
      </p:sp>
      <p:pic>
        <p:nvPicPr>
          <p:cNvPr descr="preencoded.png"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004950"/>
            <a:ext cx="75453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Элементы списка можно изменять.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050" y="1706425"/>
            <a:ext cx="69723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Срезы списков. Сравнение со срезами строк</a:t>
            </a:r>
            <a:endParaRPr/>
          </a:p>
        </p:txBody>
      </p:sp>
      <p:pic>
        <p:nvPicPr>
          <p:cNvPr descr="preencoded.png"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14575"/>
            <a:ext cx="75453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Срезы позволяют получить подсписок, указав начальный и конечный индексы. Конечный индекс не включается в срез. Синтаксис: </a:t>
            </a:r>
            <a:r>
              <a:rPr lang="en" sz="1500">
                <a:solidFill>
                  <a:srgbClr val="FF0000"/>
                </a:solidFill>
              </a:rPr>
              <a:t>list[start:end]</a:t>
            </a:r>
            <a:endParaRPr sz="1500">
              <a:solidFill>
                <a:srgbClr val="FF0000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6675" y="1973375"/>
            <a:ext cx="4922700" cy="26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