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nt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5.xml"/><Relationship Id="rId41" Type="http://schemas.openxmlformats.org/officeDocument/2006/relationships/font" Target="fonts/Int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072536e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072536e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fdf354b6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fdf354b6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072536e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072536e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072536e6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072536e6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072536e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072536e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fdf354b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fdf354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072536e6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072536e6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072536e6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e072536e6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fdf354b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fdf354b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072536e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072536e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fdf354b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fdf354b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072536e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072536e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072536e6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072536e6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072536e6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072536e6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072536e6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072536e6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2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1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5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Циклы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2089175"/>
            <a:ext cx="6631500" cy="15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применение операторов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717550"/>
            <a:ext cx="7545300" cy="28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оператор цикла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операторы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в цикле?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4-5 ситуации, где будете использовать цикл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Придумайте ситуации для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52" name="Google Shape;152;p2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1" name="Google Shape;17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Цикл for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range, enumerate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</a:t>
            </a:r>
            <a:r>
              <a:rPr lang="en"/>
              <a:t>икл for </a:t>
            </a:r>
            <a:endParaRPr/>
          </a:p>
        </p:txBody>
      </p:sp>
      <p:pic>
        <p:nvPicPr>
          <p:cNvPr descr="preencoded.png"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1079400"/>
            <a:ext cx="7545300" cy="24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Ци</a:t>
            </a:r>
            <a:r>
              <a:rPr lang="en" sz="1400">
                <a:solidFill>
                  <a:schemeClr val="dk1"/>
                </a:solidFill>
              </a:rPr>
              <a:t>кл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используется для итерации по последовательности элементов. Он перебирает элементы итерируемых объектов, таких как: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списки,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строки,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кортежи,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множества,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словари 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и выполняет блок кода для каждого элемента итерируемого объекта.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3725" y="3674750"/>
            <a:ext cx="6516799" cy="1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Переборы списков и строк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088525"/>
            <a:ext cx="6165600" cy="8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итеративно выводит каждый элемент из списка </a:t>
            </a:r>
            <a:r>
              <a:rPr lang="en" sz="1400">
                <a:solidFill>
                  <a:srgbClr val="FF0000"/>
                </a:solidFill>
              </a:rPr>
              <a:t>fruits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25" y="1552575"/>
            <a:ext cx="4790126" cy="15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25" y="3754925"/>
            <a:ext cx="3885676" cy="10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3278225"/>
            <a:ext cx="53526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Перебор символов строки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8" name="Google Shape;1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</a:t>
            </a:r>
            <a:r>
              <a:rPr lang="en"/>
              <a:t>ункции range</a:t>
            </a:r>
            <a:endParaRPr/>
          </a:p>
        </p:txBody>
      </p:sp>
      <p:pic>
        <p:nvPicPr>
          <p:cNvPr descr="preencoded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152475"/>
            <a:ext cx="6713700" cy="11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Часто вместе с циклом </a:t>
            </a:r>
            <a:r>
              <a:rPr lang="en" sz="1600">
                <a:solidFill>
                  <a:srgbClr val="FF0000"/>
                </a:solidFill>
              </a:rPr>
              <a:t>for</a:t>
            </a:r>
            <a:r>
              <a:rPr lang="en" sz="1600">
                <a:solidFill>
                  <a:schemeClr val="dk1"/>
                </a:solidFill>
              </a:rPr>
              <a:t> используется функция </a:t>
            </a:r>
            <a:r>
              <a:rPr lang="en" sz="1600">
                <a:solidFill>
                  <a:srgbClr val="FF0000"/>
                </a:solidFill>
              </a:rPr>
              <a:t>range()</a:t>
            </a:r>
            <a:r>
              <a:rPr lang="en" sz="1600">
                <a:solidFill>
                  <a:schemeClr val="dk1"/>
                </a:solidFill>
              </a:rPr>
              <a:t>. Эта функция генерит последовательность числе.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lang="en" sz="1600">
                <a:solidFill>
                  <a:srgbClr val="FF0000"/>
                </a:solidFill>
              </a:rPr>
              <a:t>range(</a:t>
            </a:r>
            <a:r>
              <a:rPr lang="en" sz="1600">
                <a:solidFill>
                  <a:schemeClr val="dk1"/>
                </a:solidFill>
              </a:rPr>
              <a:t>) может принимать до трех аргументов: </a:t>
            </a:r>
            <a:r>
              <a:rPr lang="en" sz="1600">
                <a:solidFill>
                  <a:srgbClr val="FF0000"/>
                </a:solidFill>
              </a:rPr>
              <a:t>start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FF0000"/>
                </a:solidFill>
              </a:rPr>
              <a:t>stop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step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25" y="2635700"/>
            <a:ext cx="6609656" cy="13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</a:t>
            </a:r>
            <a:r>
              <a:rPr lang="en"/>
              <a:t>икл for и функция range</a:t>
            </a:r>
            <a:endParaRPr/>
          </a:p>
        </p:txBody>
      </p:sp>
      <p:pic>
        <p:nvPicPr>
          <p:cNvPr descr="preencoded.png"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4517175" y="2129750"/>
            <a:ext cx="4107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>
                <a:solidFill>
                  <a:srgbClr val="FF0000"/>
                </a:solidFill>
              </a:rPr>
              <a:t>range(5)</a:t>
            </a:r>
            <a:r>
              <a:rPr lang="en" sz="1500">
                <a:solidFill>
                  <a:schemeClr val="dk1"/>
                </a:solidFill>
              </a:rPr>
              <a:t> генерирует последовательность чисел от 0 до 4.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применяет к каждому число блок кода. В данном случае это просто </a:t>
            </a:r>
            <a:r>
              <a:rPr lang="en">
                <a:solidFill>
                  <a:srgbClr val="FF0000"/>
                </a:solidFill>
              </a:rPr>
              <a:t>print()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375" y="2174075"/>
            <a:ext cx="3448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27175"/>
            <a:ext cx="58275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. Операторы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else</a:t>
            </a:r>
            <a:endParaRPr sz="1500">
              <a:solidFill>
                <a:srgbClr val="188038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 Функции </a:t>
            </a:r>
            <a:r>
              <a:rPr lang="en" sz="1500">
                <a:solidFill>
                  <a:srgbClr val="FF0000"/>
                </a:solidFill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enumerate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Интеграционная практика. Мини-проект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break, continue, else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311700" y="1152475"/>
            <a:ext cx="85206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Также как и с циклом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, к циклу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применимы операторы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625" y="2025325"/>
            <a:ext cx="4671035" cy="2773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 enumerate</a:t>
            </a:r>
            <a:endParaRPr/>
          </a:p>
        </p:txBody>
      </p:sp>
      <p:pic>
        <p:nvPicPr>
          <p:cNvPr descr="preencoded.png"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11700" y="1076275"/>
            <a:ext cx="8038500" cy="18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используется для получения индекса и значения при итерации.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Функция </a:t>
            </a:r>
            <a:r>
              <a:rPr lang="en" sz="1400">
                <a:solidFill>
                  <a:srgbClr val="FF0000"/>
                </a:solidFill>
              </a:rPr>
              <a:t>enumerate</a:t>
            </a:r>
            <a:r>
              <a:rPr lang="en" sz="1400">
                <a:solidFill>
                  <a:schemeClr val="dk1"/>
                </a:solidFill>
              </a:rPr>
              <a:t> возвращает индекс и значение каждого элемента из списка fruits.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Цикл </a:t>
            </a:r>
            <a:r>
              <a:rPr lang="en" sz="1400">
                <a:solidFill>
                  <a:srgbClr val="FF0000"/>
                </a:solidFill>
              </a:rPr>
              <a:t>for</a:t>
            </a:r>
            <a:r>
              <a:rPr lang="en" sz="1400">
                <a:solidFill>
                  <a:schemeClr val="dk1"/>
                </a:solidFill>
              </a:rPr>
              <a:t> выводит индекс и значение каждого элемента.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35" name="Google Shape;23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0950" y="2571750"/>
            <a:ext cx="61531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464650"/>
            <a:ext cx="75453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используются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в цикле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функция </a:t>
            </a:r>
            <a:r>
              <a:rPr lang="en" sz="1500">
                <a:solidFill>
                  <a:srgbClr val="FF0000"/>
                </a:solidFill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в паре со списком?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перебрать буквы слова в цикле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Чем отличается 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от цикла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955075"/>
            <a:ext cx="8520600" cy="26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Продемонстрируйте создание и использование цикла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Показать использование функций </a:t>
            </a:r>
            <a:r>
              <a:rPr lang="en" sz="1500">
                <a:solidFill>
                  <a:srgbClr val="FF0000"/>
                </a:solidFill>
              </a:rPr>
              <a:t>range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FF0000"/>
                </a:solidFill>
              </a:rPr>
              <a:t>enumerate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7" name="Google Shape;257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8" name="Google Shape;288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9" name="Google Shape;28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0" name="Google Shape;29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Цикл while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break, continue и else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2" name="Google Shape;30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8" name="Google Shape;30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2" name="Google Shape;31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21" name="Google Shape;321;p4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цикла while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997175"/>
            <a:ext cx="75453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Цикл </a:t>
            </a:r>
            <a:r>
              <a:rPr lang="en" sz="6000">
                <a:solidFill>
                  <a:srgbClr val="EB5757"/>
                </a:solidFill>
              </a:rPr>
              <a:t>while</a:t>
            </a:r>
            <a:r>
              <a:rPr lang="en" sz="6000">
                <a:solidFill>
                  <a:schemeClr val="dk1"/>
                </a:solidFill>
              </a:rPr>
              <a:t> выполняет блок кода до тех пор, пока условие истинно.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Это позволяет выполнять повторяющиеся действия.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30196" t="0"/>
          <a:stretch/>
        </p:blipFill>
        <p:spPr>
          <a:xfrm>
            <a:off x="430475" y="2000313"/>
            <a:ext cx="3762900" cy="25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293875" y="1877988"/>
            <a:ext cx="4095600" cy="27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Переменная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инициализируется значением 0.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Цикл </a:t>
            </a:r>
            <a:r>
              <a:rPr lang="en">
                <a:solidFill>
                  <a:srgbClr val="188038"/>
                </a:solidFill>
              </a:rPr>
              <a:t>while</a:t>
            </a:r>
            <a:r>
              <a:rPr lang="en">
                <a:solidFill>
                  <a:schemeClr val="dk1"/>
                </a:solidFill>
              </a:rPr>
              <a:t> продолжает выполняться, пока значение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меньше 5.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Внутри цикла выводится текущее значение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, затем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увеличивается на 1.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Как только </a:t>
            </a:r>
            <a:r>
              <a:rPr lang="en">
                <a:solidFill>
                  <a:srgbClr val="188038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достигает 5, условие становится ложным, и цикл завершает свою работу.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Пример работы цикла while для проверки пароля</a:t>
            </a:r>
            <a:endParaRPr sz="2420"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3371150"/>
            <a:ext cx="78099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188038"/>
                </a:solidFill>
              </a:rPr>
              <a:t>password</a:t>
            </a:r>
            <a:r>
              <a:rPr lang="en" sz="1500">
                <a:solidFill>
                  <a:schemeClr val="dk1"/>
                </a:solidFill>
              </a:rPr>
              <a:t> инициализируется пустой строкой.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продолжается до тех пор, пока введенный пароль не будет равен "secret".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введенный пароль неверный, пользователю снова предлагается ввести пароль.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88" y="1425338"/>
            <a:ext cx="6240135" cy="16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break, continue и else</a:t>
            </a:r>
            <a:endParaRPr/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699275"/>
            <a:ext cx="75453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: Прерывает выполнение цикла досрочно.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: Пропускает оставшуюся часть текущей итерации и переходит к следующей итерации цикла.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: Выполняется после завершения цикла, если цикл не был прерван оператором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оператора break</a:t>
            </a:r>
            <a:endParaRPr/>
          </a:p>
        </p:txBody>
      </p:sp>
      <p:pic>
        <p:nvPicPr>
          <p:cNvPr descr="preencoded.png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312125" y="1699275"/>
            <a:ext cx="38370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продолжается, пока </a:t>
            </a:r>
            <a:r>
              <a:rPr lang="en" sz="1500">
                <a:solidFill>
                  <a:srgbClr val="FF0000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10.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становится равным 5, цикл прерывается оператором </a:t>
            </a:r>
            <a:r>
              <a:rPr lang="en" sz="1500">
                <a:solidFill>
                  <a:srgbClr val="FF0000"/>
                </a:solidFill>
              </a:rPr>
              <a:t>break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Выводятся значения от 0 до 4, затем цикл завершается.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25" y="1316925"/>
            <a:ext cx="32956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оператора continue</a:t>
            </a:r>
            <a:endParaRPr/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245075" y="1633050"/>
            <a:ext cx="37368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Переменная </a:t>
            </a:r>
            <a:r>
              <a:rPr lang="en" sz="1500">
                <a:solidFill>
                  <a:srgbClr val="FF0000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увеличивается на 1 в начале каждой итерации.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Если </a:t>
            </a:r>
            <a:r>
              <a:rPr lang="en" sz="1500">
                <a:solidFill>
                  <a:srgbClr val="FF0000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равно 3, оператор </a:t>
            </a:r>
            <a:r>
              <a:rPr lang="en" sz="1500">
                <a:solidFill>
                  <a:srgbClr val="FF0000"/>
                </a:solidFill>
              </a:rPr>
              <a:t>continue</a:t>
            </a:r>
            <a:r>
              <a:rPr lang="en" sz="1500">
                <a:solidFill>
                  <a:schemeClr val="dk1"/>
                </a:solidFill>
              </a:rPr>
              <a:t> пропускает оставшуюся часть текущей итерации.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Значение 3 не выводится, так как итерация пропущена.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200" y="1299850"/>
            <a:ext cx="30289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работы оператора else с циклом while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4471500" y="1981338"/>
            <a:ext cx="38055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Цикл </a:t>
            </a:r>
            <a:r>
              <a:rPr lang="en" sz="1500">
                <a:solidFill>
                  <a:srgbClr val="FF0000"/>
                </a:solidFill>
              </a:rPr>
              <a:t>while</a:t>
            </a:r>
            <a:r>
              <a:rPr lang="en" sz="1500">
                <a:solidFill>
                  <a:schemeClr val="dk1"/>
                </a:solidFill>
              </a:rPr>
              <a:t> выполняется, пока </a:t>
            </a:r>
            <a:r>
              <a:rPr lang="en" sz="1500">
                <a:solidFill>
                  <a:srgbClr val="FF0000"/>
                </a:solidFill>
              </a:rPr>
              <a:t>i</a:t>
            </a:r>
            <a:r>
              <a:rPr lang="en" sz="1500">
                <a:solidFill>
                  <a:schemeClr val="dk1"/>
                </a:solidFill>
              </a:rPr>
              <a:t> меньше 5.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После завершения цикла выполняется блок </a:t>
            </a:r>
            <a:r>
              <a:rPr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, выводящий сообщение "Цикл завершен".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75" y="1623075"/>
            <a:ext cx="3284125" cy="24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