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Inter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Inter-bold.fntdata"/><Relationship Id="rId23" Type="http://schemas.openxmlformats.org/officeDocument/2006/relationships/slide" Target="slides/slide18.xml"/><Relationship Id="rId45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Inter-boldItalic.fntdata"/><Relationship Id="rId25" Type="http://schemas.openxmlformats.org/officeDocument/2006/relationships/slide" Target="slides/slide20.xml"/><Relationship Id="rId47" Type="http://schemas.openxmlformats.org/officeDocument/2006/relationships/font" Target="fonts/Inter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0b87d3e4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0b87d3e4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0b87d3e4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0b87d3e4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0b87d3e4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0b87d3e4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fdf354b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fdf354b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0b87d3e4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0b87d3e4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fdf354b6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fdf354b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fdf354b6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fdf354b6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fdf354b6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fdf354b6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fdf354b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fdf354b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fdf354b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fdf354b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fdf354b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fdf354b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fdf354b6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fdf354b6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fdf354b6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dfdf354b6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fdf354b6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dfdf354b6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f9019d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f9019d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f9019da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df9019da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b87d3e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b87d3e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f9019da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df9019da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f9019d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f9019d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fdf354b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fdf354b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0b87d3e4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0b87d3e4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0b87d3e4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0b87d3e4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e0b87d3e4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e0b87d3e4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e0b87d3e4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e0b87d3e4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0b87d3e4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0b87d3e4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df354b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df354b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df354b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fdf354b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fdf354b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fdf354b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0b87d3e4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0b87d3e4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0b87d3e4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0b87d3e4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0b87d3e4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0b87d3e4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hyperlink" Target="https://youtu.be/Kro9UOtkZEk?si=OzD5S65pAXqGuMTI" TargetMode="External"/><Relationship Id="rId6" Type="http://schemas.openxmlformats.org/officeDocument/2006/relationships/hyperlink" Target="https://www.w3resource.com/python-exercis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6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149827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Итераторы и генераторы списков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49" name="Google Shape;1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51" name="Google Shape;15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2495350" y="1248300"/>
            <a:ext cx="62568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Генераторы списков (List comprehension)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списков (List comprehension)</a:t>
            </a:r>
            <a:endParaRPr/>
          </a:p>
        </p:txBody>
      </p:sp>
      <p:pic>
        <p:nvPicPr>
          <p:cNvPr descr="preencoded.png"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9" name="Google Shape;15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7545300" cy="1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Генераторы списков позволяют создавать новые списки, применяя выражение к каждому элементу последовательности.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325" y="2174275"/>
            <a:ext cx="62484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1347325" y="3694125"/>
            <a:ext cx="62484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Генератор списка </a:t>
            </a:r>
            <a:r>
              <a:rPr lang="en" sz="1500">
                <a:solidFill>
                  <a:srgbClr val="FF0000"/>
                </a:solidFill>
              </a:rPr>
              <a:t>[x**2 for x in numbers]</a:t>
            </a:r>
            <a:r>
              <a:rPr lang="en" sz="1500">
                <a:solidFill>
                  <a:schemeClr val="dk1"/>
                </a:solidFill>
              </a:rPr>
              <a:t> создает новый список, содержащий квадраты чисел из исходного списка </a:t>
            </a:r>
            <a:r>
              <a:rPr lang="en" sz="1500">
                <a:solidFill>
                  <a:srgbClr val="FF0000"/>
                </a:solidFill>
              </a:rPr>
              <a:t>numbers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 </a:t>
            </a:r>
            <a:endParaRPr/>
          </a:p>
        </p:txBody>
      </p:sp>
      <p:pic>
        <p:nvPicPr>
          <p:cNvPr descr="preencoded.png"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5212" y="1380675"/>
            <a:ext cx="6233576" cy="26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использования генераторов списков</a:t>
            </a:r>
            <a:endParaRPr/>
          </a:p>
        </p:txBody>
      </p:sp>
      <p:pic>
        <p:nvPicPr>
          <p:cNvPr descr="preencoded.png"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7" name="Google Shape;17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275150" y="1414525"/>
            <a:ext cx="7545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Создание списка, содержащего только четные числа из исходного списка.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825" y="2005125"/>
            <a:ext cx="80772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5" name="Google Shape;1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388650"/>
            <a:ext cx="75453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Генераторы списков могут быть полезны для обработки строк, например, извлечения всех гласных из строки.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575" y="2248325"/>
            <a:ext cx="7825201" cy="11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использования генераторов списков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Вложенные генераторы списков</a:t>
            </a:r>
            <a:endParaRPr sz="2220"/>
          </a:p>
        </p:txBody>
      </p:sp>
      <p:pic>
        <p:nvPicPr>
          <p:cNvPr descr="preencoded.png"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152475"/>
            <a:ext cx="7800900" cy="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Вложенные генераторы списков позволяют работать с вложенными списками.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825" y="1805925"/>
            <a:ext cx="7262949" cy="26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152475"/>
            <a:ext cx="75453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том числе создавать вложенные списки.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138" y="1804675"/>
            <a:ext cx="7416826" cy="21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Вложенные генераторы списков</a:t>
            </a:r>
            <a:endParaRPr sz="22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2" name="Google Shape;21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534400" y="1174625"/>
            <a:ext cx="6673800" cy="1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Генераторы списков могут использоваться для фильтрации данных во вложенных списках.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525" y="2049276"/>
            <a:ext cx="7291050" cy="20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Вложенные генераторы списков</a:t>
            </a:r>
            <a:endParaRPr sz="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63210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Вложенные циклы: for вложенный в for, for вложенный в while.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Генераторы списков (List comprehension). Вложенные циклы и вложенные генераторы списков.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Итератор и итерируемые объекты. Функции iter и next. Сравнение iter и next с циклом for и функцией range.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0" name="Google Shape;2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1" name="Google Shape;2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1020325" y="1065363"/>
            <a:ext cx="65220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Генераторы списков могут использоваться для обработки и преобразования данных.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1700" y="1888200"/>
            <a:ext cx="6260974" cy="28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Вложенные генераторы списков</a:t>
            </a:r>
            <a:endParaRPr sz="22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230" name="Google Shape;23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1" name="Google Shape;23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11700" y="1644450"/>
            <a:ext cx="75453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Продемонстрируйте и объясните использование генераторов списков.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 том числе использование вложенных генераторов списков.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38" name="Google Shape;23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9" name="Google Shape;23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Как использовать генераторы списков?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Как работать с вложенными генераторами списков?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Публичное решение студентом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311700" y="3903575"/>
            <a:ext cx="65310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Правила: один из студентов демонстрирует экран и решает задание перед классом. Поясняет свои действия и рассуждает вслух. Если возникнут трудности, то другие студенты подсказывают. Преподаватель также подсказывает и задает дополнительные вопросы на понимание.</a:t>
            </a:r>
            <a:endParaRPr baseline="30000" sz="1200">
              <a:solidFill>
                <a:srgbClr val="434343"/>
              </a:solidFill>
            </a:endParaRPr>
          </a:p>
        </p:txBody>
      </p:sp>
      <p:pic>
        <p:nvPicPr>
          <p:cNvPr descr="preencoded.png" id="247" name="Google Shape;24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8" name="Google Shape;24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/>
        </p:nvSpPr>
        <p:spPr>
          <a:xfrm>
            <a:off x="311700" y="1123725"/>
            <a:ext cx="5909700" cy="27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Напишите программу, которая выводит в консоль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55" name="Google Shape;255;p36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56" name="Google Shape;25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7" name="Google Shape;25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75" name="Google Shape;27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7" name="Google Shape;27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3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79" name="Google Shape;27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Итератор и итерируемые объекты. Функции iter и next</a:t>
            </a:r>
            <a:endParaRPr b="1" sz="3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Цикл for и итераторы</a:t>
            </a:r>
            <a:endParaRPr/>
          </a:p>
        </p:txBody>
      </p:sp>
      <p:pic>
        <p:nvPicPr>
          <p:cNvPr descr="preencoded.png" id="286" name="Google Shape;28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7" name="Google Shape;28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152475"/>
            <a:ext cx="75453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Когда вы используете цикл for, Python автоматически выполняет следующие шаги: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Получение итератора</a:t>
            </a:r>
            <a:r>
              <a:rPr lang="en" sz="1400">
                <a:solidFill>
                  <a:schemeClr val="dk1"/>
                </a:solidFill>
              </a:rPr>
              <a:t>: Python вызывает функцию </a:t>
            </a:r>
            <a:r>
              <a:rPr lang="en" sz="1400">
                <a:solidFill>
                  <a:srgbClr val="FF0000"/>
                </a:solidFill>
              </a:rPr>
              <a:t>iter()</a:t>
            </a:r>
            <a:r>
              <a:rPr lang="en" sz="1400">
                <a:solidFill>
                  <a:schemeClr val="dk1"/>
                </a:solidFill>
              </a:rPr>
              <a:t> для получения итератора из итерируемого объекта.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Запуск итерации</a:t>
            </a:r>
            <a:r>
              <a:rPr lang="en" sz="1400">
                <a:solidFill>
                  <a:schemeClr val="dk1"/>
                </a:solidFill>
              </a:rPr>
              <a:t>: Python использует функцию </a:t>
            </a:r>
            <a:r>
              <a:rPr lang="en" sz="1400">
                <a:solidFill>
                  <a:srgbClr val="FF0000"/>
                </a:solidFill>
              </a:rPr>
              <a:t>next()</a:t>
            </a:r>
            <a:r>
              <a:rPr lang="en" sz="1400">
                <a:solidFill>
                  <a:schemeClr val="dk1"/>
                </a:solidFill>
              </a:rPr>
              <a:t> для последовательного получения элементов из итератора.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Обработка элементов</a:t>
            </a:r>
            <a:r>
              <a:rPr lang="en" sz="1400">
                <a:solidFill>
                  <a:schemeClr val="dk1"/>
                </a:solidFill>
              </a:rPr>
              <a:t>: Для каждого элемента выполняется тело цикла </a:t>
            </a:r>
            <a:r>
              <a:rPr lang="en" sz="1400">
                <a:solidFill>
                  <a:srgbClr val="FF0000"/>
                </a:solidFill>
              </a:rPr>
              <a:t>for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Обработка завершения</a:t>
            </a:r>
            <a:r>
              <a:rPr lang="en" sz="1400">
                <a:solidFill>
                  <a:schemeClr val="dk1"/>
                </a:solidFill>
              </a:rPr>
              <a:t>: Когда </a:t>
            </a:r>
            <a:r>
              <a:rPr lang="en" sz="1400">
                <a:solidFill>
                  <a:srgbClr val="FF0000"/>
                </a:solidFill>
              </a:rPr>
              <a:t>next()</a:t>
            </a:r>
            <a:r>
              <a:rPr lang="en" sz="1400">
                <a:solidFill>
                  <a:schemeClr val="dk1"/>
                </a:solidFill>
              </a:rPr>
              <a:t> вызывает исключение </a:t>
            </a:r>
            <a:r>
              <a:rPr lang="en" sz="1400">
                <a:solidFill>
                  <a:srgbClr val="FF0000"/>
                </a:solidFill>
              </a:rPr>
              <a:t>StopIteration</a:t>
            </a:r>
            <a:r>
              <a:rPr lang="en" sz="1400">
                <a:solidFill>
                  <a:schemeClr val="dk1"/>
                </a:solidFill>
              </a:rPr>
              <a:t>, цикл </a:t>
            </a:r>
            <a:r>
              <a:rPr lang="en" sz="1400">
                <a:solidFill>
                  <a:srgbClr val="FF0000"/>
                </a:solidFill>
              </a:rPr>
              <a:t>for</a:t>
            </a:r>
            <a:r>
              <a:rPr lang="en" sz="1400">
                <a:solidFill>
                  <a:schemeClr val="dk1"/>
                </a:solidFill>
              </a:rPr>
              <a:t> автоматически завершает свою работу.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975" y="472250"/>
            <a:ext cx="6599900" cy="41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553100"/>
            <a:ext cx="62568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Вложенные циклы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использования iter и next</a:t>
            </a:r>
            <a:endParaRPr/>
          </a:p>
        </p:txBody>
      </p:sp>
      <p:pic>
        <p:nvPicPr>
          <p:cNvPr descr="preencoded.png" id="299" name="Google Shape;2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0" name="Google Shape;30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311700" y="1017725"/>
            <a:ext cx="80019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Использование </a:t>
            </a:r>
            <a:r>
              <a:rPr lang="en" sz="1400">
                <a:solidFill>
                  <a:srgbClr val="FF0000"/>
                </a:solidFill>
              </a:rPr>
              <a:t>iter</a:t>
            </a:r>
            <a:r>
              <a:rPr lang="en" sz="1400">
                <a:solidFill>
                  <a:schemeClr val="dk1"/>
                </a:solidFill>
              </a:rPr>
              <a:t> и </a:t>
            </a:r>
            <a:r>
              <a:rPr lang="en" sz="1400">
                <a:solidFill>
                  <a:srgbClr val="FF0000"/>
                </a:solidFill>
              </a:rPr>
              <a:t>next</a:t>
            </a:r>
            <a:r>
              <a:rPr lang="en" sz="1400">
                <a:solidFill>
                  <a:schemeClr val="dk1"/>
                </a:solidFill>
              </a:rPr>
              <a:t> позволяет: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Контролировать итерацию более гибко, чем с циклом </a:t>
            </a:r>
            <a:r>
              <a:rPr lang="en" sz="1400">
                <a:solidFill>
                  <a:srgbClr val="FF0000"/>
                </a:solidFill>
              </a:rPr>
              <a:t>for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Реализовать собственные сложные схемы итерации.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Работать с потоками данных, которые могут не иметь фиксированной длины, например, чтение данных из файла. </a:t>
            </a:r>
            <a:r>
              <a:rPr lang="en" sz="1400">
                <a:solidFill>
                  <a:schemeClr val="dk1"/>
                </a:solidFill>
              </a:rPr>
              <a:t>Итераторы позволяют считывать строки по мере необходимости, а не загружать весь файл в память.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302" name="Google Shape;30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1450" y="3154800"/>
            <a:ext cx="3622400" cy="17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</a:t>
            </a:r>
            <a:r>
              <a:rPr lang="en"/>
              <a:t> цикла for и функции range</a:t>
            </a:r>
            <a:endParaRPr/>
          </a:p>
        </p:txBody>
      </p:sp>
      <p:pic>
        <p:nvPicPr>
          <p:cNvPr descr="preencoded.png" id="308" name="Google Shape;30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9" name="Google Shape;30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475" y="1489675"/>
            <a:ext cx="3007925" cy="26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4038050" y="1379525"/>
            <a:ext cx="38190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Цикл </a:t>
            </a:r>
            <a:r>
              <a:rPr lang="en">
                <a:solidFill>
                  <a:srgbClr val="EB5757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и функция </a:t>
            </a:r>
            <a:r>
              <a:rPr lang="en">
                <a:solidFill>
                  <a:srgbClr val="EB5757"/>
                </a:solidFill>
              </a:rPr>
              <a:t>range</a:t>
            </a:r>
            <a:r>
              <a:rPr lang="en">
                <a:solidFill>
                  <a:schemeClr val="dk1"/>
                </a:solidFill>
              </a:rPr>
              <a:t> позволяют итеративно обрабатывать элементы без необходимости вручную вызывать </a:t>
            </a:r>
            <a:r>
              <a:rPr lang="en">
                <a:solidFill>
                  <a:srgbClr val="EB5757"/>
                </a:solidFill>
              </a:rPr>
              <a:t>iter</a:t>
            </a:r>
            <a:r>
              <a:rPr lang="en">
                <a:solidFill>
                  <a:schemeClr val="dk1"/>
                </a:solidFill>
              </a:rPr>
              <a:t> и </a:t>
            </a:r>
            <a:r>
              <a:rPr lang="en">
                <a:solidFill>
                  <a:srgbClr val="EB5757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Цикл </a:t>
            </a:r>
            <a:r>
              <a:rPr lang="en">
                <a:solidFill>
                  <a:srgbClr val="EB5757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сам управляет итерацией по элементам.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Функция </a:t>
            </a:r>
            <a:r>
              <a:rPr lang="en">
                <a:solidFill>
                  <a:srgbClr val="EB5757"/>
                </a:solidFill>
              </a:rPr>
              <a:t>range</a:t>
            </a:r>
            <a:r>
              <a:rPr lang="en">
                <a:solidFill>
                  <a:schemeClr val="dk1"/>
                </a:solidFill>
              </a:rPr>
              <a:t> генерирует последовательность чисел, которая используется в цикле </a:t>
            </a:r>
            <a:r>
              <a:rPr lang="en">
                <a:solidFill>
                  <a:srgbClr val="EB5757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Когда использовать iter и next</a:t>
            </a:r>
            <a:endParaRPr/>
          </a:p>
        </p:txBody>
      </p:sp>
      <p:pic>
        <p:nvPicPr>
          <p:cNvPr descr="preencoded.png" id="317" name="Google Shape;31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8" name="Google Shape;31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311700" y="1991625"/>
            <a:ext cx="75453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При обработке больших объемов данных.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Для реализации собственных алгоритмов итерации.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Когда нужно прекратить итерацию в произвольный момент.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325" name="Google Shape;32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6" name="Google Shape;32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311700" y="2055575"/>
            <a:ext cx="5398200" cy="25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Продемонстрируйте создание итератора и использование функций </a:t>
            </a:r>
            <a:r>
              <a:rPr lang="en" sz="1500">
                <a:solidFill>
                  <a:srgbClr val="FF0000"/>
                </a:solidFill>
              </a:rPr>
              <a:t>iter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next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33" name="Google Shape;33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4" name="Google Shape;33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311700" y="1982475"/>
            <a:ext cx="75453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Что такое итератор и итерируемый объект?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Для чего используются функции </a:t>
            </a:r>
            <a:r>
              <a:rPr lang="en" sz="1400">
                <a:solidFill>
                  <a:srgbClr val="FF0000"/>
                </a:solidFill>
              </a:rPr>
              <a:t>iter</a:t>
            </a:r>
            <a:r>
              <a:rPr lang="en" sz="1400">
                <a:solidFill>
                  <a:schemeClr val="dk1"/>
                </a:solidFill>
              </a:rPr>
              <a:t> и </a:t>
            </a:r>
            <a:r>
              <a:rPr lang="en" sz="1400">
                <a:solidFill>
                  <a:srgbClr val="FF0000"/>
                </a:solidFill>
              </a:rPr>
              <a:t>next</a:t>
            </a:r>
            <a:r>
              <a:rPr lang="en" sz="1400">
                <a:solidFill>
                  <a:schemeClr val="dk1"/>
                </a:solidFill>
              </a:rPr>
              <a:t>?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41" name="Google Shape;341;p47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42" name="Google Shape;3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3" name="Google Shape;34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4" name="Google Shape;354;p4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55" name="Google Shape;35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61" name="Google Shape;36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63" name="Google Shape;36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5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65" name="Google Shape;36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0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71" name="Google Shape;37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2" name="Google Shape;37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74" name="Google Shape;374;p51"/>
          <p:cNvSpPr txBox="1"/>
          <p:nvPr/>
        </p:nvSpPr>
        <p:spPr>
          <a:xfrm>
            <a:off x="311700" y="1196800"/>
            <a:ext cx="64215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Дополнительно рекомендуем посмотреть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объяснения Сергея Балакирева</a:t>
            </a:r>
            <a:r>
              <a:rPr lang="en" sz="1600"/>
              <a:t>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 Повторите синтаксис в пройденных уроках.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Если есть желание решать дополнительно задачи, вот рекомендуемый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сборник задач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</a:t>
            </a:r>
            <a:r>
              <a:rPr lang="en"/>
              <a:t>икл for вложенный в for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900" y="1017725"/>
            <a:ext cx="3840050" cy="39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198675" y="1607900"/>
            <a:ext cx="4693200" cy="2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Вложенные циклы используются для работы с многомерными структурами данных, такими как двумерные списки (матрицы).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Внешний цикл </a:t>
            </a:r>
            <a:r>
              <a:rPr lang="en">
                <a:solidFill>
                  <a:srgbClr val="188038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перебирает строки матрицы.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Внутренний цикл </a:t>
            </a:r>
            <a:r>
              <a:rPr lang="en">
                <a:solidFill>
                  <a:srgbClr val="188038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перебирает элементы каждой строки.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</a:t>
            </a:r>
            <a:r>
              <a:rPr lang="en"/>
              <a:t>абота с двумерными массивами</a:t>
            </a:r>
            <a:endParaRPr/>
          </a:p>
        </p:txBody>
      </p:sp>
      <p:pic>
        <p:nvPicPr>
          <p:cNvPr descr="preencoded.png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400" y="1424325"/>
            <a:ext cx="3547625" cy="30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492800" y="1644450"/>
            <a:ext cx="43395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Двумерные списки часто используются для представления таблиц данных.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Вложенные циклы позволяют удобно работать с таблицами данных, вычислять средние значения и выводить результаты.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Вложенные циклы: for вложенный в while</a:t>
            </a:r>
            <a:endParaRPr/>
          </a:p>
        </p:txBody>
      </p:sp>
      <p:pic>
        <p:nvPicPr>
          <p:cNvPr descr="preencoded.png"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925" y="1169375"/>
            <a:ext cx="3948050" cy="34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572000" y="1506100"/>
            <a:ext cx="4260300" cy="25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Циклы </a:t>
            </a:r>
            <a:r>
              <a:rPr lang="en">
                <a:solidFill>
                  <a:srgbClr val="EB5757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могут быть вложены в циклы </a:t>
            </a:r>
            <a:r>
              <a:rPr lang="en">
                <a:solidFill>
                  <a:srgbClr val="EB5757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, что полезно для выполнения многократных итераций до выполнения условия.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Цикл </a:t>
            </a:r>
            <a:r>
              <a:rPr lang="en">
                <a:solidFill>
                  <a:srgbClr val="188038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выполняется до тех пор, пока </a:t>
            </a:r>
            <a:r>
              <a:rPr lang="en">
                <a:solidFill>
                  <a:srgbClr val="188038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меньше длины списка </a:t>
            </a:r>
            <a:r>
              <a:rPr lang="en">
                <a:solidFill>
                  <a:srgbClr val="188038"/>
                </a:solidFill>
              </a:rPr>
              <a:t>numbers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Внутренний цикл </a:t>
            </a:r>
            <a:r>
              <a:rPr lang="en">
                <a:solidFill>
                  <a:srgbClr val="188038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перебирает диапазон от 0 до текущего элемента списка.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2247425"/>
            <a:ext cx="7545300" cy="23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Покажите и объясните </a:t>
            </a:r>
            <a:r>
              <a:rPr lang="en" sz="1500">
                <a:solidFill>
                  <a:schemeClr val="dk1"/>
                </a:solidFill>
              </a:rPr>
              <a:t>использования вложенных циклов в формате live-coding.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2019025"/>
            <a:ext cx="7545300" cy="25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Придумайте 2-3 применение двойного вложенного цикла for.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Придумайте 2-3 применение для цикла while с вложенным в него циклом for.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27" name="Google Shape;127;p21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9" name="Google Shape;12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