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Inter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Int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Inter-italic.fntdata"/><Relationship Id="rId50" Type="http://schemas.openxmlformats.org/officeDocument/2006/relationships/font" Target="fonts/Inter-bold.fntdata"/><Relationship Id="rId52" Type="http://schemas.openxmlformats.org/officeDocument/2006/relationships/font" Target="fonts/Int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fdf354b6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fdf354b6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fdf354b6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fdf354b6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1b3d34b6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1b3d34b6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1b3d34b6d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1b3d34b6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f9019da3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f9019da3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e1b94ea65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e1b94ea65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1b94ea65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e1b94ea65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1b3d34b6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e1b3d34b6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1b3d34b6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e1b3d34b6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e1b3d34b6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e1b3d34b6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dfdf354b6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dfdf354b6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dfdf354b6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dfdf354b6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e1b94ea65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e1b94ea65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dfdf354b6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dfdf354b6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e1b3d34b6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e1b3d34b6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dfdf354b6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dfdf354b6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dfdf354b6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dfdf354b6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dfdf354b6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dfdf354b6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dfdf354b6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dfdf354b6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dfdf354b6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dfdf354b6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dfdf354b6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dfdf354b6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dfdf354b6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dfdf354b6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dfdf354b6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dfdf354b6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e1b3d34b6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e1b3d34b6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e1b3d34b6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e1b3d34b6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dfdf354b6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dfdf354b6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dfdf354b6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dfdf354b6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dfdf354b6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dfdf354b6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e1b3d34b6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e1b3d34b6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e1b94ea65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e1b94ea65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f9019da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f9019da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e1b94ea65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e1b94ea65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e1b94ea65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e1b94ea65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f9019da3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f9019da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f9019da3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f9019da3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1b3d34b6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1b3d34b6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f9019da3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f9019da3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fdf354b6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dfdf354b6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jp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jp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jp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3.jp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Python Core. Lesson 7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24300" y="169927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Словарь, кортеж, множество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Генераторы словарей</a:t>
            </a:r>
            <a:endParaRPr/>
          </a:p>
        </p:txBody>
      </p:sp>
      <p:pic>
        <p:nvPicPr>
          <p:cNvPr descr="preencoded.png" id="136" name="Google Shape;13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7" name="Google Shape;13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268076"/>
            <a:ext cx="8149200" cy="125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447675" y="1187650"/>
            <a:ext cx="740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Генераторы словарей позволяют создавать новые словари на основе существующих данных с использованием краткого синтаксиса.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745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Сравнение генераторов словарей и списков</a:t>
            </a:r>
            <a:endParaRPr sz="2420"/>
          </a:p>
        </p:txBody>
      </p:sp>
      <p:pic>
        <p:nvPicPr>
          <p:cNvPr descr="preencoded.png" id="145" name="Google Shape;1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6" name="Google Shape;14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750" y="1907250"/>
            <a:ext cx="8334825" cy="286847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/>
        </p:nvSpPr>
        <p:spPr>
          <a:xfrm>
            <a:off x="444750" y="1123938"/>
            <a:ext cx="7062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В обоих случаях используется синтаксис генераторов, но выходные данные имеют разную структуру.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Наиболее часто используемые методы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210125" y="1556750"/>
            <a:ext cx="7637700" cy="27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400">
                <a:solidFill>
                  <a:srgbClr val="FF0000"/>
                </a:solidFill>
              </a:rPr>
              <a:t>get(key, default=None)</a:t>
            </a:r>
            <a:r>
              <a:rPr lang="en" sz="1500">
                <a:solidFill>
                  <a:schemeClr val="dk1"/>
                </a:solidFill>
              </a:rPr>
              <a:t>: Возвращает значение для ключа </a:t>
            </a:r>
            <a:r>
              <a:rPr lang="en" sz="1500">
                <a:solidFill>
                  <a:srgbClr val="FF0000"/>
                </a:solidFill>
              </a:rPr>
              <a:t>key</a:t>
            </a:r>
            <a:r>
              <a:rPr lang="en" sz="1500">
                <a:solidFill>
                  <a:schemeClr val="dk1"/>
                </a:solidFill>
              </a:rPr>
              <a:t>, если он существует. Если ключ не найден, возвращает </a:t>
            </a:r>
            <a:r>
              <a:rPr lang="en" sz="1500">
                <a:solidFill>
                  <a:srgbClr val="FF0000"/>
                </a:solidFill>
              </a:rPr>
              <a:t>default</a:t>
            </a:r>
            <a:r>
              <a:rPr lang="en" sz="1500">
                <a:solidFill>
                  <a:schemeClr val="dk1"/>
                </a:solidFill>
              </a:rPr>
              <a:t> (по умолчанию </a:t>
            </a:r>
            <a:r>
              <a:rPr lang="en" sz="1500">
                <a:solidFill>
                  <a:srgbClr val="FF0000"/>
                </a:solidFill>
              </a:rPr>
              <a:t>None</a:t>
            </a:r>
            <a:r>
              <a:rPr lang="en" sz="1500">
                <a:solidFill>
                  <a:schemeClr val="dk1"/>
                </a:solidFill>
              </a:rPr>
              <a:t>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400">
                <a:solidFill>
                  <a:srgbClr val="FF0000"/>
                </a:solidFill>
              </a:rPr>
              <a:t>keys():</a:t>
            </a:r>
            <a:r>
              <a:rPr lang="en" sz="1500">
                <a:solidFill>
                  <a:schemeClr val="dk1"/>
                </a:solidFill>
              </a:rPr>
              <a:t> Возвращает список всех ключей в словаре.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400">
                <a:solidFill>
                  <a:srgbClr val="FF0000"/>
                </a:solidFill>
              </a:rPr>
              <a:t>values()</a:t>
            </a:r>
            <a:r>
              <a:rPr lang="en" sz="1500">
                <a:solidFill>
                  <a:schemeClr val="dk1"/>
                </a:solidFill>
              </a:rPr>
              <a:t>: Возвращает список всех значений в словаре.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400">
                <a:solidFill>
                  <a:srgbClr val="FF0000"/>
                </a:solidFill>
              </a:rPr>
              <a:t>items()</a:t>
            </a:r>
            <a:r>
              <a:rPr lang="en" sz="1500">
                <a:solidFill>
                  <a:schemeClr val="dk1"/>
                </a:solidFill>
              </a:rPr>
              <a:t>: Возвращает список всех пар ключ-значение в словаре.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/>
          </a:p>
        </p:txBody>
      </p:sp>
      <p:pic>
        <p:nvPicPr>
          <p:cNvPr descr="preencoded.png" id="155" name="Google Shape;15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6" name="Google Shape;15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1" name="Google Shape;16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2" name="Google Shape;16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Примеры для get, keys, values, items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938" y="1171575"/>
            <a:ext cx="8066126" cy="347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308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Какие еще методы бывают </a:t>
            </a:r>
            <a:endParaRPr/>
          </a:p>
        </p:txBody>
      </p:sp>
      <p:pic>
        <p:nvPicPr>
          <p:cNvPr descr="preencoded.png"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1" name="Google Shape;17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/>
          <p:nvPr/>
        </p:nvSpPr>
        <p:spPr>
          <a:xfrm>
            <a:off x="411100" y="1078075"/>
            <a:ext cx="6742200" cy="3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fromkeys(keys, value=None)</a:t>
            </a:r>
            <a:r>
              <a:rPr lang="en">
                <a:solidFill>
                  <a:schemeClr val="dk1"/>
                </a:solidFill>
              </a:rPr>
              <a:t>: Создает новый словарь с ключами из </a:t>
            </a:r>
            <a:r>
              <a:rPr lang="en">
                <a:solidFill>
                  <a:srgbClr val="FF0000"/>
                </a:solidFill>
              </a:rPr>
              <a:t>keys</a:t>
            </a:r>
            <a:r>
              <a:rPr lang="en">
                <a:solidFill>
                  <a:schemeClr val="dk1"/>
                </a:solidFill>
              </a:rPr>
              <a:t> и одинаковыми значениями </a:t>
            </a:r>
            <a:r>
              <a:rPr lang="en">
                <a:solidFill>
                  <a:srgbClr val="FF0000"/>
                </a:solidFill>
              </a:rPr>
              <a:t>value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clear()</a:t>
            </a:r>
            <a:r>
              <a:rPr lang="en">
                <a:solidFill>
                  <a:schemeClr val="dk1"/>
                </a:solidFill>
              </a:rPr>
              <a:t>: Удаляет все элементы из словаря, оставляя его пустым.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copy()</a:t>
            </a:r>
            <a:r>
              <a:rPr lang="en">
                <a:solidFill>
                  <a:schemeClr val="dk1"/>
                </a:solidFill>
              </a:rPr>
              <a:t>: Создает и возвращает копию словаря.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setdefault(key, default=None)</a:t>
            </a:r>
            <a:r>
              <a:rPr lang="en">
                <a:solidFill>
                  <a:schemeClr val="dk1"/>
                </a:solidFill>
              </a:rPr>
              <a:t>: Возвращает значение для указанного ключа. Если ключа нет, добавляет его со значением </a:t>
            </a:r>
            <a:r>
              <a:rPr lang="en">
                <a:solidFill>
                  <a:srgbClr val="FF0000"/>
                </a:solidFill>
              </a:rPr>
              <a:t>default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pop(key, default=None)</a:t>
            </a:r>
            <a:r>
              <a:rPr lang="en">
                <a:solidFill>
                  <a:schemeClr val="dk1"/>
                </a:solidFill>
              </a:rPr>
              <a:t>: Удаляет и возвращает значение для указанного ключа. Если ключа нет, возвращает </a:t>
            </a:r>
            <a:r>
              <a:rPr lang="en">
                <a:solidFill>
                  <a:srgbClr val="FF0000"/>
                </a:solidFill>
              </a:rPr>
              <a:t>default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popitem()</a:t>
            </a:r>
            <a:r>
              <a:rPr lang="en">
                <a:solidFill>
                  <a:schemeClr val="dk1"/>
                </a:solidFill>
              </a:rPr>
              <a:t>: Удаляет и возвращает последнюю пару ключ-значение.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update(other_dict)</a:t>
            </a:r>
            <a:r>
              <a:rPr lang="en">
                <a:solidFill>
                  <a:schemeClr val="dk1"/>
                </a:solidFill>
              </a:rPr>
              <a:t>: Обновляет словарь элементами из </a:t>
            </a:r>
            <a:r>
              <a:rPr lang="en">
                <a:solidFill>
                  <a:srgbClr val="FF0000"/>
                </a:solidFill>
              </a:rPr>
              <a:t>other_dict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Live-coding преподавателя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11700" y="1735825"/>
            <a:ext cx="8520600" cy="28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Продемонстрируйте в режиме live-coding и объясните: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Создание словарей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Примеры их использования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Основные методы словарей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Генератор словарей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0" name="Google Shape;18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11700" y="1735825"/>
            <a:ext cx="6357600" cy="28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Что такое словарь и зачем он нужен?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Какие способы создания словарей вы знаете?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Какие методы есть у словарей?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Подумайте, в каких программах, которые вы писали ранее, можно было использовать словарь?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187" name="Google Shape;18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8" name="Google Shape;18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194" name="Google Shape;194;p29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exercise_1.py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20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95" name="Google Shape;19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6" name="Google Shape;19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07" name="Google Shape;207;p31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08" name="Google Shape;20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 урока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818050"/>
            <a:ext cx="5827500" cy="27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Словарь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Кортеж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Множество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Мини-проект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14" name="Google Shape;21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2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16" name="Google Shape;21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Google Shape;217;p32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18" name="Google Shape;218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2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Кортеж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Кортежи</a:t>
            </a:r>
            <a:endParaRPr/>
          </a:p>
        </p:txBody>
      </p:sp>
      <p:pic>
        <p:nvPicPr>
          <p:cNvPr descr="preencoded.png" id="225" name="Google Shape;22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6" name="Google Shape;22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375650" y="1152475"/>
            <a:ext cx="7545300" cy="12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Кортежи (tuples) — это неизменяемые последовательности. Их синтаксис похож на списки, но используются круглые скобки. Кортежи полезны для хранения неизменяемых данных. Кортежи могут содержать разные типы данных и быть вложенными.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5325" y="2571750"/>
            <a:ext cx="7101674" cy="21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Способы создания кортежей</a:t>
            </a:r>
            <a:endParaRPr/>
          </a:p>
        </p:txBody>
      </p:sp>
      <p:pic>
        <p:nvPicPr>
          <p:cNvPr id="234" name="Google Shape;2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875" y="1130300"/>
            <a:ext cx="5996050" cy="37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Сравнение кортежей и списков</a:t>
            </a:r>
            <a:endParaRPr/>
          </a:p>
        </p:txBody>
      </p:sp>
      <p:pic>
        <p:nvPicPr>
          <p:cNvPr descr="preencoded.png" id="240" name="Google Shape;24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1" name="Google Shape;24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311700" y="1297300"/>
            <a:ext cx="7545300" cy="31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Преимущества кортежей: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Неизменяемость (immutable): данные защищены от изменений.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Быстрее списков при выполнении операций (запросы кортежей быстрее).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Занимают меньше места.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Преимущества списков: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Изменяемость (mutable): можно добавлять, изменять и удалять элементы.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Широкий набор методов для работы с данными.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Списки внутри кортежей</a:t>
            </a:r>
            <a:endParaRPr/>
          </a:p>
        </p:txBody>
      </p:sp>
      <p:sp>
        <p:nvSpPr>
          <p:cNvPr id="248" name="Google Shape;248;p36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Списки внутри кортежей позволяют изменять вложенные элементы, не изменяя сам кортеж.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49" name="Google Shape;2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50" y="1939100"/>
            <a:ext cx="7917923" cy="249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Методы кортежей</a:t>
            </a:r>
            <a:endParaRPr/>
          </a:p>
        </p:txBody>
      </p:sp>
      <p:pic>
        <p:nvPicPr>
          <p:cNvPr descr="preencoded.png" id="255" name="Google Shape;25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6" name="Google Shape;25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Кортежи поддерживают только два метода: </a:t>
            </a:r>
            <a:r>
              <a:rPr lang="en" sz="1500">
                <a:solidFill>
                  <a:srgbClr val="FF0000"/>
                </a:solidFill>
              </a:rPr>
              <a:t>count</a:t>
            </a:r>
            <a:r>
              <a:rPr lang="en" sz="1500">
                <a:solidFill>
                  <a:schemeClr val="dk1"/>
                </a:solidFill>
              </a:rPr>
              <a:t> и </a:t>
            </a:r>
            <a:r>
              <a:rPr lang="en" sz="1500">
                <a:solidFill>
                  <a:srgbClr val="FF0000"/>
                </a:solidFill>
              </a:rPr>
              <a:t>index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58" name="Google Shape;25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0025" y="1956800"/>
            <a:ext cx="5419300" cy="227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64" name="Google Shape;26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8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66" name="Google Shape;26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38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68" name="Google Shape;268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8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Множество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Множества (set): создание и методы</a:t>
            </a:r>
            <a:endParaRPr/>
          </a:p>
        </p:txBody>
      </p:sp>
      <p:pic>
        <p:nvPicPr>
          <p:cNvPr descr="preencoded.png" id="275" name="Google Shape;27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6" name="Google Shape;27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9"/>
          <p:cNvSpPr txBox="1"/>
          <p:nvPr>
            <p:ph idx="1" type="body"/>
          </p:nvPr>
        </p:nvSpPr>
        <p:spPr>
          <a:xfrm>
            <a:off x="311700" y="1152475"/>
            <a:ext cx="75453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Множества (sets) — это неупорядоченные коллекции уникальных элементов. Они создаются с помощью фигурных скобок или функции </a:t>
            </a:r>
            <a:r>
              <a:rPr lang="en" sz="1500">
                <a:solidFill>
                  <a:srgbClr val="FF0000"/>
                </a:solidFill>
              </a:rPr>
              <a:t>set()</a:t>
            </a:r>
            <a:r>
              <a:rPr lang="en" sz="1500">
                <a:solidFill>
                  <a:schemeClr val="dk1"/>
                </a:solidFill>
              </a:rPr>
              <a:t>. Множества полезны для удаления дубликатов.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78" name="Google Shape;27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8400" y="2189287"/>
            <a:ext cx="6541299" cy="27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83" name="Google Shape;28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4" name="Google Shape;284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0250" y="1352103"/>
            <a:ext cx="5992176" cy="321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Операции над множествами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Операции над множествами</a:t>
            </a:r>
            <a:endParaRPr/>
          </a:p>
        </p:txBody>
      </p:sp>
      <p:pic>
        <p:nvPicPr>
          <p:cNvPr descr="preencoded.png" id="292" name="Google Shape;29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3" name="Google Shape;29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4750" y="1087900"/>
            <a:ext cx="657609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Словарь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Сравнение списков и множеств</a:t>
            </a:r>
            <a:endParaRPr/>
          </a:p>
        </p:txBody>
      </p:sp>
      <p:pic>
        <p:nvPicPr>
          <p:cNvPr descr="preencoded.png" id="300" name="Google Shape;30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45022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1" name="Google Shape;30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66875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2"/>
          <p:cNvSpPr txBox="1"/>
          <p:nvPr>
            <p:ph idx="1" type="body"/>
          </p:nvPr>
        </p:nvSpPr>
        <p:spPr>
          <a:xfrm>
            <a:off x="311700" y="1288150"/>
            <a:ext cx="7545300" cy="32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Преимущества множеств: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Уникальность элементов: множества не содержат дубликатов.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Быстрая проверка на вхождение: операции </a:t>
            </a:r>
            <a:r>
              <a:rPr lang="en" sz="1400">
                <a:solidFill>
                  <a:srgbClr val="FF0000"/>
                </a:solidFill>
              </a:rPr>
              <a:t>in</a:t>
            </a:r>
            <a:r>
              <a:rPr lang="en" sz="1500">
                <a:solidFill>
                  <a:schemeClr val="dk1"/>
                </a:solidFill>
              </a:rPr>
              <a:t> и </a:t>
            </a:r>
            <a:r>
              <a:rPr lang="en" sz="1400">
                <a:solidFill>
                  <a:srgbClr val="FF0000"/>
                </a:solidFill>
              </a:rPr>
              <a:t>not</a:t>
            </a:r>
            <a:r>
              <a:rPr lang="en" sz="1500">
                <a:solidFill>
                  <a:srgbClr val="188038"/>
                </a:solidFill>
              </a:rPr>
              <a:t> </a:t>
            </a:r>
            <a:r>
              <a:rPr lang="en" sz="1400">
                <a:solidFill>
                  <a:srgbClr val="FF0000"/>
                </a:solidFill>
              </a:rPr>
              <a:t>in</a:t>
            </a:r>
            <a:r>
              <a:rPr lang="en" sz="1500">
                <a:solidFill>
                  <a:schemeClr val="dk1"/>
                </a:solidFill>
              </a:rPr>
              <a:t> выполняются быстрее, чем в списках.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Преимущества списков: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Поддержка упорядоченности: элементы сохраняют порядок добавления.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Широкий набор методов для работы с данными.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Генераторы множеств</a:t>
            </a:r>
            <a:endParaRPr/>
          </a:p>
        </p:txBody>
      </p:sp>
      <p:pic>
        <p:nvPicPr>
          <p:cNvPr descr="preencoded.png" id="308" name="Google Shape;30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9" name="Google Shape;309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3"/>
          <p:cNvSpPr txBox="1"/>
          <p:nvPr>
            <p:ph idx="1" type="body"/>
          </p:nvPr>
        </p:nvSpPr>
        <p:spPr>
          <a:xfrm>
            <a:off x="311700" y="1152475"/>
            <a:ext cx="7545300" cy="9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Генераторы множеств позволяют создавать новые множества с использованием краткого синтаксиса, аналогичного генераторам списков.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11" name="Google Shape;31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725" y="2275925"/>
            <a:ext cx="8030425" cy="10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Сравнение генераторов множеств и списков</a:t>
            </a:r>
            <a:endParaRPr/>
          </a:p>
        </p:txBody>
      </p:sp>
      <p:pic>
        <p:nvPicPr>
          <p:cNvPr descr="preencoded.png" id="317" name="Google Shape;31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8" name="Google Shape;318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4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В обоих случаях используется синтаксис генераторов, но выходные данные имеют разную структуру.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20" name="Google Shape;320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079049"/>
            <a:ext cx="7993900" cy="22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Live-coding преподавателя</a:t>
            </a:r>
            <a:endParaRPr/>
          </a:p>
        </p:txBody>
      </p:sp>
      <p:sp>
        <p:nvSpPr>
          <p:cNvPr id="326" name="Google Shape;326;p45"/>
          <p:cNvSpPr txBox="1"/>
          <p:nvPr>
            <p:ph idx="1" type="body"/>
          </p:nvPr>
        </p:nvSpPr>
        <p:spPr>
          <a:xfrm>
            <a:off x="311700" y="1735825"/>
            <a:ext cx="8520600" cy="28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Продемонстрируйте в режиме live-coding и объясните: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Создание кортежей и множеств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Примеры их использования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Основные методы кортежей и множеств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Генератор множеств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327" name="Google Shape;32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8" name="Google Shape;32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sp>
        <p:nvSpPr>
          <p:cNvPr id="334" name="Google Shape;334;p46"/>
          <p:cNvSpPr txBox="1"/>
          <p:nvPr>
            <p:ph idx="1" type="body"/>
          </p:nvPr>
        </p:nvSpPr>
        <p:spPr>
          <a:xfrm>
            <a:off x="311700" y="1288150"/>
            <a:ext cx="8520600" cy="32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Чем отличается кортеж от списка?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ведут себя изменяемые типы данных в кортеже?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Чем множество отличается от списка и кортежа?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Какие операции можно выполнять с множествами?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создавать генераторы множеств?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335" name="Google Shape;33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36" name="Google Shape;336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342" name="Google Shape;342;p47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exercise_2.py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20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43" name="Google Shape;34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4" name="Google Shape;344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8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55" name="Google Shape;355;p49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56" name="Google Shape;35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362" name="Google Shape;36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0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64" name="Google Shape;364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5" name="Google Shape;365;p50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66" name="Google Shape;366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0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Интеграционная практика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373" name="Google Shape;373;p51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exercise_3.py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3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74" name="Google Shape;37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75" name="Google Shape;37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Словари</a:t>
            </a:r>
            <a:endParaRPr/>
          </a:p>
        </p:txBody>
      </p:sp>
      <p:pic>
        <p:nvPicPr>
          <p:cNvPr descr="preencoded.png"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Словари (dictionaries) в Python — это неупорядоченные коллекции пар "ключ-значение". Они позволяют быстро получать доступ к значениям по ключам.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1225" y="2215450"/>
            <a:ext cx="5012493" cy="235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86" name="Google Shape;386;p53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87" name="Google Shape;38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393" name="Google Shape;39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4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5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95" name="Google Shape;395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6" name="Google Shape;396;p54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97" name="Google Shape;397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4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03" name="Google Shape;40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04" name="Google Shape;404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5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406" name="Google Shape;406;p55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homework.py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Повторите синтаксис в пройденных уроках.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Синтаксис и способы создания словарей</a:t>
            </a:r>
            <a:endParaRPr/>
          </a:p>
        </p:txBody>
      </p:sp>
      <p:pic>
        <p:nvPicPr>
          <p:cNvPr descr="preencoded.png"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4" name="Google Shape;9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941525"/>
            <a:ext cx="75453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Словари можно создавать несколькими способами: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Используя фигурные скобки </a:t>
            </a:r>
            <a:r>
              <a:rPr lang="en" sz="1400">
                <a:solidFill>
                  <a:srgbClr val="FF0000"/>
                </a:solidFill>
              </a:rPr>
              <a:t>{}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Используя функцию </a:t>
            </a:r>
            <a:r>
              <a:rPr lang="en" sz="1400">
                <a:solidFill>
                  <a:srgbClr val="FF0000"/>
                </a:solidFill>
              </a:rPr>
              <a:t>dict()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2225" y="2043075"/>
            <a:ext cx="5668425" cy="20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447625" y="4257350"/>
            <a:ext cx="7107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Фигурные скобки удобны для создания словарей с фиксированными значениями, а </a:t>
            </a:r>
            <a:r>
              <a:rPr lang="en">
                <a:solidFill>
                  <a:srgbClr val="FF0000"/>
                </a:solidFill>
              </a:rPr>
              <a:t>dict()</a:t>
            </a:r>
            <a:r>
              <a:rPr lang="en">
                <a:solidFill>
                  <a:schemeClr val="dk1"/>
                </a:solidFill>
              </a:rPr>
              <a:t> полезна для создания словарей из других источников данных.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Доступ, удаление, добавление </a:t>
            </a:r>
            <a:endParaRPr/>
          </a:p>
        </p:txBody>
      </p:sp>
      <p:pic>
        <p:nvPicPr>
          <p:cNvPr descr="preencoded.png" id="103" name="Google Shape;10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4" name="Google Shape;10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691150" y="1304950"/>
            <a:ext cx="7024500" cy="9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Для доступа к значениям в словаре используются ключи. Ключи должны быть уникальными и неизменяемыми типами данных, такими как строки или числа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275" y="2188250"/>
            <a:ext cx="6954255" cy="140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726250" y="3919500"/>
            <a:ext cx="69543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Метод</a:t>
            </a:r>
            <a:r>
              <a:rPr lang="en">
                <a:solidFill>
                  <a:srgbClr val="FF0000"/>
                </a:solidFill>
              </a:rPr>
              <a:t> get</a:t>
            </a:r>
            <a:r>
              <a:rPr lang="en">
                <a:solidFill>
                  <a:schemeClr val="dk1"/>
                </a:solidFill>
              </a:rPr>
              <a:t> удобен для безопасного доступа к значениям, так как он возвращает </a:t>
            </a:r>
            <a:r>
              <a:rPr lang="en">
                <a:solidFill>
                  <a:srgbClr val="FF0000"/>
                </a:solidFill>
              </a:rPr>
              <a:t>None</a:t>
            </a:r>
            <a:r>
              <a:rPr lang="en">
                <a:solidFill>
                  <a:schemeClr val="dk1"/>
                </a:solidFill>
              </a:rPr>
              <a:t> или указанное значение по умолчанию, если ключ не найден.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Добавление и удаление данных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8520600" cy="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Элементы можно добавлять и удалять, используя ключи. При добавлении нового элемента используется новый ключ, а для удаления — оператор </a:t>
            </a:r>
            <a:r>
              <a:rPr lang="en" sz="1400">
                <a:solidFill>
                  <a:srgbClr val="FF0000"/>
                </a:solidFill>
              </a:rPr>
              <a:t>del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63" y="2274449"/>
            <a:ext cx="8066975" cy="21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len, in, not in, del для словарей</a:t>
            </a:r>
            <a:endParaRPr/>
          </a:p>
        </p:txBody>
      </p:sp>
      <p:pic>
        <p:nvPicPr>
          <p:cNvPr descr="preencoded.png" id="120" name="Google Shape;1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1" name="Google Shape;12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1150" y="1197525"/>
            <a:ext cx="6720698" cy="355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Перебор элементов словаря в цикле</a:t>
            </a:r>
            <a:endParaRPr/>
          </a:p>
        </p:txBody>
      </p:sp>
      <p:pic>
        <p:nvPicPr>
          <p:cNvPr descr="preencoded.png" id="128" name="Google Shape;12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9" name="Google Shape;12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075" y="1445211"/>
            <a:ext cx="7680524" cy="3031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