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embeddedFontLst>
    <p:embeddedFont>
      <p:font typeface="Inter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nter-italic.fntdata"/><Relationship Id="rId20" Type="http://schemas.openxmlformats.org/officeDocument/2006/relationships/slide" Target="slides/slide15.xml"/><Relationship Id="rId41" Type="http://schemas.openxmlformats.org/officeDocument/2006/relationships/font" Target="fonts/Inter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nter-bold.fntdata"/><Relationship Id="rId16" Type="http://schemas.openxmlformats.org/officeDocument/2006/relationships/slide" Target="slides/slide11.xml"/><Relationship Id="rId38" Type="http://schemas.openxmlformats.org/officeDocument/2006/relationships/font" Target="fonts/Inter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f9019da3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f9019da3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f9019da3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f9019da3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fdf354b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fdf354b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e1c2d54b55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e1c2d54b55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e1c2d54b55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e1c2d54b55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1c2d54b5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1c2d54b5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1c2d54b5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1c2d54b5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e1c2d54b5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e1c2d54b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1c2d54b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e1c2d54b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1c2d54b55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1c2d54b5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fdf354b6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dfdf354b6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fdf354b6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dfdf354b6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e1c2d54b55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e1c2d54b55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1c2d54b5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1c2d54b5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1c2d54b5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1c2d54b5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1c2d54b55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1c2d54b55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1c2d54b55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e1c2d54b55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fdf354b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dfdf354b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f9019da3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f9019da3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1c2d54b55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1c2d54b5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1c2d54b55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1c2d54b5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fdf354b6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fdf354b6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f9019da3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df9019da3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8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Функции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 return</a:t>
            </a:r>
            <a:endParaRPr/>
          </a:p>
        </p:txBody>
      </p:sp>
      <p:pic>
        <p:nvPicPr>
          <p:cNvPr descr="preencoded.png" id="131" name="Google Shape;1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2" name="Google Shape;132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775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Оператор </a:t>
            </a:r>
            <a:r>
              <a:rPr lang="en" sz="1600">
                <a:solidFill>
                  <a:srgbClr val="FF0000"/>
                </a:solidFill>
              </a:rPr>
              <a:t>return</a:t>
            </a:r>
            <a:r>
              <a:rPr lang="en" sz="1600">
                <a:solidFill>
                  <a:schemeClr val="dk1"/>
                </a:solidFill>
              </a:rPr>
              <a:t> используется для возврата значения из функции в то место, где была вызвана функция. Если return не указан, функция возвращает </a:t>
            </a:r>
            <a:r>
              <a:rPr lang="en" sz="1600">
                <a:solidFill>
                  <a:srgbClr val="FF0000"/>
                </a:solidFill>
              </a:rPr>
              <a:t>None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77200" y="2062650"/>
            <a:ext cx="54483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Именованные аргументы</a:t>
            </a:r>
            <a:endParaRPr/>
          </a:p>
        </p:txBody>
      </p:sp>
      <p:pic>
        <p:nvPicPr>
          <p:cNvPr descr="preencoded.png" id="140" name="Google Shape;1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1" name="Google Shape;14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Именованные аргументы (или параметры) позволяют передавать значения аргументов при вызове функции. Это делает код более читаемым и уменьшает вероятность ошибок.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8225" y="2434725"/>
            <a:ext cx="6366999" cy="17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Фактические и формальные параметры</a:t>
            </a:r>
            <a:endParaRPr/>
          </a:p>
        </p:txBody>
      </p:sp>
      <p:pic>
        <p:nvPicPr>
          <p:cNvPr descr="preencoded.png" id="149" name="Google Shape;14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Формальные параметры - это переменные, указанные в определении функции.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Фактические параметры (или аргументы) - это значения, передаваемые при вызове функции.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2150" y="2771650"/>
            <a:ext cx="7104846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754100"/>
            <a:ext cx="8520600" cy="28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Покажите в формате live-coding и объясните: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Процесс создания и вызова функции.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Использование оператора </a:t>
            </a:r>
            <a:r>
              <a:rPr lang="en" sz="1500">
                <a:solidFill>
                  <a:srgbClr val="FF0000"/>
                </a:solidFill>
              </a:rPr>
              <a:t>return</a:t>
            </a:r>
            <a:r>
              <a:rPr lang="en" sz="1500">
                <a:solidFill>
                  <a:schemeClr val="dk1"/>
                </a:solidFill>
              </a:rPr>
              <a:t> для возврата значения из функции.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Использования именованных аргументов, что делает вызов функции более гибким.</a:t>
            </a:r>
            <a:endParaRPr sz="1500"/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644450"/>
            <a:ext cx="8520600" cy="29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функция в Python и зачем она нужна?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объявить функцию в Python?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вызвать функцию в Python?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Для чего используется оператор </a:t>
            </a:r>
            <a:r>
              <a:rPr lang="en" sz="1500">
                <a:solidFill>
                  <a:srgbClr val="FF0000"/>
                </a:solidFill>
              </a:rPr>
              <a:t>return</a:t>
            </a:r>
            <a:r>
              <a:rPr lang="en" sz="1500">
                <a:solidFill>
                  <a:schemeClr val="dk1"/>
                </a:solidFill>
              </a:rPr>
              <a:t> в функции?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Что такое именованные аргументы? Как они улучшают читаемость кода?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 чем разница между формальными и фактическими параметрами?</a:t>
            </a:r>
            <a:endParaRPr sz="1500"/>
          </a:p>
        </p:txBody>
      </p:sp>
      <p:pic>
        <p:nvPicPr>
          <p:cNvPr descr="preencoded.png" id="167" name="Google Shape;16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Публичное решение студентом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311700" y="3903575"/>
            <a:ext cx="6531000" cy="9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Правила: один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 и задает дополнительные вопросы на понимание.</a:t>
            </a:r>
            <a:endParaRPr baseline="30000" sz="1200">
              <a:solidFill>
                <a:srgbClr val="434343"/>
              </a:solidFill>
            </a:endParaRPr>
          </a:p>
        </p:txBody>
      </p:sp>
      <p:pic>
        <p:nvPicPr>
          <p:cNvPr descr="preencoded.png"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7"/>
          <p:cNvSpPr txBox="1"/>
          <p:nvPr/>
        </p:nvSpPr>
        <p:spPr>
          <a:xfrm>
            <a:off x="311700" y="1750975"/>
            <a:ext cx="5909700" cy="1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Задание: Напишите функцию, которая принимает строку и выводит ее наоборот.</a:t>
            </a:r>
            <a:endParaRPr sz="1500"/>
          </a:p>
          <a:p>
            <a:pPr indent="45720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/>
              <a:t>str = “I love functions”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83" name="Google Shape;183;p2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4" name="Google Shape;1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5" name="Google Shape;185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7" name="Google Shape;19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03" name="Google Shape;20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5" name="Google Shape;205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7" name="Google Shape;20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1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</a:t>
            </a: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rgs, kwargs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827175"/>
            <a:ext cx="6046800" cy="27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Функции в Python: что такое, объявление, вызов, оператор return, аргументы фукнции.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Функции с произвольным числом параметров: args, kwargs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Мини-проект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с произвольным числом параметров</a:t>
            </a:r>
            <a:endParaRPr/>
          </a:p>
        </p:txBody>
      </p:sp>
      <p:pic>
        <p:nvPicPr>
          <p:cNvPr descr="preencoded.png" id="214" name="Google Shape;21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5" name="Google Shape;21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>
            <p:ph idx="1" type="body"/>
          </p:nvPr>
        </p:nvSpPr>
        <p:spPr>
          <a:xfrm>
            <a:off x="311700" y="1132850"/>
            <a:ext cx="7545300" cy="12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Python можно создавать функции, принимающие произвольное число аргументов. Для этого используются </a:t>
            </a:r>
            <a:r>
              <a:rPr lang="en" sz="1600">
                <a:solidFill>
                  <a:srgbClr val="FF0000"/>
                </a:solidFill>
              </a:rPr>
              <a:t>*args</a:t>
            </a:r>
            <a:r>
              <a:rPr lang="en" sz="1600">
                <a:solidFill>
                  <a:schemeClr val="dk1"/>
                </a:solidFill>
              </a:rPr>
              <a:t> для неименованных аргументов и </a:t>
            </a:r>
            <a:r>
              <a:rPr lang="en" sz="1600">
                <a:solidFill>
                  <a:srgbClr val="FF0000"/>
                </a:solidFill>
              </a:rPr>
              <a:t>**kwargs</a:t>
            </a:r>
            <a:r>
              <a:rPr lang="en" sz="1600">
                <a:solidFill>
                  <a:schemeClr val="dk1"/>
                </a:solidFill>
              </a:rPr>
              <a:t> для именованных аргументов.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17" name="Google Shape;21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5425" y="2253871"/>
            <a:ext cx="6385975" cy="26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Примеры с *args и **kwargs</a:t>
            </a:r>
            <a:endParaRPr/>
          </a:p>
        </p:txBody>
      </p:sp>
      <p:pic>
        <p:nvPicPr>
          <p:cNvPr descr="preencoded.png"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4" name="Google Shape;22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3"/>
          <p:cNvSpPr txBox="1"/>
          <p:nvPr>
            <p:ph idx="1" type="body"/>
          </p:nvPr>
        </p:nvSpPr>
        <p:spPr>
          <a:xfrm>
            <a:off x="311700" y="1106800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Использование </a:t>
            </a:r>
            <a:r>
              <a:rPr lang="en" sz="1600">
                <a:solidFill>
                  <a:srgbClr val="FF0000"/>
                </a:solidFill>
              </a:rPr>
              <a:t>*args</a:t>
            </a:r>
            <a:r>
              <a:rPr lang="en" sz="16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</a:rPr>
              <a:t>**kwargs</a:t>
            </a:r>
            <a:r>
              <a:rPr lang="en" sz="1600">
                <a:solidFill>
                  <a:schemeClr val="dk1"/>
                </a:solidFill>
              </a:rPr>
              <a:t> полезно в ситуациях, когда количество входных данных заранее неизвестно.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3625" y="1955225"/>
            <a:ext cx="6614350" cy="283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311700" y="2092125"/>
            <a:ext cx="8520600" cy="2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Покажите в формате live-coding и объясните: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работать с произвольным числом параметров с помощью </a:t>
            </a:r>
            <a:r>
              <a:rPr lang="en" sz="1600">
                <a:solidFill>
                  <a:srgbClr val="FF0000"/>
                </a:solidFill>
              </a:rPr>
              <a:t>args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</a:rPr>
              <a:t>*kwargs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/>
          </a:p>
        </p:txBody>
      </p:sp>
      <p:pic>
        <p:nvPicPr>
          <p:cNvPr descr="preencoded.png"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4" name="Google Shape;23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240" name="Google Shape;240;p35"/>
          <p:cNvSpPr txBox="1"/>
          <p:nvPr>
            <p:ph idx="1" type="body"/>
          </p:nvPr>
        </p:nvSpPr>
        <p:spPr>
          <a:xfrm>
            <a:off x="311700" y="16092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 создать функцию с произвольным числом параметров в Python?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В чем разница между </a:t>
            </a:r>
            <a:r>
              <a:rPr lang="en" sz="1500">
                <a:solidFill>
                  <a:srgbClr val="FF0000"/>
                </a:solidFill>
              </a:rPr>
              <a:t>*</a:t>
            </a:r>
            <a:r>
              <a:rPr lang="en" sz="1600">
                <a:solidFill>
                  <a:srgbClr val="FF0000"/>
                </a:solidFill>
              </a:rPr>
              <a:t>args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</a:rPr>
              <a:t>**kwargs</a:t>
            </a:r>
            <a:r>
              <a:rPr lang="en" sz="1500">
                <a:solidFill>
                  <a:schemeClr val="dk1"/>
                </a:solidFill>
              </a:rPr>
              <a:t>?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Приведите пример использования </a:t>
            </a:r>
            <a:r>
              <a:rPr lang="en" sz="1500">
                <a:solidFill>
                  <a:srgbClr val="FF0000"/>
                </a:solidFill>
              </a:rPr>
              <a:t>*</a:t>
            </a:r>
            <a:r>
              <a:rPr lang="en" sz="1600">
                <a:solidFill>
                  <a:srgbClr val="FF0000"/>
                </a:solidFill>
              </a:rPr>
              <a:t>args</a:t>
            </a:r>
            <a:r>
              <a:rPr lang="en" sz="1500">
                <a:solidFill>
                  <a:schemeClr val="dk1"/>
                </a:solidFill>
              </a:rPr>
              <a:t> и </a:t>
            </a:r>
            <a:r>
              <a:rPr lang="en" sz="1600">
                <a:solidFill>
                  <a:srgbClr val="FF0000"/>
                </a:solidFill>
              </a:rPr>
              <a:t>**kwargs</a:t>
            </a:r>
            <a:r>
              <a:rPr lang="en" sz="1500">
                <a:solidFill>
                  <a:schemeClr val="dk1"/>
                </a:solidFill>
              </a:rPr>
              <a:t> в одной функции.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Какие преимущества дает использование функций в программировании?</a:t>
            </a:r>
            <a:endParaRPr sz="1500"/>
          </a:p>
        </p:txBody>
      </p:sp>
      <p:pic>
        <p:nvPicPr>
          <p:cNvPr descr="preencoded.png" id="241" name="Google Shape;24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2" name="Google Shape;24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48" name="Google Shape;248;p3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49" name="Google Shape;24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1" name="Google Shape;261;p3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62" name="Google Shape;26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68" name="Google Shape;2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70" name="Google Shape;27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Google Shape;271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72" name="Google Shape;27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Интеграционная практика. Мини-проект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79" name="Google Shape;279;p40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3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80" name="Google Shape;28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1" name="Google Shape;28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Функции в Python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t/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93" name="Google Shape;29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99" name="Google Shape;29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3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01" name="Google Shape;30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2" name="Google Shape;302;p43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03" name="Google Shape;303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43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9" name="Google Shape;30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0" name="Google Shape;31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12" name="Google Shape;312;p44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homework.py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Функции в Python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321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Функции - это блоки кода, которые выполняют определенную задачу и могут быть переиспользованы.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Они помогают структурировать код и делают его более читаемым и поддерживаемым.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Функции могут принимать входные данные (аргументы) и возвращать результат своей работы.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6375" y="1122250"/>
            <a:ext cx="4522975" cy="3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 без функций</a:t>
            </a:r>
            <a:endParaRPr/>
          </a:p>
        </p:txBody>
      </p:sp>
      <p:pic>
        <p:nvPicPr>
          <p:cNvPr descr="preencoded.png" id="93" name="Google Shape;9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775" y="2205100"/>
            <a:ext cx="588645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411125" y="941525"/>
            <a:ext cx="74184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Такой код необходимо дублировать каждый раз, когда хотим выполнить операцию суммирования элементов списка.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Необходимо создавать переменную, чтобы оперировать полученными данными.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-1550" l="0" r="0" t="1550"/>
          <a:stretch/>
        </p:blipFill>
        <p:spPr>
          <a:xfrm>
            <a:off x="2818025" y="515275"/>
            <a:ext cx="5493776" cy="424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type="title"/>
          </p:nvPr>
        </p:nvSpPr>
        <p:spPr>
          <a:xfrm>
            <a:off x="366500" y="1925025"/>
            <a:ext cx="22830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 без функций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14" y="0"/>
            <a:ext cx="536237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1903500"/>
            <a:ext cx="2228100" cy="13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Код с функциями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использования функций</a:t>
            </a:r>
            <a:endParaRPr/>
          </a:p>
        </p:txBody>
      </p:sp>
      <p:pic>
        <p:nvPicPr>
          <p:cNvPr descr="preencoded.png" id="114" name="Google Shape;11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342975"/>
            <a:ext cx="7545300" cy="32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Функции позволяют: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Переиспользовать код, что снижает дублирование и упрощает сопровождение.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Улучшить структуру кода, делая его более логичным и понятным.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Упростить тестирование отдельных блоков кода.</a:t>
            </a:r>
            <a:endParaRPr sz="16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600">
                <a:solidFill>
                  <a:schemeClr val="dk1"/>
                </a:solidFill>
              </a:rPr>
              <a:t>Облегчить работу с большими проектами, разделяя задачи на более мелкие и управляемые части.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Объявление и вызов функций</a:t>
            </a:r>
            <a:endParaRPr/>
          </a:p>
        </p:txBody>
      </p:sp>
      <p:pic>
        <p:nvPicPr>
          <p:cNvPr descr="preencoded.png"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3" name="Google Shape;12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754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Функция объявляется с помощью ключевого слова </a:t>
            </a:r>
            <a:r>
              <a:rPr lang="en" sz="1600">
                <a:solidFill>
                  <a:srgbClr val="FF0000"/>
                </a:solidFill>
              </a:rPr>
              <a:t>def</a:t>
            </a:r>
            <a:r>
              <a:rPr lang="en" sz="1600">
                <a:solidFill>
                  <a:schemeClr val="dk1"/>
                </a:solidFill>
              </a:rPr>
              <a:t>, за которым следует имя функции и скобки с аргументами.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Тело функции должно быть с отступом.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Функция вызывается по имени с передачей аргументов в скобках.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7775" y="2965350"/>
            <a:ext cx="6648450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