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5"/>
  </p:notesMasterIdLst>
  <p:handoutMasterIdLst>
    <p:handoutMasterId r:id="rId6"/>
  </p:handoutMasterIdLst>
  <p:sldIdLst>
    <p:sldId id="310" r:id="rId2"/>
    <p:sldId id="311" r:id="rId3"/>
    <p:sldId id="312" r:id="rId4"/>
  </p:sldIdLst>
  <p:sldSz cx="9144000" cy="5143500" type="screen16x9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" userDrawn="1">
          <p15:clr>
            <a:srgbClr val="A4A3A4"/>
          </p15:clr>
        </p15:guide>
        <p15:guide id="2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orient="horz" pos="5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leen Watson" initials="KW" lastIdx="1" clrIdx="0">
    <p:extLst/>
  </p:cmAuthor>
  <p:cmAuthor id="2" name="Kathleen Watson" initials="KW [2]" lastIdx="1" clrIdx="1">
    <p:extLst/>
  </p:cmAuthor>
  <p:cmAuthor id="3" name="Kathleen Watson" initials="KW [3]" lastIdx="1" clrIdx="2">
    <p:extLst/>
  </p:cmAuthor>
  <p:cmAuthor id="4" name="Kathleen Watson" initials="KW [4]" lastIdx="1" clrIdx="3">
    <p:extLst/>
  </p:cmAuthor>
  <p:cmAuthor id="5" name="Kathleen Watson" initials="KW [5]" lastIdx="1" clrIdx="4">
    <p:extLst/>
  </p:cmAuthor>
  <p:cmAuthor id="6" name="Kathleen Watson" initials="KW [6]" lastIdx="1" clrIdx="5">
    <p:extLst/>
  </p:cmAuthor>
  <p:cmAuthor id="7" name="Kathleen Watson" initials="KW [7]" lastIdx="1" clrIdx="6">
    <p:extLst/>
  </p:cmAuthor>
  <p:cmAuthor id="8" name="Kathleen Watson" initials="KW [8]" lastIdx="1" clrIdx="7">
    <p:extLst/>
  </p:cmAuthor>
  <p:cmAuthor id="9" name="Kathleen Watson" initials="KW [9]" lastIdx="1" clrIdx="8">
    <p:extLst/>
  </p:cmAuthor>
  <p:cmAuthor id="10" name="Kathleen Watson" initials="KW [10]" lastIdx="1" clrIdx="9">
    <p:extLst/>
  </p:cmAuthor>
  <p:cmAuthor id="11" name="Kathleen Watson" initials="KW [11]" lastIdx="1" clrIdx="10">
    <p:extLst/>
  </p:cmAuthor>
  <p:cmAuthor id="12" name="Kathleen Watson" initials="KW [12]" lastIdx="1" clrIdx="11">
    <p:extLst/>
  </p:cmAuthor>
  <p:cmAuthor id="13" name="Jeff San Miguel" initials="JSM" lastIdx="1" clrIdx="12">
    <p:extLst/>
  </p:cmAuthor>
  <p:cmAuthor id="14" name="Jeff San Miguel" initials="JSM [2]" lastIdx="1" clrIdx="13">
    <p:extLst/>
  </p:cmAuthor>
  <p:cmAuthor id="15" name="Jeff San Miguel" initials="JSM [3]" lastIdx="1" clrIdx="14">
    <p:extLst/>
  </p:cmAuthor>
  <p:cmAuthor id="16" name="Jeff San Miguel" initials="JSM [4]" lastIdx="1" clrIdx="15">
    <p:extLst/>
  </p:cmAuthor>
  <p:cmAuthor id="17" name="Jeff San Miguel" initials="JSM [5]" lastIdx="1" clrIdx="16">
    <p:extLst/>
  </p:cmAuthor>
  <p:cmAuthor id="18" name="Jeff San Miguel" initials="JSM [6]" lastIdx="1" clrIdx="17">
    <p:extLst/>
  </p:cmAuthor>
  <p:cmAuthor id="19" name="Jeff San Miguel" initials="JSM [7]" lastIdx="1" clrIdx="18">
    <p:extLst/>
  </p:cmAuthor>
  <p:cmAuthor id="20" name="Jeff San Miguel" initials="JSM [8]" lastIdx="1" clrIdx="19">
    <p:extLst/>
  </p:cmAuthor>
  <p:cmAuthor id="21" name="Jeff San Miguel" initials="JSM [9]" lastIdx="1" clrIdx="2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628"/>
    <a:srgbClr val="000000"/>
    <a:srgbClr val="135295"/>
    <a:srgbClr val="032F46"/>
    <a:srgbClr val="06252F"/>
    <a:srgbClr val="0B3F4E"/>
    <a:srgbClr val="0A2F3B"/>
    <a:srgbClr val="155E74"/>
    <a:srgbClr val="0D143C"/>
    <a:srgbClr val="A4CE4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23" autoAdjust="0"/>
    <p:restoredTop sz="94188" autoAdjust="0"/>
  </p:normalViewPr>
  <p:slideViewPr>
    <p:cSldViewPr snapToGrid="0" snapToObjects="1" showGuides="1">
      <p:cViewPr>
        <p:scale>
          <a:sx n="119" d="100"/>
          <a:sy n="119" d="100"/>
        </p:scale>
        <p:origin x="1736" y="616"/>
      </p:cViewPr>
      <p:guideLst>
        <p:guide orient="horz" pos="132"/>
        <p:guide/>
        <p:guide pos="5760"/>
        <p:guide orient="horz" pos="5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napToObjects="1">
      <p:cViewPr varScale="1">
        <p:scale>
          <a:sx n="153" d="100"/>
          <a:sy n="153" d="100"/>
        </p:scale>
        <p:origin x="5880" y="176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tags" Target="tags/tag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1/10/18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1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9152831" cy="5143500"/>
          </a:xfrm>
          <a:prstGeom prst="rect">
            <a:avLst/>
          </a:prstGeom>
        </p:spPr>
      </p:pic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-1" y="0"/>
            <a:ext cx="9152831" cy="1487714"/>
          </a:xfrm>
          <a:prstGeom prst="rect">
            <a:avLst/>
          </a:prstGeom>
          <a:gradFill flip="none" rotWithShape="1">
            <a:gsLst>
              <a:gs pos="11000">
                <a:srgbClr val="0E1628">
                  <a:lumMod val="0"/>
                  <a:alpha val="72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4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  <p:sp>
        <p:nvSpPr>
          <p:cNvPr id="67" name="TextBox 66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Hitachi, Ltd. employees and other audiences under NDA only.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36844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9152831" cy="5143500"/>
          </a:xfrm>
          <a:prstGeom prst="rect">
            <a:avLst/>
          </a:prstGeom>
        </p:spPr>
      </p:pic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-1" y="0"/>
            <a:ext cx="9152831" cy="1487714"/>
          </a:xfrm>
          <a:prstGeom prst="rect">
            <a:avLst/>
          </a:prstGeom>
          <a:gradFill flip="none" rotWithShape="1">
            <a:gsLst>
              <a:gs pos="11000">
                <a:srgbClr val="0E1628">
                  <a:lumMod val="0"/>
                  <a:alpha val="72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430887"/>
          </a:xfrm>
          <a:prstGeom prst="rect">
            <a:avLst/>
          </a:prstGeom>
          <a:effectLst/>
        </p:spPr>
        <p:txBody>
          <a:bodyPr anchor="t">
            <a:sp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8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2" name="TextBox 31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-1"/>
            <a:ext cx="9152832" cy="5143501"/>
          </a:xfrm>
          <a:prstGeom prst="rect">
            <a:avLst/>
          </a:prstGeom>
        </p:spPr>
      </p:pic>
      <p:sp>
        <p:nvSpPr>
          <p:cNvPr id="133" name="Rectangle 132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rgbClr val="0E1628">
                  <a:alpha val="40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2" name="Rectangle 151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54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430887"/>
          </a:xfrm>
          <a:prstGeom prst="rect">
            <a:avLst/>
          </a:prstGeom>
          <a:effectLst/>
        </p:spPr>
        <p:txBody>
          <a:bodyPr anchor="t">
            <a:sp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58" name="TextBox 157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2" name="TextBox 31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6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-1"/>
            <a:ext cx="9152832" cy="5143501"/>
          </a:xfrm>
          <a:prstGeom prst="rect">
            <a:avLst/>
          </a:prstGeom>
        </p:spPr>
      </p:pic>
      <p:sp>
        <p:nvSpPr>
          <p:cNvPr id="133" name="Rectangle 132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rgbClr val="0E1628">
                  <a:alpha val="40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2" name="Rectangle 151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5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54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15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56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58" name="TextBox 157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1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6" name="TextBox 35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62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6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4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4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4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41" name="Group 40"/>
          <p:cNvGrpSpPr/>
          <p:nvPr userDrawn="1"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4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Gradient Overlay"/>
          <p:cNvSpPr/>
          <p:nvPr/>
        </p:nvSpPr>
        <p:spPr>
          <a:xfrm>
            <a:off x="0" y="-7473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61" name="Smart Texture"/>
          <p:cNvPicPr>
            <a:picLocks noChangeAspect="1"/>
          </p:cNvPicPr>
          <p:nvPr userDrawn="1"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9740" y="-74140"/>
            <a:ext cx="9398875" cy="5305168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5" name="Smart Texture"/>
          <p:cNvPicPr>
            <a:picLocks noChangeAspect="1"/>
          </p:cNvPicPr>
          <p:nvPr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089" y="-74140"/>
            <a:ext cx="9398875" cy="5305168"/>
          </a:xfrm>
          <a:prstGeom prst="rect">
            <a:avLst/>
          </a:prstGeom>
        </p:spPr>
      </p:pic>
      <p:sp>
        <p:nvSpPr>
          <p:cNvPr id="56" name="Gradient Overlay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5" name="Smart Texture"/>
          <p:cNvPicPr>
            <a:picLocks noChangeAspect="1"/>
          </p:cNvPicPr>
          <p:nvPr/>
        </p:nvPicPr>
        <p:blipFill rotWithShape="1">
          <a:blip r:embed="rId2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089" y="-74140"/>
            <a:ext cx="9398875" cy="5305168"/>
          </a:xfrm>
          <a:prstGeom prst="rect">
            <a:avLst/>
          </a:prstGeom>
        </p:spPr>
      </p:pic>
      <p:sp>
        <p:nvSpPr>
          <p:cNvPr id="56" name="Gradient Overlay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Hitachi, Ltd. employees and other audiences under NDA only.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43936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TextBox 37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1819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796" r:id="rId2"/>
    <p:sldLayoutId id="2147483801" r:id="rId3"/>
    <p:sldLayoutId id="2147483802" r:id="rId4"/>
    <p:sldLayoutId id="2147483813" r:id="rId5"/>
    <p:sldLayoutId id="2147483814" r:id="rId6"/>
    <p:sldLayoutId id="2147483805" r:id="rId7"/>
    <p:sldLayoutId id="2147483806" r:id="rId8"/>
    <p:sldLayoutId id="2147483807" r:id="rId9"/>
    <p:sldLayoutId id="2147483808" r:id="rId10"/>
    <p:sldLayoutId id="2147483822" r:id="rId11"/>
    <p:sldLayoutId id="2147483823" r:id="rId12"/>
    <p:sldLayoutId id="2147483812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000069"/>
          </a:xfrm>
        </p:spPr>
        <p:txBody>
          <a:bodyPr/>
          <a:lstStyle/>
          <a:p>
            <a:pPr marL="280988" lvl="1" indent="-2809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</a:pPr>
            <a:r>
              <a:rPr lang="en-US" sz="1400" dirty="0" smtClean="0"/>
              <a:t>Core Step:</a:t>
            </a:r>
            <a:r>
              <a:rPr lang="en-US" sz="1200" dirty="0" smtClean="0"/>
              <a:t> </a:t>
            </a:r>
          </a:p>
          <a:p>
            <a:pPr marL="561976" lvl="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</a:pPr>
            <a:r>
              <a:rPr lang="en-US" sz="1200" dirty="0"/>
              <a:t>Enable input step hop that  executes the specified </a:t>
            </a:r>
            <a:r>
              <a:rPr lang="en-US" sz="1200" dirty="0" err="1"/>
              <a:t>Subtrans</a:t>
            </a:r>
            <a:r>
              <a:rPr lang="en-US" sz="1200" dirty="0"/>
              <a:t> after </a:t>
            </a:r>
            <a:r>
              <a:rPr lang="en-US" sz="1200" dirty="0" smtClean="0"/>
              <a:t>each result </a:t>
            </a:r>
            <a:r>
              <a:rPr lang="en-US" sz="1200" dirty="0"/>
              <a:t>row has been received.</a:t>
            </a:r>
          </a:p>
          <a:p>
            <a:pPr marL="561976" lvl="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</a:pPr>
            <a:r>
              <a:rPr lang="en-US" sz="1200" dirty="0" smtClean="0"/>
              <a:t>Enable output step hops for Execution Results, Row grouping, Result rows, and Result files.</a:t>
            </a:r>
          </a:p>
          <a:p>
            <a:r>
              <a:rPr lang="en-US" sz="1400" dirty="0" smtClean="0"/>
              <a:t>Parameters Tab</a:t>
            </a:r>
            <a:r>
              <a:rPr lang="en-US" sz="1400" dirty="0" smtClean="0"/>
              <a:t>: </a:t>
            </a:r>
          </a:p>
          <a:p>
            <a:pPr lvl="1"/>
            <a:r>
              <a:rPr lang="en-US" sz="1200" dirty="0" smtClean="0"/>
              <a:t>Enable </a:t>
            </a:r>
            <a:r>
              <a:rPr lang="en-US" sz="1200" dirty="0" err="1" smtClean="0"/>
              <a:t>Subtrans</a:t>
            </a:r>
            <a:r>
              <a:rPr lang="en-US" sz="1200" dirty="0" smtClean="0"/>
              <a:t> to be specified and resolved.</a:t>
            </a:r>
          </a:p>
          <a:p>
            <a:pPr lvl="1"/>
            <a:r>
              <a:rPr lang="en-US" sz="1200" dirty="0" smtClean="0"/>
              <a:t>Enable parameters to be passed to the </a:t>
            </a:r>
            <a:r>
              <a:rPr lang="en-US" sz="1200" dirty="0" err="1" smtClean="0"/>
              <a:t>Subtrans</a:t>
            </a:r>
            <a:r>
              <a:rPr lang="en-US" sz="1200" dirty="0" smtClean="0"/>
              <a:t> under execution as the first row.</a:t>
            </a:r>
          </a:p>
          <a:p>
            <a:r>
              <a:rPr lang="en-US" sz="1400" dirty="0" smtClean="0"/>
              <a:t>Execution Results Tab: Enable collection of Spark Metrics</a:t>
            </a:r>
          </a:p>
          <a:p>
            <a:r>
              <a:rPr lang="en-US" sz="1400" dirty="0" smtClean="0"/>
              <a:t>Row Grouping Tab: Enable the blocking via number of rows, time window or field.</a:t>
            </a:r>
          </a:p>
          <a:p>
            <a:r>
              <a:rPr lang="en-US" sz="1400" dirty="0" smtClean="0"/>
              <a:t>Result Rows Tab: </a:t>
            </a:r>
            <a:r>
              <a:rPr lang="en-US" sz="1400" dirty="0" smtClean="0"/>
              <a:t>Enable result row layout.</a:t>
            </a:r>
          </a:p>
          <a:p>
            <a:r>
              <a:rPr lang="en-US" sz="1400" dirty="0" smtClean="0"/>
              <a:t>Result Files Tab: Enable the collection of output URIs created by </a:t>
            </a:r>
            <a:r>
              <a:rPr lang="en-US" sz="1400" dirty="0" err="1" smtClean="0"/>
              <a:t>Subtrans</a:t>
            </a:r>
            <a:r>
              <a:rPr lang="en-US" sz="1400" dirty="0" smtClean="0"/>
              <a:t>. </a:t>
            </a:r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 Executor Functional Requirements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0" dirty="0" smtClean="0"/>
              <a:t>“</a:t>
            </a:r>
            <a:r>
              <a:rPr lang="en-US" sz="1800" b="0" dirty="0" err="1" smtClean="0"/>
              <a:t>Subtrans</a:t>
            </a:r>
            <a:r>
              <a:rPr lang="en-US" sz="1800" b="0" dirty="0" smtClean="0"/>
              <a:t>”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32727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204228"/>
          </a:xfrm>
        </p:spPr>
        <p:txBody>
          <a:bodyPr/>
          <a:lstStyle/>
          <a:p>
            <a:r>
              <a:rPr lang="en-US" sz="1800" dirty="0" smtClean="0"/>
              <a:t>Parameters Tab: Enable </a:t>
            </a:r>
            <a:r>
              <a:rPr lang="en-US" sz="1800" dirty="0" err="1" smtClean="0"/>
              <a:t>Subtrans</a:t>
            </a:r>
            <a:r>
              <a:rPr lang="en-US" sz="1800" dirty="0" smtClean="0"/>
              <a:t> and its steps to be resolved using </a:t>
            </a:r>
            <a:r>
              <a:rPr lang="en-US" sz="1800" dirty="0" err="1" smtClean="0"/>
              <a:t>hdfs</a:t>
            </a:r>
            <a:r>
              <a:rPr lang="en-US" sz="1800" dirty="0" smtClean="0"/>
              <a:t> paths. </a:t>
            </a:r>
          </a:p>
          <a:p>
            <a:r>
              <a:rPr lang="en-US" sz="1800" dirty="0" smtClean="0"/>
              <a:t>Execution Results Tab: Use Strongly-typed Spark Data Set API we know the fields and types at compile time.</a:t>
            </a:r>
          </a:p>
          <a:p>
            <a:r>
              <a:rPr lang="en-US" sz="1800" dirty="0" smtClean="0"/>
              <a:t>Row Grouping Tab (Following are mutually exclusive): </a:t>
            </a:r>
          </a:p>
          <a:p>
            <a:pPr lvl="1"/>
            <a:r>
              <a:rPr lang="en-US" sz="1600" dirty="0" smtClean="0"/>
              <a:t>By Number: Assumption is </a:t>
            </a:r>
            <a:r>
              <a:rPr lang="en-US" sz="1600" dirty="0"/>
              <a:t>t</a:t>
            </a:r>
            <a:r>
              <a:rPr lang="en-US" sz="1600" dirty="0" smtClean="0"/>
              <a:t>his equates to Spark Partition for performance reasons.</a:t>
            </a:r>
          </a:p>
          <a:p>
            <a:pPr lvl="1"/>
            <a:r>
              <a:rPr lang="en-US" sz="1600" dirty="0" smtClean="0"/>
              <a:t>By Field: ONLY SUPPORTS AGGRIGATION!! Spark SQL or </a:t>
            </a:r>
            <a:r>
              <a:rPr lang="en-US" sz="1600" dirty="0" err="1" smtClean="0"/>
              <a:t>Dataframe</a:t>
            </a:r>
            <a:endParaRPr lang="en-US" sz="1600" dirty="0" smtClean="0"/>
          </a:p>
          <a:p>
            <a:pPr lvl="1"/>
            <a:r>
              <a:rPr lang="en-US" sz="1600" dirty="0" smtClean="0"/>
              <a:t>By Time:  Spark SQL or Spark Discretized Streams </a:t>
            </a:r>
            <a:r>
              <a:rPr lang="en-US" sz="1600" dirty="0" err="1" smtClean="0"/>
              <a:t>DStreams</a:t>
            </a:r>
            <a:r>
              <a:rPr lang="en-US" sz="1600" dirty="0" smtClean="0"/>
              <a:t> </a:t>
            </a:r>
          </a:p>
          <a:p>
            <a:r>
              <a:rPr lang="en-US" sz="1800" dirty="0" smtClean="0"/>
              <a:t>Result Files Tab: Use </a:t>
            </a:r>
            <a:r>
              <a:rPr lang="en-US" sz="1800" dirty="0" err="1" smtClean="0"/>
              <a:t>Dataframe</a:t>
            </a:r>
            <a:r>
              <a:rPr lang="en-US" sz="1800" dirty="0" smtClean="0"/>
              <a:t> to capture HDFS URIs created by the transform. We will know the results name and type at runtime.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Executor </a:t>
            </a:r>
            <a:r>
              <a:rPr lang="en-US" dirty="0" smtClean="0"/>
              <a:t>Design </a:t>
            </a:r>
            <a:r>
              <a:rPr lang="en-US" dirty="0"/>
              <a:t>Requirements </a:t>
            </a:r>
            <a:br>
              <a:rPr lang="en-US" dirty="0"/>
            </a:br>
            <a:r>
              <a:rPr lang="en-US" b="0" dirty="0"/>
              <a:t>“</a:t>
            </a:r>
            <a:r>
              <a:rPr lang="en-US" sz="1800" b="0" dirty="0" err="1"/>
              <a:t>Subtrans</a:t>
            </a:r>
            <a:r>
              <a:rPr lang="en-US" sz="1800" b="0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478149"/>
          </a:xfrm>
        </p:spPr>
        <p:txBody>
          <a:bodyPr/>
          <a:lstStyle/>
          <a:p>
            <a:r>
              <a:rPr lang="en-US" dirty="0" smtClean="0"/>
              <a:t>Which is more performant for Row Grouping Tab: </a:t>
            </a:r>
            <a:r>
              <a:rPr lang="en-US" dirty="0" err="1" smtClean="0"/>
              <a:t>Dataframe</a:t>
            </a:r>
            <a:r>
              <a:rPr lang="en-US" dirty="0" smtClean="0"/>
              <a:t> or Spark SQL or </a:t>
            </a:r>
            <a:r>
              <a:rPr lang="en-US" dirty="0" err="1" smtClean="0"/>
              <a:t>DStreams</a:t>
            </a:r>
            <a:r>
              <a:rPr lang="en-US" dirty="0" smtClean="0"/>
              <a:t>? We need generate performance curves for comparison. </a:t>
            </a:r>
          </a:p>
          <a:p>
            <a:r>
              <a:rPr lang="en-US" dirty="0" smtClean="0"/>
              <a:t>Revisit the use of RDD by </a:t>
            </a:r>
            <a:r>
              <a:rPr lang="en-US" dirty="0" err="1" smtClean="0"/>
              <a:t>SparkOperation</a:t>
            </a:r>
            <a:r>
              <a:rPr lang="en-US" dirty="0" smtClean="0"/>
              <a:t> (</a:t>
            </a:r>
            <a:r>
              <a:rPr lang="en-US" dirty="0" err="1" smtClean="0"/>
              <a:t>ModelElement</a:t>
            </a:r>
            <a:r>
              <a:rPr lang="en-US" dirty="0" smtClean="0"/>
              <a:t>) based on performance curves. </a:t>
            </a:r>
          </a:p>
          <a:p>
            <a:r>
              <a:rPr lang="en-US" dirty="0" smtClean="0"/>
              <a:t>Does the Row Grouping Tab option to batch by row number really equate to performance? Or is it used for some other purpose?</a:t>
            </a:r>
          </a:p>
          <a:p>
            <a:r>
              <a:rPr lang="en-US" dirty="0" smtClean="0"/>
              <a:t>How should we organize </a:t>
            </a:r>
            <a:r>
              <a:rPr lang="en-US" dirty="0" err="1" smtClean="0"/>
              <a:t>hdfs</a:t>
            </a:r>
            <a:r>
              <a:rPr lang="en-US" dirty="0" smtClean="0"/>
              <a:t> to support </a:t>
            </a:r>
            <a:r>
              <a:rPr lang="en-US" dirty="0" err="1" smtClean="0"/>
              <a:t>subtran</a:t>
            </a:r>
            <a:r>
              <a:rPr lang="en-US" dirty="0" smtClean="0"/>
              <a:t> of </a:t>
            </a:r>
            <a:r>
              <a:rPr lang="en-US" dirty="0" err="1" smtClean="0"/>
              <a:t>subtran</a:t>
            </a:r>
            <a:r>
              <a:rPr lang="en-US" dirty="0" smtClean="0"/>
              <a:t> </a:t>
            </a:r>
            <a:r>
              <a:rPr lang="mr-IN" dirty="0" smtClean="0"/>
              <a:t>…</a:t>
            </a:r>
            <a:r>
              <a:rPr lang="en-US" dirty="0"/>
              <a:t> </a:t>
            </a:r>
            <a:r>
              <a:rPr lang="en-US" dirty="0" smtClean="0"/>
              <a:t>execution? Before the Spark Application can be run we need to resolve all of the </a:t>
            </a:r>
            <a:r>
              <a:rPr lang="en-US" dirty="0" err="1" smtClean="0"/>
              <a:t>Subtans</a:t>
            </a:r>
            <a:r>
              <a:rPr lang="en-US" dirty="0" smtClean="0"/>
              <a:t> steps and required resources. The Spark Driver needs to know this so the Spark Master can partition and schedule the tasks.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Executor </a:t>
            </a:r>
            <a:r>
              <a:rPr lang="en-US" dirty="0" smtClean="0"/>
              <a:t>Questions 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“</a:t>
            </a:r>
            <a:r>
              <a:rPr lang="en-US" sz="1800" b="0" dirty="0" err="1"/>
              <a:t>Subtrans</a:t>
            </a:r>
            <a:r>
              <a:rPr lang="en-US" sz="1800" b="0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72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2017-hitachi-corporate-powerpoint-template">
  <a:themeElements>
    <a:clrScheme name="Hitachi 2">
      <a:dk1>
        <a:srgbClr val="414141"/>
      </a:dk1>
      <a:lt1>
        <a:srgbClr val="FFFFFF"/>
      </a:lt1>
      <a:dk2>
        <a:srgbClr val="000000"/>
      </a:dk2>
      <a:lt2>
        <a:srgbClr val="CEC9BF"/>
      </a:lt2>
      <a:accent1>
        <a:srgbClr val="7C0B2B"/>
      </a:accent1>
      <a:accent2>
        <a:srgbClr val="CC0000"/>
      </a:accent2>
      <a:accent3>
        <a:srgbClr val="C3ECEC"/>
      </a:accent3>
      <a:accent4>
        <a:srgbClr val="009B9E"/>
      </a:accent4>
      <a:accent5>
        <a:srgbClr val="F9DC33"/>
      </a:accent5>
      <a:accent6>
        <a:srgbClr val="FF5838"/>
      </a:accent6>
      <a:hlink>
        <a:srgbClr val="CC0000"/>
      </a:hlink>
      <a:folHlink>
        <a:srgbClr val="525252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7 Hitachi Corporate Template" id="{C6D173E1-0ACA-8343-8B08-09B317D43E4B}" vid="{6913D8A7-1A42-DB43-B51B-BFF4798C4066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 Hitachi Corporate Template</Template>
  <TotalTime>61</TotalTime>
  <Words>344</Words>
  <Application>Microsoft Macintosh PowerPoint</Application>
  <PresentationFormat>On-screen Show (16:9)</PresentationFormat>
  <Paragraphs>24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HelveticaNeueLT Std</vt:lpstr>
      <vt:lpstr>Wingdings</vt:lpstr>
      <vt:lpstr>Arial</vt:lpstr>
      <vt:lpstr>2017-hitachi-corporate-powerpoint-template</vt:lpstr>
      <vt:lpstr>Transform Executor Functional Requirements  “Subtrans”</vt:lpstr>
      <vt:lpstr>Transform Executor Design Requirements  “Subtrans”</vt:lpstr>
      <vt:lpstr>Transform Executor Questions  “Subtrans”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28pt Arial Bold</dc:title>
  <dc:creator>Michael Bodkin</dc:creator>
  <cp:lastModifiedBy>Michael Bodkin</cp:lastModifiedBy>
  <cp:revision>15</cp:revision>
  <dcterms:created xsi:type="dcterms:W3CDTF">2018-01-10T12:25:49Z</dcterms:created>
  <dcterms:modified xsi:type="dcterms:W3CDTF">2018-01-10T13:27:46Z</dcterms:modified>
</cp:coreProperties>
</file>